
<file path=[Content_Types].xml><?xml version="1.0" encoding="utf-8"?>
<Types xmlns="http://schemas.openxmlformats.org/package/2006/content-types">
  <Default Extension="xml" ContentType="application/xml"/>
  <Default Extension="webm" ContentType="video/unknown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2" r:id="rId5"/>
    <p:sldId id="273" r:id="rId6"/>
    <p:sldId id="274" r:id="rId7"/>
    <p:sldId id="275" r:id="rId8"/>
    <p:sldId id="258" r:id="rId9"/>
    <p:sldId id="266" r:id="rId10"/>
    <p:sldId id="267" r:id="rId11"/>
    <p:sldId id="260" r:id="rId12"/>
    <p:sldId id="261" r:id="rId13"/>
    <p:sldId id="262" r:id="rId14"/>
    <p:sldId id="276" r:id="rId15"/>
    <p:sldId id="263" r:id="rId16"/>
    <p:sldId id="264" r:id="rId17"/>
    <p:sldId id="268" r:id="rId18"/>
    <p:sldId id="265" r:id="rId19"/>
    <p:sldId id="271" r:id="rId20"/>
    <p:sldId id="299" r:id="rId21"/>
    <p:sldId id="269" r:id="rId22"/>
    <p:sldId id="277" r:id="rId23"/>
    <p:sldId id="278" r:id="rId24"/>
    <p:sldId id="259" r:id="rId25"/>
    <p:sldId id="279" r:id="rId26"/>
    <p:sldId id="280" r:id="rId27"/>
    <p:sldId id="282" r:id="rId28"/>
    <p:sldId id="281" r:id="rId29"/>
    <p:sldId id="305" r:id="rId30"/>
    <p:sldId id="297" r:id="rId31"/>
    <p:sldId id="300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306" r:id="rId42"/>
    <p:sldId id="292" r:id="rId43"/>
    <p:sldId id="293" r:id="rId44"/>
    <p:sldId id="294" r:id="rId45"/>
    <p:sldId id="295" r:id="rId46"/>
    <p:sldId id="296" r:id="rId47"/>
    <p:sldId id="303" r:id="rId48"/>
    <p:sldId id="304" r:id="rId49"/>
    <p:sldId id="298" r:id="rId50"/>
    <p:sldId id="301" r:id="rId51"/>
    <p:sldId id="302" r:id="rId5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321" autoAdjust="0"/>
  </p:normalViewPr>
  <p:slideViewPr>
    <p:cSldViewPr snapToGrid="0" snapToObjects="1">
      <p:cViewPr>
        <p:scale>
          <a:sx n="94" d="100"/>
          <a:sy n="94" d="100"/>
        </p:scale>
        <p:origin x="-12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63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25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35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83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19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80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57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95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55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53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68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2893C-7DCA-044C-BC99-3041D47B13A5}" type="datetimeFigureOut">
              <a:rPr lang="fr-FR" smtClean="0"/>
              <a:t>17/07/17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9C630-05D6-114D-B100-C4EB38BA21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3" Type="http://schemas.openxmlformats.org/officeDocument/2006/relationships/hyperlink" Target="http://www.eso.org/public/images/eso0939a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Relationship Id="rId3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29.png"/><Relationship Id="rId5" Type="http://schemas.openxmlformats.org/officeDocument/2006/relationships/image" Target="../media/image30.gif"/><Relationship Id="rId6" Type="http://schemas.openxmlformats.org/officeDocument/2006/relationships/image" Target="../media/image31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3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jpg"/><Relationship Id="rId3" Type="http://schemas.openxmlformats.org/officeDocument/2006/relationships/hyperlink" Target="http://www.eso.org/public/images/eso1517a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3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hyperlink" Target="https://www.eso.org/public/images/ann16056a/" TargetMode="External"/><Relationship Id="rId5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png"/><Relationship Id="rId3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56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57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58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9.png"/><Relationship Id="rId1" Type="http://schemas.microsoft.com/office/2007/relationships/media" Target="../media/media5.mp4"/><Relationship Id="rId2" Type="http://schemas.openxmlformats.org/officeDocument/2006/relationships/video" Target="../media/media5.mp4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60.png"/><Relationship Id="rId1" Type="http://schemas.microsoft.com/office/2007/relationships/media" Target="../media/media6.webm"/><Relationship Id="rId2" Type="http://schemas.openxmlformats.org/officeDocument/2006/relationships/video" Target="../media/media6.webm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1.png"/><Relationship Id="rId1" Type="http://schemas.microsoft.com/office/2007/relationships/media" Target="../media/media7.mp4"/><Relationship Id="rId2" Type="http://schemas.openxmlformats.org/officeDocument/2006/relationships/video" Target="../media/media7.mp4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Relationship Id="rId3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3.jpeg"/><Relationship Id="rId3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4" Type="http://schemas.openxmlformats.org/officeDocument/2006/relationships/hyperlink" Target="http://www.eso.org/public/images/eso0933a/" TargetMode="Externa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5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4" Type="http://schemas.openxmlformats.org/officeDocument/2006/relationships/hyperlink" Target="http://www.eso.org/public/images/jehin_trappist_5269/" TargetMode="Externa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7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1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3.jpg"/><Relationship Id="rId3" Type="http://schemas.openxmlformats.org/officeDocument/2006/relationships/image" Target="../media/image7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5.jpeg"/><Relationship Id="rId3" Type="http://schemas.openxmlformats.org/officeDocument/2006/relationships/image" Target="../media/image7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7.jpeg"/><Relationship Id="rId3" Type="http://schemas.openxmlformats.org/officeDocument/2006/relationships/image" Target="../media/image78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3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139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La ligne des glaces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396641"/>
            <a:ext cx="4038600" cy="5257800"/>
          </a:xfrm>
        </p:spPr>
        <p:txBody>
          <a:bodyPr>
            <a:normAutofit fontScale="77500" lnSpcReduction="20000"/>
          </a:bodyPr>
          <a:lstStyle/>
          <a:p>
            <a:r>
              <a:rPr lang="fr-CA" dirty="0" smtClean="0">
                <a:solidFill>
                  <a:srgbClr val="FFFFFF"/>
                </a:solidFill>
              </a:rPr>
              <a:t>Ligne isotherme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marque la distance au Soleil à laquelle </a:t>
            </a:r>
            <a:r>
              <a:rPr lang="fr-CA" dirty="0" smtClean="0">
                <a:solidFill>
                  <a:srgbClr val="FFFF00"/>
                </a:solidFill>
              </a:rPr>
              <a:t>l’eau se solidifie en glace</a:t>
            </a:r>
            <a:r>
              <a:rPr lang="fr-CA" dirty="0" smtClean="0">
                <a:solidFill>
                  <a:srgbClr val="FFFFFF"/>
                </a:solidFill>
              </a:rPr>
              <a:t> (~ 3 UA)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Les planètes telluriques </a:t>
            </a:r>
            <a:r>
              <a:rPr lang="fr-CA" dirty="0" smtClean="0">
                <a:solidFill>
                  <a:srgbClr val="FFFFFF"/>
                </a:solidFill>
              </a:rPr>
              <a:t>se forment entre le Soleil et la ligne des glaces</a:t>
            </a:r>
          </a:p>
          <a:p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Les géantes </a:t>
            </a:r>
            <a:r>
              <a:rPr lang="fr-CA" dirty="0" smtClean="0">
                <a:solidFill>
                  <a:srgbClr val="FFFFFF"/>
                </a:solidFill>
              </a:rPr>
              <a:t>se forment au-delà de cette ligne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la glace d’eau, de nature collante, permet d’</a:t>
            </a:r>
            <a:r>
              <a:rPr lang="fr-CA" dirty="0" err="1" smtClean="0">
                <a:solidFill>
                  <a:srgbClr val="FFFFFF"/>
                </a:solidFill>
              </a:rPr>
              <a:t>accréter</a:t>
            </a:r>
            <a:r>
              <a:rPr lang="fr-CA" dirty="0" smtClean="0">
                <a:solidFill>
                  <a:srgbClr val="FFFFFF"/>
                </a:solidFill>
              </a:rPr>
              <a:t> plus de matière pour former les géantes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FF"/>
                </a:solidFill>
              </a:rPr>
              <a:t>Mais les planètes peuvent ensuite migrer !</a:t>
            </a:r>
            <a:endParaRPr lang="fr-CA" dirty="0">
              <a:solidFill>
                <a:srgbClr val="FFFFFF"/>
              </a:solidFill>
            </a:endParaRPr>
          </a:p>
        </p:txBody>
      </p:sp>
      <p:pic>
        <p:nvPicPr>
          <p:cNvPr id="5" name="Image 4" descr="systeme_protoplanetaire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8906" y="1485188"/>
            <a:ext cx="3246223" cy="1986875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023680" y="3472063"/>
            <a:ext cx="3429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La ligne des glaces se situe entre les orbites de Mars et Jupiter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Woods</a:t>
            </a:r>
            <a:r>
              <a:rPr lang="fr-FR" sz="1000" dirty="0" smtClean="0">
                <a:solidFill>
                  <a:srgbClr val="FFFFFF"/>
                </a:solidFill>
              </a:rPr>
              <a:t> </a:t>
            </a:r>
            <a:r>
              <a:rPr lang="fr-FR" sz="1000" dirty="0" err="1" smtClean="0">
                <a:solidFill>
                  <a:srgbClr val="FFFFFF"/>
                </a:solidFill>
              </a:rPr>
              <a:t>Hole</a:t>
            </a:r>
            <a:r>
              <a:rPr lang="fr-FR" sz="1000" dirty="0" smtClean="0">
                <a:solidFill>
                  <a:srgbClr val="FFFFFF"/>
                </a:solidFill>
              </a:rPr>
              <a:t> </a:t>
            </a:r>
            <a:r>
              <a:rPr lang="fr-FR" sz="1000" dirty="0" err="1" smtClean="0">
                <a:solidFill>
                  <a:srgbClr val="FFFFFF"/>
                </a:solidFill>
              </a:rPr>
              <a:t>Oceanographic</a:t>
            </a:r>
            <a:r>
              <a:rPr lang="fr-FR" sz="1000" dirty="0" smtClean="0">
                <a:solidFill>
                  <a:srgbClr val="FFFFFF"/>
                </a:solidFill>
              </a:rPr>
              <a:t> Institution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7" name="Image 6" descr="1eb63fcaa5_99230_planete-tellurique-gazeuse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906" y="4032179"/>
            <a:ext cx="3214395" cy="200792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050704" y="6040099"/>
            <a:ext cx="3350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Tailles comparées de la Terre (plus grosse planète tellurique)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avec Jupiter (plus grosse planète gazeuse)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468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Les zones habitables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A" dirty="0" smtClean="0">
                <a:solidFill>
                  <a:srgbClr val="FFFFFF"/>
                </a:solidFill>
              </a:rPr>
              <a:t>Zones où les </a:t>
            </a:r>
            <a:r>
              <a:rPr lang="fr-CA" dirty="0" smtClean="0">
                <a:solidFill>
                  <a:srgbClr val="FFFF00"/>
                </a:solidFill>
              </a:rPr>
              <a:t>conditions</a:t>
            </a:r>
            <a:r>
              <a:rPr lang="fr-CA" dirty="0" smtClean="0">
                <a:solidFill>
                  <a:srgbClr val="FFFFFF"/>
                </a:solidFill>
              </a:rPr>
              <a:t> sont </a:t>
            </a:r>
            <a:r>
              <a:rPr lang="fr-CA" dirty="0" smtClean="0">
                <a:solidFill>
                  <a:srgbClr val="FFFF00"/>
                </a:solidFill>
              </a:rPr>
              <a:t>favorables </a:t>
            </a:r>
            <a:r>
              <a:rPr lang="fr-CA" dirty="0">
                <a:solidFill>
                  <a:srgbClr val="FFFF00"/>
                </a:solidFill>
              </a:rPr>
              <a:t>à la vie</a:t>
            </a:r>
          </a:p>
          <a:p>
            <a:pPr lvl="1"/>
            <a:r>
              <a:rPr lang="fr-CA" dirty="0">
                <a:solidFill>
                  <a:srgbClr val="FFFFFF"/>
                </a:solidFill>
              </a:rPr>
              <a:t>source d’énergie</a:t>
            </a:r>
          </a:p>
          <a:p>
            <a:pPr lvl="1"/>
            <a:r>
              <a:rPr lang="fr-CA" dirty="0">
                <a:solidFill>
                  <a:srgbClr val="FFFFFF"/>
                </a:solidFill>
              </a:rPr>
              <a:t>eau liquide</a:t>
            </a:r>
          </a:p>
          <a:p>
            <a:pPr lvl="1"/>
            <a:r>
              <a:rPr lang="fr-CA" dirty="0">
                <a:solidFill>
                  <a:srgbClr val="FFFFFF"/>
                </a:solidFill>
              </a:rPr>
              <a:t>matière organique</a:t>
            </a:r>
          </a:p>
          <a:p>
            <a:pPr lvl="1"/>
            <a:r>
              <a:rPr lang="fr-CA" dirty="0">
                <a:solidFill>
                  <a:srgbClr val="FFFFFF"/>
                </a:solidFill>
              </a:rPr>
              <a:t>...</a:t>
            </a:r>
          </a:p>
          <a:p>
            <a:endParaRPr lang="fr-CA" dirty="0" smtClean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2 types </a:t>
            </a:r>
            <a:r>
              <a:rPr lang="fr-CA" dirty="0" smtClean="0">
                <a:solidFill>
                  <a:srgbClr val="FFFFFF"/>
                </a:solidFill>
              </a:rPr>
              <a:t>de zones habitables :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zones habitables galactiques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zones habitables circumstellaires (autour de l’étoile)</a:t>
            </a:r>
          </a:p>
        </p:txBody>
      </p:sp>
      <p:pic>
        <p:nvPicPr>
          <p:cNvPr id="5" name="Image 4" descr="Gliese_66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03986" y="2539824"/>
            <a:ext cx="4295421" cy="2416174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728792" y="5890890"/>
            <a:ext cx="2046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Vue d’artiste du système </a:t>
            </a:r>
            <a:r>
              <a:rPr lang="fr-FR" sz="1000" dirty="0" err="1" smtClean="0">
                <a:solidFill>
                  <a:schemeClr val="bg1"/>
                </a:solidFill>
              </a:rPr>
              <a:t>Gliese</a:t>
            </a:r>
            <a:r>
              <a:rPr lang="fr-FR" sz="1000" dirty="0" smtClean="0">
                <a:solidFill>
                  <a:schemeClr val="bg1"/>
                </a:solidFill>
              </a:rPr>
              <a:t> 667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</a:t>
            </a:r>
            <a:r>
              <a:rPr lang="fr-FR" sz="1000" dirty="0" smtClean="0">
                <a:solidFill>
                  <a:srgbClr val="FFFFFF"/>
                </a:solidFill>
              </a:rPr>
              <a:t>ESO/L. </a:t>
            </a:r>
            <a:r>
              <a:rPr lang="fr-FR" sz="1000" dirty="0" err="1" smtClean="0">
                <a:solidFill>
                  <a:srgbClr val="FFFFFF"/>
                </a:solidFill>
              </a:rPr>
              <a:t>Calçada</a:t>
            </a:r>
            <a:r>
              <a:rPr lang="fr-FR" sz="1000" dirty="0">
                <a:solidFill>
                  <a:srgbClr val="FFFFFF"/>
                </a:solidFill>
              </a:rPr>
              <a:t> </a:t>
            </a:r>
            <a:r>
              <a:rPr lang="fr-FR" sz="1000" dirty="0" smtClean="0">
                <a:solidFill>
                  <a:srgbClr val="FFFFFF"/>
                </a:solidFill>
              </a:rPr>
              <a:t>(</a:t>
            </a:r>
            <a:r>
              <a:rPr lang="fr-FR" sz="1000" dirty="0" smtClean="0">
                <a:solidFill>
                  <a:srgbClr val="FFFFFF"/>
                </a:solidFill>
                <a:hlinkClick r:id="rId3"/>
              </a:rPr>
              <a:t>lien</a:t>
            </a:r>
            <a:r>
              <a:rPr lang="fr-FR" sz="1000" dirty="0" smtClean="0">
                <a:solidFill>
                  <a:srgbClr val="FFFFFF"/>
                </a:solidFill>
              </a:rPr>
              <a:t>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42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Zone habitable galactique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925117"/>
          </a:xfrm>
        </p:spPr>
        <p:txBody>
          <a:bodyPr>
            <a:normAutofit fontScale="92500" lnSpcReduction="20000"/>
          </a:bodyPr>
          <a:lstStyle/>
          <a:p>
            <a:r>
              <a:rPr lang="fr-CA" dirty="0" smtClean="0">
                <a:solidFill>
                  <a:srgbClr val="FFFF00"/>
                </a:solidFill>
              </a:rPr>
              <a:t>Pas trop proche </a:t>
            </a:r>
            <a:r>
              <a:rPr lang="fr-CA" dirty="0" smtClean="0">
                <a:solidFill>
                  <a:srgbClr val="FFFFFF"/>
                </a:solidFill>
              </a:rPr>
              <a:t>du centre galactique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densité d’étoiles pas trop importante (stabilité orbitale)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statistiquement moins de supernovæ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éviter les radiations émises par le centre galactique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Pas trop loin </a:t>
            </a:r>
            <a:r>
              <a:rPr lang="fr-CA" dirty="0" smtClean="0">
                <a:solidFill>
                  <a:srgbClr val="FFFFFF"/>
                </a:solidFill>
              </a:rPr>
              <a:t>du centre galactique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métallicité élevée (carbone, fer...) pour créer des molécules complexes</a:t>
            </a:r>
          </a:p>
        </p:txBody>
      </p:sp>
      <p:pic>
        <p:nvPicPr>
          <p:cNvPr id="5" name="Image 4" descr="Milky_Way_galactic_habitable_zone.g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6152" y="1659535"/>
            <a:ext cx="4090648" cy="4090648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601090" y="5750183"/>
            <a:ext cx="4072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Zone habitable de la Voie Lactée. © Nasa/JPL-Caltech/R. </a:t>
            </a:r>
            <a:r>
              <a:rPr lang="fr-FR" sz="1000" dirty="0" err="1" smtClean="0">
                <a:solidFill>
                  <a:schemeClr val="bg1"/>
                </a:solidFill>
              </a:rPr>
              <a:t>Hurt</a:t>
            </a:r>
            <a:r>
              <a:rPr lang="fr-FR" sz="1000" dirty="0" smtClean="0">
                <a:solidFill>
                  <a:schemeClr val="bg1"/>
                </a:solidFill>
              </a:rPr>
              <a:t> (SSC/Caltech)</a:t>
            </a:r>
          </a:p>
        </p:txBody>
      </p:sp>
    </p:spTree>
    <p:extLst>
      <p:ext uri="{BB962C8B-B14F-4D97-AF65-F5344CB8AC3E}">
        <p14:creationId xmlns:p14="http://schemas.microsoft.com/office/powerpoint/2010/main" val="894070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>
                <a:solidFill>
                  <a:srgbClr val="FFFFFF"/>
                </a:solidFill>
              </a:rPr>
              <a:t>Zone habitable circumstellaire (ZHC)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CA" dirty="0" smtClean="0">
                <a:solidFill>
                  <a:srgbClr val="FFFFFF"/>
                </a:solidFill>
              </a:rPr>
              <a:t>Hypothétiquement, </a:t>
            </a:r>
            <a:r>
              <a:rPr lang="fr-CA" dirty="0" smtClean="0">
                <a:solidFill>
                  <a:srgbClr val="FFFF00"/>
                </a:solidFill>
              </a:rPr>
              <a:t>toutes les étoiles </a:t>
            </a:r>
            <a:r>
              <a:rPr lang="fr-CA" dirty="0" smtClean="0">
                <a:solidFill>
                  <a:srgbClr val="FFFFFF"/>
                </a:solidFill>
              </a:rPr>
              <a:t>possèdent une zone habitable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distance à laquelle l’eau peut être stable à l’état liquide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éviter les radiations stellaire destructrices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effets de marée pas trop importants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FF"/>
                </a:solidFill>
              </a:rPr>
              <a:t>Présence d’une </a:t>
            </a:r>
            <a:r>
              <a:rPr lang="fr-CA" dirty="0" smtClean="0">
                <a:solidFill>
                  <a:srgbClr val="FFFF00"/>
                </a:solidFill>
              </a:rPr>
              <a:t>atmosphère requise</a:t>
            </a:r>
            <a:r>
              <a:rPr lang="fr-CA" dirty="0" smtClean="0">
                <a:solidFill>
                  <a:srgbClr val="FFFFFF"/>
                </a:solidFill>
              </a:rPr>
              <a:t> pour l’habitabilité de surface !</a:t>
            </a:r>
            <a:endParaRPr lang="fr-CA" dirty="0">
              <a:solidFill>
                <a:srgbClr val="FFFFFF"/>
              </a:solidFill>
            </a:endParaRPr>
          </a:p>
        </p:txBody>
      </p:sp>
      <p:pic>
        <p:nvPicPr>
          <p:cNvPr id="5" name="Image 4" descr="607773main_Kepler22bDiagram_raw_full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366" y="1961478"/>
            <a:ext cx="4080434" cy="3264347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933320" y="5225825"/>
            <a:ext cx="34419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Comparaison de la zone habitable solaire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avec celle du système de Kepler-22. © Nasa/Ames/JPL-Caltech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14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Température des planètes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397550"/>
            <a:ext cx="4038600" cy="5087237"/>
          </a:xfrm>
        </p:spPr>
        <p:txBody>
          <a:bodyPr>
            <a:normAutofit fontScale="850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Température effective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fonction de la luminosité stellaire (L), de l’albédo de la planète (a) et de la distance des deux astres (D)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pPr lvl="1"/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Pour la Terre, </a:t>
            </a:r>
            <a:r>
              <a:rPr lang="fr-FR" dirty="0" err="1" smtClean="0">
                <a:solidFill>
                  <a:srgbClr val="FFFFFF"/>
                </a:solidFill>
              </a:rPr>
              <a:t>T</a:t>
            </a:r>
            <a:r>
              <a:rPr lang="fr-FR" baseline="-25000" dirty="0" err="1" smtClean="0">
                <a:solidFill>
                  <a:srgbClr val="FFFFFF"/>
                </a:solidFill>
              </a:rPr>
              <a:t>eff</a:t>
            </a:r>
            <a:r>
              <a:rPr lang="fr-FR" dirty="0">
                <a:solidFill>
                  <a:srgbClr val="FFFFFF"/>
                </a:solidFill>
              </a:rPr>
              <a:t> </a:t>
            </a:r>
            <a:r>
              <a:rPr lang="fr-FR" dirty="0" smtClean="0">
                <a:solidFill>
                  <a:srgbClr val="FFFFFF"/>
                </a:solidFill>
              </a:rPr>
              <a:t>= -18 °C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À 3 UA (ligne des glaces) </a:t>
            </a:r>
            <a:r>
              <a:rPr lang="fr-FR" dirty="0" err="1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 ~ -140 °C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Température de surface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Atmosphère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effet </a:t>
            </a:r>
            <a:r>
              <a:rPr lang="fr-FR" dirty="0">
                <a:solidFill>
                  <a:srgbClr val="FFFFFF"/>
                </a:solidFill>
                <a:sym typeface="Wingdings"/>
              </a:rPr>
              <a:t>de serre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⬈ températures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Pour la Terre </a:t>
            </a:r>
            <a:r>
              <a:rPr lang="fr-FR" dirty="0" err="1" smtClean="0">
                <a:solidFill>
                  <a:srgbClr val="FFFFFF"/>
                </a:solidFill>
                <a:sym typeface="Wingdings"/>
              </a:rPr>
              <a:t>T</a:t>
            </a:r>
            <a:r>
              <a:rPr lang="fr-FR" baseline="-25000" dirty="0" err="1" smtClean="0">
                <a:solidFill>
                  <a:srgbClr val="FFFFFF"/>
                </a:solidFill>
                <a:sym typeface="Wingdings"/>
              </a:rPr>
              <a:t>sur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 = 15 °C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H</a:t>
            </a:r>
            <a:r>
              <a:rPr lang="fr-FR" baseline="-25000" dirty="0" smtClean="0">
                <a:solidFill>
                  <a:srgbClr val="FFFFFF"/>
                </a:solidFill>
                <a:sym typeface="Wingdings"/>
              </a:rPr>
              <a:t>2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O ~ +20 °C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CO</a:t>
            </a:r>
            <a:r>
              <a:rPr lang="fr-FR" baseline="-25000" dirty="0" smtClean="0">
                <a:solidFill>
                  <a:srgbClr val="FFFFFF"/>
                </a:solidFill>
                <a:sym typeface="Wingdings"/>
              </a:rPr>
              <a:t>2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 ~ +10 °C</a:t>
            </a:r>
          </a:p>
          <a:p>
            <a:pPr lvl="1"/>
            <a:endParaRPr lang="fr-FR" dirty="0">
              <a:solidFill>
                <a:srgbClr val="FFFFFF"/>
              </a:solidFill>
              <a:sym typeface="Wingdings"/>
            </a:endParaRPr>
          </a:p>
        </p:txBody>
      </p:sp>
      <p:pic>
        <p:nvPicPr>
          <p:cNvPr id="5" name="Image 4" descr="Équation température effectiv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521" y="2698693"/>
            <a:ext cx="1238679" cy="550524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354324main_mercurywest_messenger_big_ful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0608" y="1634145"/>
            <a:ext cx="2986072" cy="197080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5027594" y="3604953"/>
            <a:ext cx="3636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La température de Mercure, qui ne possède pas d’atmosphère,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oscille entre -180 °C la nuit et 430 °C le jour. © Nasa/JHU APL/CIW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8" name="Image 7" descr="venussouth_vexpres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3817" y="4064892"/>
            <a:ext cx="2482762" cy="186207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9" name="ZoneTexte 8"/>
          <p:cNvSpPr txBox="1"/>
          <p:nvPr/>
        </p:nvSpPr>
        <p:spPr>
          <a:xfrm>
            <a:off x="4992431" y="5926964"/>
            <a:ext cx="3724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Pourtant plus éloignée du Soleil que Mercure,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Vénus présente une température constante de 460 °C. © ESA/MPS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088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Les types d’étoiles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39367" y="1600200"/>
            <a:ext cx="4038600" cy="4925117"/>
          </a:xfrm>
        </p:spPr>
        <p:txBody>
          <a:bodyPr>
            <a:normAutofit fontScale="77500" lnSpcReduction="20000"/>
          </a:bodyPr>
          <a:lstStyle/>
          <a:p>
            <a:r>
              <a:rPr lang="fr-CA" dirty="0" smtClean="0">
                <a:solidFill>
                  <a:srgbClr val="FFFF00"/>
                </a:solidFill>
              </a:rPr>
              <a:t>Séquence principale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naines rouges, Proxima du Centaure (</a:t>
            </a:r>
            <a:r>
              <a:rPr lang="fr-CA" dirty="0" err="1" smtClean="0">
                <a:solidFill>
                  <a:srgbClr val="FFFFFF"/>
                </a:solidFill>
              </a:rPr>
              <a:t>d</a:t>
            </a:r>
            <a:r>
              <a:rPr lang="fr-CA" baseline="-25000" dirty="0" err="1" smtClean="0">
                <a:solidFill>
                  <a:srgbClr val="FFFFFF"/>
                </a:solidFill>
              </a:rPr>
              <a:t>ZHC</a:t>
            </a:r>
            <a:r>
              <a:rPr lang="fr-CA" baseline="-25000" dirty="0" smtClean="0">
                <a:solidFill>
                  <a:srgbClr val="FFFFFF"/>
                </a:solidFill>
              </a:rPr>
              <a:t> </a:t>
            </a:r>
            <a:r>
              <a:rPr lang="fr-CA" dirty="0" smtClean="0">
                <a:solidFill>
                  <a:srgbClr val="FFFFFF"/>
                </a:solidFill>
              </a:rPr>
              <a:t>~ 0,05 UA)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type Soleil (</a:t>
            </a:r>
            <a:r>
              <a:rPr lang="fr-CA" dirty="0" err="1" smtClean="0">
                <a:solidFill>
                  <a:srgbClr val="FFFFFF"/>
                </a:solidFill>
              </a:rPr>
              <a:t>d</a:t>
            </a:r>
            <a:r>
              <a:rPr lang="fr-CA" baseline="-25000" dirty="0" err="1" smtClean="0">
                <a:solidFill>
                  <a:srgbClr val="FFFFFF"/>
                </a:solidFill>
              </a:rPr>
              <a:t>ZHC</a:t>
            </a:r>
            <a:r>
              <a:rPr lang="fr-CA" baseline="-25000" dirty="0" smtClean="0">
                <a:solidFill>
                  <a:srgbClr val="FFFFFF"/>
                </a:solidFill>
              </a:rPr>
              <a:t> </a:t>
            </a:r>
            <a:r>
              <a:rPr lang="fr-CA" dirty="0" smtClean="0">
                <a:solidFill>
                  <a:srgbClr val="FFFFFF"/>
                </a:solidFill>
              </a:rPr>
              <a:t>~ 1 UA)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type A, Véga (</a:t>
            </a:r>
            <a:r>
              <a:rPr lang="fr-CA" dirty="0" err="1" smtClean="0">
                <a:solidFill>
                  <a:srgbClr val="FFFFFF"/>
                </a:solidFill>
              </a:rPr>
              <a:t>d</a:t>
            </a:r>
            <a:r>
              <a:rPr lang="fr-CA" baseline="-25000" dirty="0" err="1" smtClean="0">
                <a:solidFill>
                  <a:srgbClr val="FFFFFF"/>
                </a:solidFill>
              </a:rPr>
              <a:t>ZHC</a:t>
            </a:r>
            <a:r>
              <a:rPr lang="fr-CA" dirty="0" smtClean="0">
                <a:solidFill>
                  <a:srgbClr val="FFFFFF"/>
                </a:solidFill>
              </a:rPr>
              <a:t> ~ 10 UA)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étoiles bleues, Spica (</a:t>
            </a:r>
            <a:r>
              <a:rPr lang="fr-CA" dirty="0" err="1" smtClean="0">
                <a:solidFill>
                  <a:srgbClr val="FFFFFF"/>
                </a:solidFill>
              </a:rPr>
              <a:t>d</a:t>
            </a:r>
            <a:r>
              <a:rPr lang="fr-CA" baseline="-25000" dirty="0" err="1" smtClean="0">
                <a:solidFill>
                  <a:srgbClr val="FFFFFF"/>
                </a:solidFill>
              </a:rPr>
              <a:t>ZHC</a:t>
            </a:r>
            <a:r>
              <a:rPr lang="fr-CA" dirty="0" smtClean="0">
                <a:solidFill>
                  <a:srgbClr val="FFFFFF"/>
                </a:solidFill>
              </a:rPr>
              <a:t> ~ 100 UA)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Géantes et </a:t>
            </a:r>
            <a:r>
              <a:rPr lang="fr-CA" dirty="0" err="1" smtClean="0">
                <a:solidFill>
                  <a:srgbClr val="FFFF00"/>
                </a:solidFill>
              </a:rPr>
              <a:t>supergéantes</a:t>
            </a:r>
            <a:endParaRPr lang="fr-CA" dirty="0" smtClean="0">
              <a:solidFill>
                <a:srgbClr val="FFFF00"/>
              </a:solidFill>
            </a:endParaRPr>
          </a:p>
          <a:p>
            <a:pPr lvl="1"/>
            <a:r>
              <a:rPr lang="fr-CA" dirty="0">
                <a:solidFill>
                  <a:srgbClr val="FFFFFF"/>
                </a:solidFill>
              </a:rPr>
              <a:t>t</a:t>
            </a:r>
            <a:r>
              <a:rPr lang="fr-CA" dirty="0" smtClean="0">
                <a:solidFill>
                  <a:srgbClr val="FFFFFF"/>
                </a:solidFill>
              </a:rPr>
              <a:t>rès instables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la ZHC évolue trop rapidement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Naines blanches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étoiles résiduelles passées par le stade de géante</a:t>
            </a:r>
            <a:r>
              <a:rPr lang="fr-CA" dirty="0">
                <a:solidFill>
                  <a:srgbClr val="FFFFFF"/>
                </a:solidFill>
              </a:rPr>
              <a:t> </a:t>
            </a:r>
            <a:r>
              <a:rPr lang="fr-CA" dirty="0" smtClean="0">
                <a:solidFill>
                  <a:srgbClr val="FFFFFF"/>
                </a:solidFill>
              </a:rPr>
              <a:t>(survie du système planétaire ?)</a:t>
            </a:r>
          </a:p>
        </p:txBody>
      </p:sp>
      <p:pic>
        <p:nvPicPr>
          <p:cNvPr id="5" name="Image 4" descr="kepler186f_comparisongraphic_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7967" y="1600200"/>
            <a:ext cx="4227742" cy="2377755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781228" y="3977955"/>
            <a:ext cx="3416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Comparaison des zones habitables du Soleil et de Kepler-186 f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Nasa/Ames/SETI Institute/JPL-Caltech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7" name="Image 6" descr="800px-Sun_and_VY_Canis_Majoris_français.svg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758" y="4378065"/>
            <a:ext cx="2434498" cy="1521561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027751" y="5886116"/>
            <a:ext cx="29336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Taille relative du Soleil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par rapport à la </a:t>
            </a:r>
            <a:r>
              <a:rPr lang="fr-FR" sz="1000" dirty="0" err="1" smtClean="0">
                <a:solidFill>
                  <a:srgbClr val="FFFFFF"/>
                </a:solidFill>
              </a:rPr>
              <a:t>supergéante</a:t>
            </a:r>
            <a:r>
              <a:rPr lang="fr-FR" sz="1000" dirty="0" smtClean="0">
                <a:solidFill>
                  <a:srgbClr val="FFFFFF"/>
                </a:solidFill>
              </a:rPr>
              <a:t> rouge VY </a:t>
            </a:r>
            <a:r>
              <a:rPr lang="fr-FR" sz="1000" dirty="0" err="1" smtClean="0">
                <a:solidFill>
                  <a:srgbClr val="FFFFFF"/>
                </a:solidFill>
              </a:rPr>
              <a:t>Canis</a:t>
            </a:r>
            <a:r>
              <a:rPr lang="fr-FR" sz="1000" dirty="0" smtClean="0">
                <a:solidFill>
                  <a:srgbClr val="FFFFFF"/>
                </a:solidFill>
              </a:rPr>
              <a:t> </a:t>
            </a:r>
            <a:r>
              <a:rPr lang="fr-FR" sz="1000" dirty="0" err="1" smtClean="0">
                <a:solidFill>
                  <a:srgbClr val="FFFFFF"/>
                </a:solidFill>
              </a:rPr>
              <a:t>Majoris</a:t>
            </a:r>
            <a:r>
              <a:rPr lang="fr-FR" sz="1000" dirty="0" smtClean="0">
                <a:solidFill>
                  <a:srgbClr val="FFFFFF"/>
                </a:solidFill>
              </a:rPr>
              <a:t>.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Mysid</a:t>
            </a:r>
            <a:endParaRPr lang="fr-FR" sz="10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849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Diagramme HR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654" y="235935"/>
            <a:ext cx="6458562" cy="644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96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Les effets de marée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Interaction gravitationnelle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agit lorsque deux astres orbitent à des distances réduites</a:t>
            </a:r>
          </a:p>
          <a:p>
            <a:pPr lvl="1"/>
            <a:r>
              <a:rPr lang="fr-FR" dirty="0">
                <a:solidFill>
                  <a:srgbClr val="FFFFFF"/>
                </a:solidFill>
              </a:rPr>
              <a:t>F </a:t>
            </a:r>
            <a:r>
              <a:rPr lang="fr-FR" dirty="0" smtClean="0">
                <a:solidFill>
                  <a:srgbClr val="FFFFFF"/>
                </a:solidFill>
              </a:rPr>
              <a:t>∝ 1/d</a:t>
            </a:r>
            <a:r>
              <a:rPr lang="fr-FR" baseline="30000" dirty="0" smtClean="0">
                <a:solidFill>
                  <a:srgbClr val="FFFFFF"/>
                </a:solidFill>
              </a:rPr>
              <a:t>3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déformation des corps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ex : la Terre et la Lune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Si la planète est trop près de son étoile, elle peut être </a:t>
            </a:r>
            <a:r>
              <a:rPr lang="fr-FR" dirty="0" smtClean="0">
                <a:solidFill>
                  <a:srgbClr val="FFFF00"/>
                </a:solidFill>
              </a:rPr>
              <a:t>« verrouillée gravitationnellement »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une seule face éclairée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l’autre face plongée dans l’obscurité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Limite de Roche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distance à laquelle la planète se désagrège par effet de marée de son étoile</a:t>
            </a:r>
          </a:p>
        </p:txBody>
      </p:sp>
      <p:pic>
        <p:nvPicPr>
          <p:cNvPr id="5" name="Image 4" descr="Capture d’écran 2017-07-05 à 16.01.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5518214"/>
            <a:ext cx="1355376" cy="46206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6053213" y="5407638"/>
            <a:ext cx="2055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 smtClean="0">
                <a:solidFill>
                  <a:schemeClr val="bg1"/>
                </a:solidFill>
              </a:rPr>
              <a:t>ρ</a:t>
            </a:r>
            <a:r>
              <a:rPr lang="fr-FR" sz="1200" dirty="0" smtClean="0">
                <a:solidFill>
                  <a:schemeClr val="bg1"/>
                </a:solidFill>
              </a:rPr>
              <a:t> : masse volumique (densité)</a:t>
            </a:r>
            <a:endParaRPr lang="el-GR" sz="1200" dirty="0">
              <a:solidFill>
                <a:schemeClr val="bg1"/>
              </a:solidFill>
            </a:endParaRPr>
          </a:p>
          <a:p>
            <a:r>
              <a:rPr lang="fr-FR" sz="1200" dirty="0" smtClean="0">
                <a:solidFill>
                  <a:schemeClr val="bg1"/>
                </a:solidFill>
              </a:rPr>
              <a:t>P : corps primaire (étoile)</a:t>
            </a:r>
          </a:p>
          <a:p>
            <a:r>
              <a:rPr lang="fr-FR" sz="1200" dirty="0" smtClean="0">
                <a:solidFill>
                  <a:schemeClr val="bg1"/>
                </a:solidFill>
              </a:rPr>
              <a:t>S : corps secondaire (planète)</a:t>
            </a:r>
            <a:endParaRPr lang="fr-FR" sz="1200" dirty="0">
              <a:solidFill>
                <a:schemeClr val="bg1"/>
              </a:solidFill>
            </a:endParaRPr>
          </a:p>
        </p:txBody>
      </p:sp>
      <p:pic>
        <p:nvPicPr>
          <p:cNvPr id="7" name="Image 6" descr="Tidal_locking_of_the_Moon_with_the_Earth.gi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6061" y="1600200"/>
            <a:ext cx="2392598" cy="118571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189155" y="2785912"/>
            <a:ext cx="34571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Exemple de la Lune, verrouillée gravitationnellement à la Terre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Stigmatella</a:t>
            </a:r>
            <a:r>
              <a:rPr lang="fr-FR" sz="1000" dirty="0" smtClean="0">
                <a:solidFill>
                  <a:srgbClr val="FFFFFF"/>
                </a:solidFill>
              </a:rPr>
              <a:t> </a:t>
            </a:r>
            <a:r>
              <a:rPr lang="fr-FR" sz="1000" dirty="0" err="1" smtClean="0">
                <a:solidFill>
                  <a:srgbClr val="FFFFFF"/>
                </a:solidFill>
              </a:rPr>
              <a:t>aurantiaca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9" name="NASA _ Comet ISON's Full Perihelion Pass(360p_H.264-AAC)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45020" y="3281075"/>
            <a:ext cx="3125593" cy="1758146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10" name="ZoneTexte 9"/>
          <p:cNvSpPr txBox="1"/>
          <p:nvPr/>
        </p:nvSpPr>
        <p:spPr>
          <a:xfrm>
            <a:off x="5141150" y="5025711"/>
            <a:ext cx="35456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Fragmentation de la comète ISON à l’approche du Soleil. © Nasa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387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chemeClr val="bg1"/>
                </a:solidFill>
              </a:rPr>
              <a:t>L’atmosphère</a:t>
            </a:r>
            <a:endParaRPr lang="fr-CA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CA" dirty="0" smtClean="0">
                <a:solidFill>
                  <a:srgbClr val="FFFFFF"/>
                </a:solidFill>
              </a:rPr>
              <a:t>Indispensable pour </a:t>
            </a:r>
            <a:r>
              <a:rPr lang="fr-CA" dirty="0" smtClean="0">
                <a:solidFill>
                  <a:srgbClr val="FFFF00"/>
                </a:solidFill>
              </a:rPr>
              <a:t>générer une pression atmosphérique </a:t>
            </a:r>
            <a:r>
              <a:rPr lang="fr-CA" dirty="0" smtClean="0">
                <a:solidFill>
                  <a:srgbClr val="FFFFFF"/>
                </a:solidFill>
              </a:rPr>
              <a:t>en surface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l’eau ne peut se trouver à l’état liquide si P=0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Filtre les rayons </a:t>
            </a:r>
            <a:r>
              <a:rPr lang="fr-CA" dirty="0" smtClean="0">
                <a:solidFill>
                  <a:srgbClr val="FFFFFF"/>
                </a:solidFill>
              </a:rPr>
              <a:t>cosmiques et stellaires néfastes pour la vie (ex : ozone)</a:t>
            </a:r>
          </a:p>
          <a:p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Permet la respiration </a:t>
            </a:r>
            <a:r>
              <a:rPr lang="fr-CA" dirty="0" smtClean="0">
                <a:solidFill>
                  <a:srgbClr val="FFFFFF"/>
                </a:solidFill>
              </a:rPr>
              <a:t>des êtres vivants en surface (ex : oxygène)</a:t>
            </a:r>
          </a:p>
        </p:txBody>
      </p:sp>
      <p:pic>
        <p:nvPicPr>
          <p:cNvPr id="5" name="Image 4" descr="Sunset_from_Internation_space_station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1747" y="1600200"/>
            <a:ext cx="3755053" cy="2499617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576918" y="4106112"/>
            <a:ext cx="45231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Coucher de Soleil au travers de l’atmosphère terrestre. © </a:t>
            </a:r>
            <a:r>
              <a:rPr lang="fr-FR" sz="1000" dirty="0" err="1" smtClean="0">
                <a:solidFill>
                  <a:schemeClr val="bg1"/>
                </a:solidFill>
              </a:rPr>
              <a:t>Expedition</a:t>
            </a:r>
            <a:r>
              <a:rPr lang="fr-FR" sz="1000" dirty="0" smtClean="0">
                <a:solidFill>
                  <a:schemeClr val="bg1"/>
                </a:solidFill>
              </a:rPr>
              <a:t> 15 </a:t>
            </a:r>
            <a:r>
              <a:rPr lang="fr-FR" sz="1000" dirty="0" err="1" smtClean="0">
                <a:solidFill>
                  <a:schemeClr val="bg1"/>
                </a:solidFill>
              </a:rPr>
              <a:t>Crew</a:t>
            </a:r>
            <a:r>
              <a:rPr lang="fr-FR" sz="1000" dirty="0" smtClean="0">
                <a:solidFill>
                  <a:schemeClr val="bg1"/>
                </a:solidFill>
              </a:rPr>
              <a:t>/Nasa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7" name="Image 6" descr="Venus-real_color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681" y="4458290"/>
            <a:ext cx="1399971" cy="1399971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8" name="Image 7" descr="Mars_atmosphere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451" y="4458290"/>
            <a:ext cx="1250530" cy="1399971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9" name="ZoneTexte 8"/>
          <p:cNvSpPr txBox="1"/>
          <p:nvPr/>
        </p:nvSpPr>
        <p:spPr>
          <a:xfrm>
            <a:off x="5082320" y="5858261"/>
            <a:ext cx="3474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Les atmosphères dans le Système solaire : Vénus, Mars et Titan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Nasa/JPL/</a:t>
            </a:r>
            <a:r>
              <a:rPr lang="fr-FR" sz="1000" dirty="0" err="1" smtClean="0">
                <a:solidFill>
                  <a:srgbClr val="FFFFFF"/>
                </a:solidFill>
              </a:rPr>
              <a:t>Space</a:t>
            </a:r>
            <a:r>
              <a:rPr lang="fr-FR" sz="1000" dirty="0" smtClean="0">
                <a:solidFill>
                  <a:srgbClr val="FFFFFF"/>
                </a:solidFill>
              </a:rPr>
              <a:t> Science Institute</a:t>
            </a:r>
          </a:p>
        </p:txBody>
      </p:sp>
      <p:pic>
        <p:nvPicPr>
          <p:cNvPr id="10" name="Image 9" descr="396141main_PIA12320_Target_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059" y="4458290"/>
            <a:ext cx="754741" cy="1399971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45443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Évolution de l’habitabilité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Évolution planétaire</a:t>
            </a:r>
            <a:endParaRPr lang="fr-FR" dirty="0">
              <a:solidFill>
                <a:srgbClr val="FFFF00"/>
              </a:solidFill>
            </a:endParaRPr>
          </a:p>
          <a:p>
            <a:pPr lvl="1"/>
            <a:r>
              <a:rPr lang="fr-FR" dirty="0">
                <a:solidFill>
                  <a:srgbClr val="FFFFFF"/>
                </a:solidFill>
                <a:sym typeface="Wingdings"/>
              </a:rPr>
              <a:t>une planète inhabitable peut devenir habitable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  <a:sym typeface="Wingdings"/>
              </a:rPr>
              <a:t>	 La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Terre</a:t>
            </a:r>
          </a:p>
          <a:p>
            <a:pPr marL="457200" lvl="1" indent="0">
              <a:buNone/>
            </a:pP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l’inverse est vrai aussi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Mars ?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  <a:sym typeface="Wingdings"/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La Terre ? (réchauffement climatique)</a:t>
            </a:r>
          </a:p>
          <a:p>
            <a:pPr marL="457200" lvl="1" indent="0">
              <a:buNone/>
            </a:pPr>
            <a:endParaRPr lang="fr-FR" dirty="0">
              <a:solidFill>
                <a:srgbClr val="FFFFFF"/>
              </a:solidFill>
              <a:sym typeface="Wingdings"/>
            </a:endParaRPr>
          </a:p>
          <a:p>
            <a:r>
              <a:rPr lang="fr-FR" dirty="0" smtClean="0">
                <a:solidFill>
                  <a:srgbClr val="FFFF00"/>
                </a:solidFill>
                <a:sym typeface="Wingdings"/>
              </a:rPr>
              <a:t>Évolution stellaire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le Soleil gagne 7% de luminosité par milliard d’années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  <a:sym typeface="Wingdings"/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La Terre, inhabitable dans un milliard d’année ?</a:t>
            </a:r>
          </a:p>
          <a:p>
            <a:pPr marL="457200" lvl="1" indent="0">
              <a:buNone/>
            </a:pPr>
            <a:endParaRPr lang="fr-FR" dirty="0">
              <a:solidFill>
                <a:srgbClr val="FFFFFF"/>
              </a:solidFill>
              <a:sym typeface="Wingdings"/>
            </a:endParaRPr>
          </a:p>
          <a:p>
            <a:r>
              <a:rPr lang="fr-FR" dirty="0" smtClean="0">
                <a:solidFill>
                  <a:srgbClr val="FFFF00"/>
                </a:solidFill>
                <a:sym typeface="Wingdings"/>
              </a:rPr>
              <a:t>Cataclysmes</a:t>
            </a:r>
          </a:p>
          <a:p>
            <a:pPr lvl="1"/>
            <a:endParaRPr lang="fr-FR" dirty="0">
              <a:solidFill>
                <a:srgbClr val="FFFFFF"/>
              </a:solidFill>
              <a:sym typeface="Wingdings"/>
            </a:endParaRPr>
          </a:p>
          <a:p>
            <a:pPr lvl="1"/>
            <a:endParaRPr lang="fr-FR" dirty="0">
              <a:solidFill>
                <a:srgbClr val="FFFFFF"/>
              </a:solidFill>
              <a:sym typeface="Wingdings"/>
            </a:endParaRPr>
          </a:p>
          <a:p>
            <a:endParaRPr lang="fr-FR" dirty="0" smtClean="0">
              <a:solidFill>
                <a:srgbClr val="FFFFFF"/>
              </a:solidFill>
              <a:sym typeface="Wingdings"/>
            </a:endParaRPr>
          </a:p>
        </p:txBody>
      </p:sp>
      <p:pic>
        <p:nvPicPr>
          <p:cNvPr id="5" name="Image 4" descr="480px-AncientMars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3592" y="1600200"/>
            <a:ext cx="2020473" cy="2020473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931747" y="3620673"/>
            <a:ext cx="3348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Mars était probablement habitable il y a 4 milliards d’années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</a:t>
            </a:r>
            <a:r>
              <a:rPr lang="fr-FR" sz="1000" dirty="0" err="1" smtClean="0">
                <a:solidFill>
                  <a:schemeClr val="bg1"/>
                </a:solidFill>
              </a:rPr>
              <a:t>Ittiz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4" name="Image 3" descr="612-00100-02high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491" y="4074823"/>
            <a:ext cx="2799813" cy="1839877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5404654" y="5914700"/>
            <a:ext cx="2399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Tôt ou tard, la Terre ne sera plus habitable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S. </a:t>
            </a:r>
            <a:r>
              <a:rPr lang="fr-FR" sz="1000" dirty="0" err="1" smtClean="0">
                <a:solidFill>
                  <a:srgbClr val="FFFFFF"/>
                </a:solidFill>
              </a:rPr>
              <a:t>Numazawa</a:t>
            </a:r>
            <a:r>
              <a:rPr lang="fr-FR" sz="1000" dirty="0" smtClean="0">
                <a:solidFill>
                  <a:srgbClr val="FFFFFF"/>
                </a:solidFill>
              </a:rPr>
              <a:t>/Ciel &amp; Espace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19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-kepler186f.jpe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2195" y="0"/>
            <a:ext cx="9553219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61516" y="6611779"/>
            <a:ext cx="15824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</a:t>
            </a:r>
            <a:r>
              <a:rPr lang="en-US" sz="800" dirty="0" smtClean="0">
                <a:solidFill>
                  <a:schemeClr val="bg1"/>
                </a:solidFill>
              </a:rPr>
              <a:t> </a:t>
            </a:r>
            <a:r>
              <a:rPr lang="en-US" sz="800" dirty="0" err="1" smtClean="0">
                <a:solidFill>
                  <a:schemeClr val="bg1"/>
                </a:solidFill>
              </a:rPr>
              <a:t>Nasa</a:t>
            </a:r>
            <a:r>
              <a:rPr lang="en-US" sz="800" dirty="0">
                <a:solidFill>
                  <a:schemeClr val="bg1"/>
                </a:solidFill>
              </a:rPr>
              <a:t>/</a:t>
            </a:r>
            <a:r>
              <a:rPr lang="en-US" sz="800" dirty="0" smtClean="0">
                <a:solidFill>
                  <a:schemeClr val="bg1"/>
                </a:solidFill>
              </a:rPr>
              <a:t>Ames/JPL-Caltech/T. Pyle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89141"/>
            <a:ext cx="5110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P</a:t>
            </a:r>
            <a:r>
              <a:rPr lang="fr-FR" sz="2400" dirty="0" smtClean="0">
                <a:solidFill>
                  <a:schemeClr val="bg1"/>
                </a:solidFill>
              </a:rPr>
              <a:t>lanète qui serait propice à l’apparition</a:t>
            </a:r>
          </a:p>
          <a:p>
            <a:r>
              <a:rPr lang="fr-FR" sz="2400" dirty="0" smtClean="0">
                <a:solidFill>
                  <a:schemeClr val="bg1"/>
                </a:solidFill>
              </a:rPr>
              <a:t>de la vie en surface</a:t>
            </a:r>
            <a:endParaRPr lang="fr-FR" sz="2400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1936578"/>
            <a:ext cx="4157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Kepler-186 f : 1</a:t>
            </a:r>
            <a:r>
              <a:rPr lang="fr-FR" baseline="30000" dirty="0" smtClean="0">
                <a:solidFill>
                  <a:srgbClr val="FFFFFF"/>
                </a:solidFill>
              </a:rPr>
              <a:t>ère</a:t>
            </a:r>
            <a:r>
              <a:rPr lang="fr-FR" dirty="0" smtClean="0">
                <a:solidFill>
                  <a:srgbClr val="FFFFFF"/>
                </a:solidFill>
              </a:rPr>
              <a:t> terre habitable,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de taille comparable à la Terre découverte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(17 avril 2014)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3125456"/>
            <a:ext cx="4240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Proxima Centauri b : découverte de la terre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habitable la plus proche de notre planète</a:t>
            </a:r>
          </a:p>
          <a:p>
            <a:r>
              <a:rPr lang="fr-FR" dirty="0" smtClean="0">
                <a:solidFill>
                  <a:srgbClr val="FFFFFF"/>
                </a:solidFill>
              </a:rPr>
              <a:t> (24 août 2016)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2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Autres cas d’habitabilité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65100"/>
            <a:ext cx="4038600" cy="4871077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Les océans sous-glaciaires des lunes de Jupiter et Saturne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effets de marée des géantes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  <a:sym typeface="Wingdings"/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</a:t>
            </a:r>
            <a:r>
              <a:rPr lang="fr-FR" dirty="0" smtClean="0">
                <a:solidFill>
                  <a:schemeClr val="bg1"/>
                </a:solidFill>
                <a:sym typeface="Wingdings"/>
              </a:rPr>
              <a:t>énergie interne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moins de roches, beaucoup de glaces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océans d’eau sous plusieurs km de croute de glace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  <a:sym typeface="Wingdings"/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ex : Europe, Ganymède, Encelade</a:t>
            </a:r>
          </a:p>
          <a:p>
            <a:pPr lvl="1"/>
            <a:endParaRPr lang="fr-FR" dirty="0">
              <a:solidFill>
                <a:srgbClr val="FFFFFF"/>
              </a:solidFill>
              <a:sym typeface="Wingdings"/>
            </a:endParaRPr>
          </a:p>
          <a:p>
            <a:r>
              <a:rPr lang="fr-FR" dirty="0" smtClean="0">
                <a:solidFill>
                  <a:srgbClr val="FFFF00"/>
                </a:solidFill>
                <a:sym typeface="Wingdings"/>
              </a:rPr>
              <a:t>Titan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atmosphère dense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composés organiques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lacs d’hydrocarbures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atmosphère d’azote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énergie interne ?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enceladus12_cassini_big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6632" y="1519940"/>
            <a:ext cx="3768564" cy="207036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189266" y="3590309"/>
            <a:ext cx="29742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En 2005, Cassini découvre les geysers d’Encelade,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indiquant la présence d’un océan d’eau sous-glaciaire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Nasa/JPL/SSI</a:t>
            </a:r>
          </a:p>
        </p:txBody>
      </p:sp>
      <p:pic>
        <p:nvPicPr>
          <p:cNvPr id="7" name="Image 6" descr="pia2161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1733" y="4225367"/>
            <a:ext cx="1888542" cy="179176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391143" y="6017127"/>
            <a:ext cx="2585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Titan et ses lacs d’hydrocarbures du pôle nord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Nasa/JPL-Caltech/SSI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5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Les 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11607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Planète en orbite autour d’une autre étoile </a:t>
            </a:r>
            <a:r>
              <a:rPr lang="fr-FR" dirty="0" smtClean="0">
                <a:solidFill>
                  <a:srgbClr val="FFFFFF"/>
                </a:solidFill>
              </a:rPr>
              <a:t>que le Soleil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Telluriques</a:t>
            </a:r>
            <a:r>
              <a:rPr lang="fr-FR" dirty="0" smtClean="0">
                <a:solidFill>
                  <a:srgbClr val="FFFFFF"/>
                </a:solidFill>
              </a:rPr>
              <a:t> (les </a:t>
            </a:r>
            <a:r>
              <a:rPr lang="fr-FR" dirty="0" smtClean="0">
                <a:solidFill>
                  <a:srgbClr val="FFFF00"/>
                </a:solidFill>
              </a:rPr>
              <a:t>terres</a:t>
            </a:r>
            <a:r>
              <a:rPr lang="fr-FR" dirty="0" smtClean="0">
                <a:solidFill>
                  <a:srgbClr val="FFFFFF"/>
                </a:solidFill>
              </a:rPr>
              <a:t>), gazeuses (les </a:t>
            </a:r>
            <a:r>
              <a:rPr lang="fr-FR" dirty="0" err="1" smtClean="0">
                <a:solidFill>
                  <a:srgbClr val="FFFF00"/>
                </a:solidFill>
              </a:rPr>
              <a:t>jupiters</a:t>
            </a:r>
            <a:r>
              <a:rPr lang="fr-FR" dirty="0" smtClean="0">
                <a:solidFill>
                  <a:srgbClr val="FFFFFF"/>
                </a:solidFill>
              </a:rPr>
              <a:t>), de glaces (les </a:t>
            </a:r>
            <a:r>
              <a:rPr lang="fr-FR" dirty="0" err="1" smtClean="0">
                <a:solidFill>
                  <a:srgbClr val="FFFF00"/>
                </a:solidFill>
              </a:rPr>
              <a:t>neptunes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Environ </a:t>
            </a:r>
            <a:r>
              <a:rPr lang="fr-FR" dirty="0" smtClean="0">
                <a:solidFill>
                  <a:srgbClr val="FFFF00"/>
                </a:solidFill>
              </a:rPr>
              <a:t>100 milliards d’étoiles</a:t>
            </a:r>
            <a:r>
              <a:rPr lang="fr-FR" dirty="0" smtClean="0">
                <a:solidFill>
                  <a:srgbClr val="FFFFFF"/>
                </a:solidFill>
              </a:rPr>
              <a:t> dans la Voie Lactée</a:t>
            </a:r>
            <a:endParaRPr lang="fr-FR" dirty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Plus d’une planète par étoile en moyenne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Il y aurait des </a:t>
            </a:r>
            <a:r>
              <a:rPr lang="fr-FR" dirty="0" smtClean="0">
                <a:solidFill>
                  <a:srgbClr val="FFFF00"/>
                </a:solidFill>
              </a:rPr>
              <a:t>centaines de milliards d’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r>
              <a:rPr lang="fr-FR" dirty="0" smtClean="0">
                <a:solidFill>
                  <a:srgbClr val="FFFF00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dans la Voie Lactée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dont une </a:t>
            </a:r>
            <a:r>
              <a:rPr lang="fr-FR" dirty="0" smtClean="0">
                <a:solidFill>
                  <a:srgbClr val="FFFF00"/>
                </a:solidFill>
              </a:rPr>
              <a:t>dizaine de milliards de terres habitables</a:t>
            </a:r>
          </a:p>
        </p:txBody>
      </p:sp>
      <p:pic>
        <p:nvPicPr>
          <p:cNvPr id="7" name="Image 6" descr="642603main_hs-2012-07-a-print_full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253234" y="2115147"/>
            <a:ext cx="4744869" cy="3160711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4714129" y="6069896"/>
            <a:ext cx="3826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Vue d’artiste montrant la multitude d’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r>
              <a:rPr lang="fr-FR" sz="1000" dirty="0" smtClean="0">
                <a:solidFill>
                  <a:srgbClr val="FFFFFF"/>
                </a:solidFill>
              </a:rPr>
              <a:t> dans la Voie Lactée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Nasa/ESA/M. </a:t>
            </a:r>
            <a:r>
              <a:rPr lang="fr-FR" sz="1000" dirty="0" err="1" smtClean="0">
                <a:solidFill>
                  <a:srgbClr val="FFFFFF"/>
                </a:solidFill>
              </a:rPr>
              <a:t>Kornmesser</a:t>
            </a:r>
            <a:r>
              <a:rPr lang="fr-FR" sz="1000" dirty="0" smtClean="0">
                <a:solidFill>
                  <a:srgbClr val="FFFFFF"/>
                </a:solidFill>
              </a:rPr>
              <a:t> (ESO)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06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Les 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r>
              <a:rPr lang="fr-FR" dirty="0" smtClean="0">
                <a:solidFill>
                  <a:srgbClr val="FFFFFF"/>
                </a:solidFill>
              </a:rPr>
              <a:t> en chiffres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41407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3 498 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r>
              <a:rPr lang="fr-FR" dirty="0" smtClean="0">
                <a:solidFill>
                  <a:srgbClr val="FFFF00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confirmées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1 272 </a:t>
            </a:r>
            <a:r>
              <a:rPr lang="fr-FR" dirty="0" err="1" smtClean="0">
                <a:solidFill>
                  <a:srgbClr val="FFFFFF"/>
                </a:solidFill>
              </a:rPr>
              <a:t>neptunes</a:t>
            </a: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1 061 </a:t>
            </a:r>
            <a:r>
              <a:rPr lang="fr-FR" dirty="0" err="1" smtClean="0">
                <a:solidFill>
                  <a:srgbClr val="FFFFFF"/>
                </a:solidFill>
              </a:rPr>
              <a:t>jupiters</a:t>
            </a: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790 super-terres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362 terres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13 sans info</a:t>
            </a:r>
          </a:p>
          <a:p>
            <a:pPr marL="0" indent="0">
              <a:buNone/>
            </a:pPr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4 496 candidates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2 608 systèmes planétaires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1</a:t>
            </a:r>
            <a:r>
              <a:rPr lang="fr-FR" baseline="30000" dirty="0" smtClean="0">
                <a:solidFill>
                  <a:srgbClr val="FFFF00"/>
                </a:solidFill>
              </a:rPr>
              <a:t>ère</a:t>
            </a:r>
            <a:r>
              <a:rPr lang="fr-FR" dirty="0" smtClean="0">
                <a:solidFill>
                  <a:srgbClr val="FFFF00"/>
                </a:solidFill>
              </a:rPr>
              <a:t> exoplanète </a:t>
            </a:r>
            <a:r>
              <a:rPr lang="fr-FR" dirty="0" smtClean="0">
                <a:solidFill>
                  <a:srgbClr val="FFFFFF"/>
                </a:solidFill>
              </a:rPr>
              <a:t>confirmée : </a:t>
            </a:r>
            <a:r>
              <a:rPr lang="fr-FR" dirty="0" smtClean="0">
                <a:solidFill>
                  <a:srgbClr val="FFFF00"/>
                </a:solidFill>
              </a:rPr>
              <a:t>51 </a:t>
            </a:r>
            <a:r>
              <a:rPr lang="fr-FR" dirty="0" err="1" smtClean="0">
                <a:solidFill>
                  <a:srgbClr val="FFFF00"/>
                </a:solidFill>
              </a:rPr>
              <a:t>Pegasi</a:t>
            </a:r>
            <a:r>
              <a:rPr lang="fr-FR" dirty="0" smtClean="0">
                <a:solidFill>
                  <a:srgbClr val="FFFF00"/>
                </a:solidFill>
              </a:rPr>
              <a:t> b</a:t>
            </a:r>
            <a:r>
              <a:rPr lang="fr-FR" dirty="0" smtClean="0">
                <a:solidFill>
                  <a:srgbClr val="FFFFFF"/>
                </a:solidFill>
              </a:rPr>
              <a:t>, découverte par Michel </a:t>
            </a:r>
            <a:r>
              <a:rPr lang="fr-FR" dirty="0" err="1" smtClean="0">
                <a:solidFill>
                  <a:srgbClr val="FFFFFF"/>
                </a:solidFill>
              </a:rPr>
              <a:t>Mayor</a:t>
            </a:r>
            <a:r>
              <a:rPr lang="fr-FR" dirty="0" smtClean="0">
                <a:solidFill>
                  <a:srgbClr val="FFFFFF"/>
                </a:solidFill>
              </a:rPr>
              <a:t> et Didier </a:t>
            </a:r>
            <a:r>
              <a:rPr lang="fr-FR" dirty="0" err="1" smtClean="0">
                <a:solidFill>
                  <a:srgbClr val="FFFFFF"/>
                </a:solidFill>
              </a:rPr>
              <a:t>Queloz</a:t>
            </a:r>
            <a:r>
              <a:rPr lang="fr-FR" dirty="0" smtClean="0">
                <a:solidFill>
                  <a:srgbClr val="FFFFFF"/>
                </a:solidFill>
              </a:rPr>
              <a:t> en 1995</a:t>
            </a:r>
          </a:p>
        </p:txBody>
      </p:sp>
      <p:pic>
        <p:nvPicPr>
          <p:cNvPr id="5" name="Image 4" descr="640px-Artist_impression_of_the_exoplanet_51_Pegasi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495579" y="2245595"/>
            <a:ext cx="4452875" cy="279696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949357" y="5870514"/>
            <a:ext cx="35441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51 </a:t>
            </a:r>
            <a:r>
              <a:rPr lang="fr-FR" sz="1000" dirty="0" err="1" smtClean="0">
                <a:solidFill>
                  <a:srgbClr val="FFFFFF"/>
                </a:solidFill>
              </a:rPr>
              <a:t>Peg</a:t>
            </a:r>
            <a:r>
              <a:rPr lang="fr-FR" sz="1000" dirty="0" smtClean="0">
                <a:solidFill>
                  <a:srgbClr val="FFFFFF"/>
                </a:solidFill>
              </a:rPr>
              <a:t> b, un </a:t>
            </a:r>
            <a:r>
              <a:rPr lang="fr-FR" sz="1000" dirty="0" err="1" smtClean="0">
                <a:solidFill>
                  <a:srgbClr val="FFFFFF"/>
                </a:solidFill>
              </a:rPr>
              <a:t>jupiter</a:t>
            </a:r>
            <a:r>
              <a:rPr lang="fr-FR" sz="1000" dirty="0" smtClean="0">
                <a:solidFill>
                  <a:srgbClr val="FFFFFF"/>
                </a:solidFill>
              </a:rPr>
              <a:t> chaud situé à 50 années-lumière de la Terre,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orbite autour de son étoile à seulement 0,05 UA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ESO/M. </a:t>
            </a:r>
            <a:r>
              <a:rPr lang="fr-FR" sz="1000" dirty="0" err="1" smtClean="0">
                <a:solidFill>
                  <a:srgbClr val="FFFFFF"/>
                </a:solidFill>
              </a:rPr>
              <a:t>Kornmesser</a:t>
            </a:r>
            <a:r>
              <a:rPr lang="fr-FR" sz="1000" dirty="0" smtClean="0">
                <a:solidFill>
                  <a:srgbClr val="FFFFFF"/>
                </a:solidFill>
              </a:rPr>
              <a:t>/Nick </a:t>
            </a:r>
            <a:r>
              <a:rPr lang="fr-FR" sz="1000" dirty="0" err="1" smtClean="0">
                <a:solidFill>
                  <a:srgbClr val="FFFFFF"/>
                </a:solidFill>
              </a:rPr>
              <a:t>Risinger</a:t>
            </a:r>
            <a:r>
              <a:rPr lang="fr-FR" sz="1000" dirty="0" smtClean="0">
                <a:solidFill>
                  <a:srgbClr val="FFFFFF"/>
                </a:solidFill>
              </a:rPr>
              <a:t> (</a:t>
            </a:r>
            <a:r>
              <a:rPr lang="fr-FR" sz="1000" dirty="0" smtClean="0">
                <a:solidFill>
                  <a:srgbClr val="FFFFFF"/>
                </a:solidFill>
                <a:hlinkClick r:id="rId3"/>
              </a:rPr>
              <a:t>lien</a:t>
            </a:r>
            <a:r>
              <a:rPr lang="fr-FR" sz="1000" dirty="0" smtClean="0">
                <a:solidFill>
                  <a:srgbClr val="FFFFFF"/>
                </a:solidFill>
              </a:rPr>
              <a:t>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25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Types de planètes géantes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91211"/>
            <a:ext cx="4038600" cy="4817037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Les </a:t>
            </a:r>
            <a:r>
              <a:rPr lang="fr-FR" dirty="0" err="1" smtClean="0">
                <a:solidFill>
                  <a:srgbClr val="FFFF00"/>
                </a:solidFill>
              </a:rPr>
              <a:t>jupiters</a:t>
            </a:r>
            <a:endParaRPr lang="fr-FR" dirty="0" smtClean="0">
              <a:solidFill>
                <a:srgbClr val="FFFF00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composés à majorité d’</a:t>
            </a:r>
            <a:r>
              <a:rPr lang="fr-FR" dirty="0" smtClean="0">
                <a:solidFill>
                  <a:srgbClr val="FFFF00"/>
                </a:solidFill>
              </a:rPr>
              <a:t>hydrogène</a:t>
            </a:r>
            <a:r>
              <a:rPr lang="fr-FR" dirty="0" smtClean="0">
                <a:solidFill>
                  <a:srgbClr val="FFFFFF"/>
                </a:solidFill>
              </a:rPr>
              <a:t> et d’</a:t>
            </a:r>
            <a:r>
              <a:rPr lang="fr-FR" dirty="0" smtClean="0">
                <a:solidFill>
                  <a:srgbClr val="FFFF00"/>
                </a:solidFill>
              </a:rPr>
              <a:t>hélium</a:t>
            </a:r>
          </a:p>
          <a:p>
            <a:pPr lvl="1"/>
            <a:r>
              <a:rPr lang="fr-FR" dirty="0" err="1" smtClean="0">
                <a:solidFill>
                  <a:srgbClr val="FFFFFF"/>
                </a:solidFill>
              </a:rPr>
              <a:t>jupiters</a:t>
            </a:r>
            <a:r>
              <a:rPr lang="fr-FR" dirty="0" smtClean="0">
                <a:solidFill>
                  <a:srgbClr val="FFFFFF"/>
                </a:solidFill>
              </a:rPr>
              <a:t> chauds : orbite proche de leur étoile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</a:rPr>
              <a:t>ex : 51 </a:t>
            </a:r>
            <a:r>
              <a:rPr lang="fr-FR" dirty="0" err="1" smtClean="0">
                <a:solidFill>
                  <a:srgbClr val="FFFFFF"/>
                </a:solidFill>
              </a:rPr>
              <a:t>Peg</a:t>
            </a:r>
            <a:r>
              <a:rPr lang="fr-FR" dirty="0" smtClean="0">
                <a:solidFill>
                  <a:srgbClr val="FFFFFF"/>
                </a:solidFill>
              </a:rPr>
              <a:t> b</a:t>
            </a:r>
          </a:p>
          <a:p>
            <a:pPr lvl="1"/>
            <a:r>
              <a:rPr lang="fr-FR" dirty="0" err="1" smtClean="0">
                <a:solidFill>
                  <a:srgbClr val="FFFFFF"/>
                </a:solidFill>
              </a:rPr>
              <a:t>jupiters</a:t>
            </a:r>
            <a:r>
              <a:rPr lang="fr-FR" dirty="0" smtClean="0">
                <a:solidFill>
                  <a:srgbClr val="FFFFFF"/>
                </a:solidFill>
              </a:rPr>
              <a:t> froids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</a:rPr>
              <a:t>ex : Jupiter, Saturne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Les </a:t>
            </a:r>
            <a:r>
              <a:rPr lang="fr-FR" dirty="0" err="1" smtClean="0">
                <a:solidFill>
                  <a:srgbClr val="FFFF00"/>
                </a:solidFill>
              </a:rPr>
              <a:t>neptunes</a:t>
            </a:r>
            <a:endParaRPr lang="fr-FR" dirty="0" smtClean="0">
              <a:solidFill>
                <a:srgbClr val="FFFF00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composés d’éléments plus lourds que H et He, mais plus légers que la roche</a:t>
            </a:r>
          </a:p>
          <a:p>
            <a:pPr lvl="1"/>
            <a:r>
              <a:rPr lang="fr-FR" dirty="0" err="1" smtClean="0">
                <a:solidFill>
                  <a:srgbClr val="FFFFFF"/>
                </a:solidFill>
              </a:rPr>
              <a:t>neptunes</a:t>
            </a:r>
            <a:r>
              <a:rPr lang="fr-FR" dirty="0" smtClean="0">
                <a:solidFill>
                  <a:srgbClr val="FFFFFF"/>
                </a:solidFill>
              </a:rPr>
              <a:t> chauds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</a:rPr>
              <a:t>ex : HAT-P-26 b</a:t>
            </a:r>
          </a:p>
          <a:p>
            <a:pPr lvl="1"/>
            <a:r>
              <a:rPr lang="fr-FR" dirty="0" err="1" smtClean="0">
                <a:solidFill>
                  <a:srgbClr val="FFFFFF"/>
                </a:solidFill>
              </a:rPr>
              <a:t>neptunes</a:t>
            </a:r>
            <a:r>
              <a:rPr lang="fr-FR" dirty="0" smtClean="0">
                <a:solidFill>
                  <a:srgbClr val="FFFFFF"/>
                </a:solidFill>
              </a:rPr>
              <a:t> froids </a:t>
            </a:r>
          </a:p>
          <a:p>
            <a:pPr marL="457200" lvl="1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</a:rPr>
              <a:t>ex : Neptune, Uranus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hat-p-26b_v8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6750" y="2110497"/>
            <a:ext cx="3447228" cy="2942234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196284" y="5052731"/>
            <a:ext cx="27703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Un exemple de </a:t>
            </a:r>
            <a:r>
              <a:rPr lang="fr-FR" sz="1000" dirty="0" err="1" smtClean="0">
                <a:solidFill>
                  <a:schemeClr val="bg1"/>
                </a:solidFill>
              </a:rPr>
              <a:t>neptune</a:t>
            </a:r>
            <a:r>
              <a:rPr lang="fr-FR" sz="1000" dirty="0" smtClean="0">
                <a:solidFill>
                  <a:schemeClr val="bg1"/>
                </a:solidFill>
              </a:rPr>
              <a:t> chaud, HAT-P-26 b,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fait le tour de son étoile en un peu plus de 4 jours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Nasa/GSFC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56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Types de planètes telluriques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5437" y="1480910"/>
            <a:ext cx="4580822" cy="5057917"/>
          </a:xfrm>
        </p:spPr>
        <p:txBody>
          <a:bodyPr>
            <a:normAutofit fontScale="70000" lnSpcReduction="20000"/>
          </a:bodyPr>
          <a:lstStyle/>
          <a:p>
            <a:r>
              <a:rPr lang="fr-CA" dirty="0" smtClean="0">
                <a:solidFill>
                  <a:srgbClr val="FFFF00"/>
                </a:solidFill>
              </a:rPr>
              <a:t>Planètes de silicates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noyau métallique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manteau rocheux</a:t>
            </a:r>
          </a:p>
          <a:p>
            <a:pPr marL="457200" lvl="1" indent="0">
              <a:buNone/>
            </a:pPr>
            <a:r>
              <a:rPr lang="fr-CA" dirty="0" smtClean="0">
                <a:solidFill>
                  <a:srgbClr val="FFFFFF"/>
                </a:solidFill>
              </a:rPr>
              <a:t>	ex : Vénus, Terre, Mars, Mercure (?)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Planètes métalliques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petit rayon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large noyau métallique</a:t>
            </a:r>
          </a:p>
          <a:p>
            <a:pPr marL="457200" lvl="1" indent="0">
              <a:buNone/>
            </a:pPr>
            <a:r>
              <a:rPr lang="fr-CA" dirty="0">
                <a:solidFill>
                  <a:srgbClr val="FFFFFF"/>
                </a:solidFill>
              </a:rPr>
              <a:t>	</a:t>
            </a:r>
            <a:r>
              <a:rPr lang="fr-CA" dirty="0" smtClean="0">
                <a:solidFill>
                  <a:srgbClr val="FFFFFF"/>
                </a:solidFill>
              </a:rPr>
              <a:t>ex : Mercure (?)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Planètes de diamant 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concentration élevée en carbone</a:t>
            </a:r>
          </a:p>
          <a:p>
            <a:pPr marL="457200" lvl="1" indent="0">
              <a:buNone/>
            </a:pPr>
            <a:r>
              <a:rPr lang="fr-CA" dirty="0" smtClean="0">
                <a:solidFill>
                  <a:srgbClr val="FFFFFF"/>
                </a:solidFill>
              </a:rPr>
              <a:t>	ex : 55 </a:t>
            </a:r>
            <a:r>
              <a:rPr lang="fr-CA" dirty="0" err="1" smtClean="0">
                <a:solidFill>
                  <a:srgbClr val="FFFFFF"/>
                </a:solidFill>
              </a:rPr>
              <a:t>Cancri</a:t>
            </a:r>
            <a:r>
              <a:rPr lang="fr-CA" dirty="0" smtClean="0">
                <a:solidFill>
                  <a:srgbClr val="FFFFFF"/>
                </a:solidFill>
              </a:rPr>
              <a:t> e (?)</a:t>
            </a:r>
          </a:p>
          <a:p>
            <a:pPr marL="457200" lvl="1" indent="0">
              <a:buNone/>
            </a:pPr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Planètes océan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taille similaire à la Terre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faible densité</a:t>
            </a:r>
            <a:endParaRPr lang="fr-CA" dirty="0">
              <a:solidFill>
                <a:srgbClr val="FFFFFF"/>
              </a:solidFill>
            </a:endParaRPr>
          </a:p>
          <a:p>
            <a:pPr marL="457200" lvl="1" indent="0">
              <a:buNone/>
            </a:pPr>
            <a:r>
              <a:rPr lang="fr-CA" dirty="0" smtClean="0">
                <a:solidFill>
                  <a:srgbClr val="FFFFFF"/>
                </a:solidFill>
              </a:rPr>
              <a:t>ex : </a:t>
            </a:r>
            <a:r>
              <a:rPr lang="fr-CA" dirty="0" err="1" smtClean="0">
                <a:solidFill>
                  <a:srgbClr val="FFFFFF"/>
                </a:solidFill>
              </a:rPr>
              <a:t>Gliese</a:t>
            </a:r>
            <a:r>
              <a:rPr lang="fr-CA" dirty="0" smtClean="0">
                <a:solidFill>
                  <a:srgbClr val="FFFFFF"/>
                </a:solidFill>
              </a:rPr>
              <a:t> 1214 b (?)</a:t>
            </a:r>
          </a:p>
        </p:txBody>
      </p:sp>
      <p:pic>
        <p:nvPicPr>
          <p:cNvPr id="5" name="Image 4" descr="Ocean_planet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6092" y="1662044"/>
            <a:ext cx="2603061" cy="1952296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230447" y="3600685"/>
            <a:ext cx="26896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Vue d’artiste d’une planète océan. © </a:t>
            </a:r>
            <a:r>
              <a:rPr lang="fr-FR" sz="1000" dirty="0" err="1" smtClean="0">
                <a:solidFill>
                  <a:schemeClr val="bg1"/>
                </a:solidFill>
              </a:rPr>
              <a:t>Merikanto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124759" y="6105256"/>
            <a:ext cx="2882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55 </a:t>
            </a:r>
            <a:r>
              <a:rPr lang="fr-FR" sz="1000" dirty="0" err="1" smtClean="0">
                <a:solidFill>
                  <a:srgbClr val="FFFFFF"/>
                </a:solidFill>
              </a:rPr>
              <a:t>Cancri</a:t>
            </a:r>
            <a:r>
              <a:rPr lang="fr-FR" sz="1000" dirty="0" smtClean="0">
                <a:solidFill>
                  <a:srgbClr val="FFFFFF"/>
                </a:solidFill>
              </a:rPr>
              <a:t> e serait peut-être une planète de diamant</a:t>
            </a:r>
            <a:endParaRPr lang="fr-FR" sz="1000" dirty="0">
              <a:solidFill>
                <a:srgbClr val="FFFFFF"/>
              </a:solidFill>
            </a:endParaRP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U. Texas/NSF/Nasa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4" name="Image 3" descr="newneptune_nasa_big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114" y="4037167"/>
            <a:ext cx="2767293" cy="2075470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002675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52b_artistconcept_comparisonwithearth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4638"/>
            <a:ext cx="9144000" cy="5141912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580722" y="5993865"/>
            <a:ext cx="3977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Super-terres : l’exemple de Kepler-452 b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62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Les terres habitables en chiffres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1" y="1417638"/>
            <a:ext cx="3112816" cy="487107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52 terres potentiellement habitables</a:t>
            </a:r>
            <a:r>
              <a:rPr lang="fr-FR" dirty="0" smtClean="0">
                <a:solidFill>
                  <a:srgbClr val="FFFFFF"/>
                </a:solidFill>
              </a:rPr>
              <a:t> confirmées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30 super-terres</a:t>
            </a:r>
          </a:p>
          <a:p>
            <a:pPr marL="457200" lvl="1" indent="0">
              <a:buNone/>
            </a:pPr>
            <a:r>
              <a:rPr lang="fr-FR" dirty="0" smtClean="0">
                <a:solidFill>
                  <a:srgbClr val="FFFFFF"/>
                </a:solidFill>
              </a:rPr>
              <a:t>(</a:t>
            </a:r>
            <a:r>
              <a:rPr lang="fr-FR" dirty="0">
                <a:solidFill>
                  <a:srgbClr val="FFFFFF"/>
                </a:solidFill>
              </a:rPr>
              <a:t>5 à 10 </a:t>
            </a:r>
            <a:r>
              <a:rPr lang="fr-FR" dirty="0" smtClean="0">
                <a:solidFill>
                  <a:srgbClr val="FFFFFF"/>
                </a:solidFill>
              </a:rPr>
              <a:t>M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>
                <a:solidFill>
                  <a:srgbClr val="FFFFFF"/>
                </a:solidFill>
              </a:rPr>
              <a:t> </a:t>
            </a:r>
            <a:r>
              <a:rPr lang="fr-FR" dirty="0" smtClean="0">
                <a:solidFill>
                  <a:srgbClr val="FFFFFF"/>
                </a:solidFill>
              </a:rPr>
              <a:t>/ 1,5 </a:t>
            </a:r>
            <a:r>
              <a:rPr lang="fr-FR" dirty="0">
                <a:solidFill>
                  <a:srgbClr val="FFFFFF"/>
                </a:solidFill>
              </a:rPr>
              <a:t>à 2,5 </a:t>
            </a:r>
            <a:r>
              <a:rPr lang="fr-FR" dirty="0" smtClean="0">
                <a:solidFill>
                  <a:srgbClr val="FFFFFF"/>
                </a:solidFill>
              </a:rPr>
              <a:t>R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</a:p>
          <a:p>
            <a:pPr marL="457200" lvl="1" indent="0">
              <a:buNone/>
            </a:pP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21 terres</a:t>
            </a:r>
          </a:p>
          <a:p>
            <a:pPr marL="457200" lvl="1" indent="0">
              <a:buNone/>
            </a:pPr>
            <a:r>
              <a:rPr lang="fr-FR" dirty="0" smtClean="0">
                <a:solidFill>
                  <a:srgbClr val="FFFFFF"/>
                </a:solidFill>
              </a:rPr>
              <a:t>(0,5 </a:t>
            </a:r>
            <a:r>
              <a:rPr lang="fr-FR" dirty="0">
                <a:solidFill>
                  <a:srgbClr val="FFFFFF"/>
                </a:solidFill>
              </a:rPr>
              <a:t>à 5 </a:t>
            </a:r>
            <a:r>
              <a:rPr lang="fr-FR" dirty="0" smtClean="0">
                <a:solidFill>
                  <a:srgbClr val="FFFFFF"/>
                </a:solidFill>
              </a:rPr>
              <a:t>M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 / 0,8 </a:t>
            </a:r>
            <a:r>
              <a:rPr lang="fr-FR" dirty="0">
                <a:solidFill>
                  <a:srgbClr val="FFFFFF"/>
                </a:solidFill>
              </a:rPr>
              <a:t>à 1,5 </a:t>
            </a:r>
            <a:r>
              <a:rPr lang="fr-FR" dirty="0" smtClean="0">
                <a:solidFill>
                  <a:srgbClr val="FFFFFF"/>
                </a:solidFill>
              </a:rPr>
              <a:t>R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</a:p>
          <a:p>
            <a:pPr marL="457200" lvl="1" indent="0">
              <a:buNone/>
            </a:pP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1 planète </a:t>
            </a:r>
            <a:r>
              <a:rPr lang="fr-FR" dirty="0" err="1" smtClean="0">
                <a:solidFill>
                  <a:srgbClr val="FFFFFF"/>
                </a:solidFill>
              </a:rPr>
              <a:t>subterrestre</a:t>
            </a:r>
            <a:endParaRPr lang="fr-FR" dirty="0">
              <a:solidFill>
                <a:srgbClr val="FFFFFF"/>
              </a:solidFill>
            </a:endParaRPr>
          </a:p>
          <a:p>
            <a:pPr marL="457200" lvl="1" indent="0">
              <a:buNone/>
            </a:pPr>
            <a:r>
              <a:rPr lang="fr-FR" dirty="0" smtClean="0">
                <a:solidFill>
                  <a:srgbClr val="FFFFFF"/>
                </a:solidFill>
              </a:rPr>
              <a:t>(</a:t>
            </a:r>
            <a:r>
              <a:rPr lang="fr-FR" dirty="0">
                <a:solidFill>
                  <a:srgbClr val="FFFFFF"/>
                </a:solidFill>
              </a:rPr>
              <a:t>0,1 à 0,5 </a:t>
            </a:r>
            <a:r>
              <a:rPr lang="fr-FR" dirty="0" smtClean="0">
                <a:solidFill>
                  <a:srgbClr val="FFFFFF"/>
                </a:solidFill>
              </a:rPr>
              <a:t>M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 / 0,4 </a:t>
            </a:r>
            <a:r>
              <a:rPr lang="fr-FR" dirty="0">
                <a:solidFill>
                  <a:srgbClr val="FFFFFF"/>
                </a:solidFill>
              </a:rPr>
              <a:t>à 0,8 </a:t>
            </a:r>
            <a:r>
              <a:rPr lang="fr-FR" dirty="0" smtClean="0">
                <a:solidFill>
                  <a:srgbClr val="FFFFFF"/>
                </a:solidFill>
              </a:rPr>
              <a:t>R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</a:p>
          <a:p>
            <a:pPr lvl="1"/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Terre habitable la plus proche </a:t>
            </a:r>
            <a:r>
              <a:rPr lang="fr-FR" dirty="0" smtClean="0">
                <a:solidFill>
                  <a:srgbClr val="FFFFFF"/>
                </a:solidFill>
              </a:rPr>
              <a:t>de la Terre</a:t>
            </a:r>
            <a:endParaRPr lang="fr-FR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Proxima Centauri b (4,2 années-lumière)</a:t>
            </a:r>
            <a:endParaRPr lang="fr-FR" dirty="0" smtClean="0">
              <a:solidFill>
                <a:srgbClr val="FFFFFF"/>
              </a:solidFill>
            </a:endParaRPr>
          </a:p>
        </p:txBody>
      </p:sp>
      <p:pic>
        <p:nvPicPr>
          <p:cNvPr id="5" name="Image 4" descr="TRAPPIST-1d_Artist's_Impression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1803" y="4496956"/>
            <a:ext cx="1791759" cy="179175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763562" y="5302397"/>
            <a:ext cx="24545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TRAPPIST-1 d est la seule exoplanète</a:t>
            </a:r>
          </a:p>
          <a:p>
            <a:r>
              <a:rPr lang="fr-FR" sz="1000" dirty="0" err="1" smtClean="0">
                <a:solidFill>
                  <a:schemeClr val="bg1"/>
                </a:solidFill>
              </a:rPr>
              <a:t>subterrestre</a:t>
            </a:r>
            <a:r>
              <a:rPr lang="fr-FR" sz="1000" dirty="0" smtClean="0">
                <a:solidFill>
                  <a:schemeClr val="bg1"/>
                </a:solidFill>
              </a:rPr>
              <a:t> habitable découverte à ce jour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© Nasa/JPL-Caltech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7" name="Image 6" descr="Artist’s_impression_of_Proxima_Centauri_b_shown_hypothetically_as_an_arid_rocky_super-earth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533" y="3186048"/>
            <a:ext cx="2874601" cy="1616963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12" name="ZoneTexte 11"/>
          <p:cNvSpPr txBox="1"/>
          <p:nvPr/>
        </p:nvSpPr>
        <p:spPr>
          <a:xfrm>
            <a:off x="3570017" y="3740046"/>
            <a:ext cx="2279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00" dirty="0">
                <a:solidFill>
                  <a:srgbClr val="FFFFFF"/>
                </a:solidFill>
              </a:rPr>
              <a:t>Proxima Centauri b est la terre habitable</a:t>
            </a:r>
          </a:p>
          <a:p>
            <a:pPr algn="r"/>
            <a:r>
              <a:rPr lang="fr-FR" sz="1000" dirty="0">
                <a:solidFill>
                  <a:srgbClr val="FFFFFF"/>
                </a:solidFill>
              </a:rPr>
              <a:t>la plus proche de notre Système solaire</a:t>
            </a:r>
          </a:p>
          <a:p>
            <a:pPr algn="r"/>
            <a:r>
              <a:rPr lang="fr-FR" sz="1000" dirty="0">
                <a:solidFill>
                  <a:srgbClr val="FFFFFF"/>
                </a:solidFill>
              </a:rPr>
              <a:t>© ESO/M. </a:t>
            </a:r>
            <a:r>
              <a:rPr lang="fr-FR" sz="1000" dirty="0" err="1" smtClean="0">
                <a:solidFill>
                  <a:srgbClr val="FFFFFF"/>
                </a:solidFill>
              </a:rPr>
              <a:t>Kornmesser</a:t>
            </a:r>
            <a:r>
              <a:rPr lang="fr-FR" sz="1000" dirty="0" smtClean="0">
                <a:solidFill>
                  <a:srgbClr val="FFFFFF"/>
                </a:solidFill>
              </a:rPr>
              <a:t> (</a:t>
            </a:r>
            <a:r>
              <a:rPr lang="fr-FR" sz="1000" dirty="0" smtClean="0">
                <a:solidFill>
                  <a:srgbClr val="FFFFFF"/>
                </a:solidFill>
                <a:hlinkClick r:id="rId4"/>
              </a:rPr>
              <a:t>lien</a:t>
            </a:r>
            <a:r>
              <a:rPr lang="fr-FR" sz="1000" dirty="0" smtClean="0">
                <a:solidFill>
                  <a:srgbClr val="FFFFFF"/>
                </a:solidFill>
              </a:rPr>
              <a:t>)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13" name="Image 12" descr="Kepler-62f_with_62e_as_Morning_Star.jpg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5800" y="1417638"/>
            <a:ext cx="2354600" cy="166983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14" name="ZoneTexte 13"/>
          <p:cNvSpPr txBox="1"/>
          <p:nvPr/>
        </p:nvSpPr>
        <p:spPr>
          <a:xfrm>
            <a:off x="6850400" y="2150769"/>
            <a:ext cx="1685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Kepler-62 f est la super-terre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à l’indice de similarité avec 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la Terre le plus élevé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© Nasa/Ames/JPL-Caltech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358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Indice de similarité (IST)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4 paramètres</a:t>
            </a:r>
          </a:p>
          <a:p>
            <a:pPr lvl="1"/>
            <a:r>
              <a:rPr lang="fr-FR" dirty="0" smtClean="0">
                <a:solidFill>
                  <a:schemeClr val="bg1"/>
                </a:solidFill>
              </a:rPr>
              <a:t>le rayon moyen</a:t>
            </a:r>
          </a:p>
          <a:p>
            <a:pPr lvl="1"/>
            <a:r>
              <a:rPr lang="fr-FR" dirty="0" smtClean="0">
                <a:solidFill>
                  <a:schemeClr val="bg1"/>
                </a:solidFill>
              </a:rPr>
              <a:t>la masse volumique</a:t>
            </a:r>
          </a:p>
          <a:p>
            <a:pPr lvl="1"/>
            <a:r>
              <a:rPr lang="fr-FR" dirty="0" smtClean="0">
                <a:solidFill>
                  <a:schemeClr val="bg1"/>
                </a:solidFill>
              </a:rPr>
              <a:t>la vitesse de libération</a:t>
            </a:r>
          </a:p>
          <a:p>
            <a:pPr lvl="1"/>
            <a:r>
              <a:rPr lang="fr-FR" dirty="0" smtClean="0">
                <a:solidFill>
                  <a:schemeClr val="bg1"/>
                </a:solidFill>
              </a:rPr>
              <a:t>température de surface</a:t>
            </a:r>
          </a:p>
          <a:p>
            <a:pPr lvl="1"/>
            <a:endParaRPr lang="fr-FR" dirty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Indice compris entre 0 </a:t>
            </a:r>
            <a:r>
              <a:rPr lang="fr-FR" dirty="0" smtClean="0">
                <a:solidFill>
                  <a:schemeClr val="bg1"/>
                </a:solidFill>
              </a:rPr>
              <a:t>(très différent de la Terre) </a:t>
            </a:r>
            <a:r>
              <a:rPr lang="fr-FR" dirty="0" smtClean="0">
                <a:solidFill>
                  <a:srgbClr val="FFFF00"/>
                </a:solidFill>
              </a:rPr>
              <a:t>et 1</a:t>
            </a:r>
            <a:r>
              <a:rPr lang="fr-FR" dirty="0" smtClean="0">
                <a:solidFill>
                  <a:schemeClr val="bg1"/>
                </a:solidFill>
              </a:rPr>
              <a:t> (parfaitement similaire à la Terre)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Entre 0,6 et 0,8</a:t>
            </a:r>
            <a:r>
              <a:rPr lang="fr-FR" dirty="0" smtClean="0">
                <a:solidFill>
                  <a:schemeClr val="bg1"/>
                </a:solidFill>
              </a:rPr>
              <a:t> : habitable par des </a:t>
            </a:r>
            <a:r>
              <a:rPr lang="fr-FR" dirty="0" err="1" smtClean="0">
                <a:solidFill>
                  <a:schemeClr val="bg1"/>
                </a:solidFill>
              </a:rPr>
              <a:t>extrêmophiles</a:t>
            </a:r>
            <a:r>
              <a:rPr lang="fr-FR" dirty="0">
                <a:solidFill>
                  <a:schemeClr val="bg1"/>
                </a:solidFill>
              </a:rPr>
              <a:t> </a:t>
            </a:r>
            <a:r>
              <a:rPr lang="fr-FR" dirty="0" smtClean="0">
                <a:solidFill>
                  <a:schemeClr val="bg1"/>
                </a:solidFill>
              </a:rPr>
              <a:t>?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Entre 0,8 et 1</a:t>
            </a:r>
            <a:r>
              <a:rPr lang="fr-FR" dirty="0" smtClean="0">
                <a:solidFill>
                  <a:schemeClr val="bg1"/>
                </a:solidFill>
              </a:rPr>
              <a:t> : capable de retenir une atmosphère pour un climat relativement tempéré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 descr="planètes tell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6161" y="1990532"/>
            <a:ext cx="3660639" cy="2940607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127470" y="4931139"/>
            <a:ext cx="3450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Dans le Système solaire, c’est Mars qui possède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l’indice de similarité avec la Terre le plus élevé (0,797). © Nasa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78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Visioni_extrasolari_pianeti_alieni_abitabili_planet_exo_daniele_bianchino_Roma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0191"/>
            <a:ext cx="9144000" cy="479454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350" y="5923273"/>
            <a:ext cx="73661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solidFill>
                  <a:srgbClr val="FFFFFF"/>
                </a:solidFill>
              </a:rPr>
              <a:t>Indice de similarité pour les 40 planètes et </a:t>
            </a:r>
            <a:r>
              <a:rPr lang="fr-FR" sz="1400" dirty="0" err="1" smtClean="0">
                <a:solidFill>
                  <a:srgbClr val="FFFFFF"/>
                </a:solidFill>
              </a:rPr>
              <a:t>exoplanètes</a:t>
            </a:r>
            <a:r>
              <a:rPr lang="fr-FR" sz="1400" dirty="0" smtClean="0">
                <a:solidFill>
                  <a:srgbClr val="FFFFFF"/>
                </a:solidFill>
              </a:rPr>
              <a:t> les plus habitables. © PN84100RAUL84100</a:t>
            </a:r>
            <a:endParaRPr lang="fr-FR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08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name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4"/>
          <a:stretch/>
        </p:blipFill>
        <p:spPr>
          <a:xfrm>
            <a:off x="0" y="905168"/>
            <a:ext cx="9144000" cy="4985856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3" name="ZoneTexte 2"/>
          <p:cNvSpPr txBox="1"/>
          <p:nvPr/>
        </p:nvSpPr>
        <p:spPr>
          <a:xfrm>
            <a:off x="153861" y="5891024"/>
            <a:ext cx="8832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« Tableau périodique des </a:t>
            </a:r>
            <a:r>
              <a:rPr lang="fr-FR" dirty="0" err="1" smtClean="0">
                <a:solidFill>
                  <a:schemeClr val="bg1"/>
                </a:solidFill>
              </a:rPr>
              <a:t>exoplanètes</a:t>
            </a:r>
            <a:r>
              <a:rPr lang="fr-FR" dirty="0" smtClean="0">
                <a:solidFill>
                  <a:schemeClr val="bg1"/>
                </a:solidFill>
              </a:rPr>
              <a:t> », développé par l’université de </a:t>
            </a:r>
            <a:r>
              <a:rPr lang="fr-FR" dirty="0" err="1" smtClean="0">
                <a:solidFill>
                  <a:schemeClr val="bg1"/>
                </a:solidFill>
              </a:rPr>
              <a:t>Puerto</a:t>
            </a:r>
            <a:r>
              <a:rPr lang="fr-FR" dirty="0" smtClean="0">
                <a:solidFill>
                  <a:schemeClr val="bg1"/>
                </a:solidFill>
              </a:rPr>
              <a:t> Rico à Arecibo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PHL @ UPR Arecibo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96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Penser d’autres mondes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3600" dirty="0" smtClean="0">
                <a:solidFill>
                  <a:schemeClr val="bg1"/>
                </a:solidFill>
              </a:rPr>
              <a:t>ANTIQUITÉ</a:t>
            </a:r>
          </a:p>
          <a:p>
            <a:pPr marL="0" indent="0">
              <a:buNone/>
            </a:pPr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Épicure</a:t>
            </a:r>
            <a:r>
              <a:rPr lang="fr-FR" dirty="0" smtClean="0">
                <a:solidFill>
                  <a:srgbClr val="FFFFFF"/>
                </a:solidFill>
              </a:rPr>
              <a:t> (342 – 270 av. JC)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Il n’y a rien qui fasse obstacle à l’infinité des mondes » (Lettre à Hérodote, ~290 av. JC)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Lucrèce</a:t>
            </a:r>
            <a:r>
              <a:rPr lang="fr-FR" dirty="0" smtClean="0">
                <a:solidFill>
                  <a:srgbClr val="FFFFFF"/>
                </a:solidFill>
              </a:rPr>
              <a:t> (98 – 55 av. JC)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Partout où la matière immense trouvera un espace pour la contenir [...], elle fera éclore la vie sous des formes variées » (De la Nature des choses, Ier s. av. JC)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Plutarque</a:t>
            </a:r>
            <a:r>
              <a:rPr lang="fr-FR" dirty="0" smtClean="0">
                <a:solidFill>
                  <a:srgbClr val="FFFFFF"/>
                </a:solidFill>
              </a:rPr>
              <a:t> (46 – 125)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Pense que la Lune est habitée (De la face qui parait sur la Lune, Ier s.)</a:t>
            </a:r>
          </a:p>
        </p:txBody>
      </p:sp>
      <p:pic>
        <p:nvPicPr>
          <p:cNvPr id="7" name="Image 6" descr="800px-Epikouros_BM_184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473" y="2370269"/>
            <a:ext cx="1707248" cy="256087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4495800" y="4931141"/>
            <a:ext cx="45549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Épicure comme Plutarque pensaient déjà la pluralité des mondes durant l’Antiquité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</a:t>
            </a:r>
            <a:r>
              <a:rPr lang="fr-FR" sz="1000" dirty="0" err="1" smtClean="0">
                <a:solidFill>
                  <a:schemeClr val="bg1"/>
                </a:solidFill>
              </a:rPr>
              <a:t>Marie-Lan</a:t>
            </a:r>
            <a:r>
              <a:rPr lang="fr-FR" sz="1000" dirty="0" smtClean="0">
                <a:solidFill>
                  <a:schemeClr val="bg1"/>
                </a:solidFill>
              </a:rPr>
              <a:t> Nguyen / © </a:t>
            </a:r>
            <a:r>
              <a:rPr lang="fr-FR" sz="1000" dirty="0" err="1" smtClean="0">
                <a:solidFill>
                  <a:schemeClr val="bg1"/>
                </a:solidFill>
              </a:rPr>
              <a:t>Zde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9" name="Image 8" descr="Portrait_of_a_philosopher,_maybe_Plutarch,_2nd_century_BC,_AM_Delphi,_013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9358" y="2370269"/>
            <a:ext cx="1706536" cy="2560872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839724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Des terres « super-habitables » ?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4405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Présente des </a:t>
            </a:r>
            <a:r>
              <a:rPr lang="fr-FR" dirty="0" smtClean="0">
                <a:solidFill>
                  <a:srgbClr val="FFFF00"/>
                </a:solidFill>
              </a:rPr>
              <a:t>conditions plus favorables que la Terre</a:t>
            </a:r>
            <a:r>
              <a:rPr lang="fr-FR" dirty="0" smtClean="0">
                <a:solidFill>
                  <a:srgbClr val="FFFFFF"/>
                </a:solidFill>
              </a:rPr>
              <a:t> pour l’émergence de la vie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Plus grande que la Terre :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masse optimale = </a:t>
            </a:r>
            <a:r>
              <a:rPr lang="fr-FR" dirty="0" smtClean="0">
                <a:solidFill>
                  <a:srgbClr val="FFFF00"/>
                </a:solidFill>
              </a:rPr>
              <a:t>2 M</a:t>
            </a:r>
            <a:r>
              <a:rPr lang="fr-FR" baseline="-25000" dirty="0" smtClean="0">
                <a:solidFill>
                  <a:srgbClr val="FFFF00"/>
                </a:solidFill>
              </a:rPr>
              <a:t>T</a:t>
            </a:r>
            <a:endParaRPr lang="fr-FR" dirty="0" smtClean="0">
              <a:solidFill>
                <a:srgbClr val="FFFF00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permet de </a:t>
            </a:r>
            <a:r>
              <a:rPr lang="fr-FR" dirty="0" smtClean="0">
                <a:solidFill>
                  <a:srgbClr val="FFFF00"/>
                </a:solidFill>
              </a:rPr>
              <a:t>mieux retenir son atmosphère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aplanit les reliefs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meilleure </a:t>
            </a:r>
            <a:r>
              <a:rPr lang="fr-FR" dirty="0" smtClean="0">
                <a:solidFill>
                  <a:srgbClr val="FFFF00"/>
                </a:solidFill>
                <a:sym typeface="Wingdings"/>
              </a:rPr>
              <a:t>répartition de l’eau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 à la surface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océans moins profonds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énergie interne dure plus longtemps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champ magnétique puissant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  <a:sym typeface="Wingdings"/>
              </a:rPr>
              <a:t>légèrement </a:t>
            </a:r>
            <a:r>
              <a:rPr lang="fr-FR" dirty="0" smtClean="0">
                <a:solidFill>
                  <a:srgbClr val="FFFF00"/>
                </a:solidFill>
                <a:sym typeface="Wingdings"/>
              </a:rPr>
              <a:t>plus chaude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, mais aussi </a:t>
            </a:r>
            <a:r>
              <a:rPr lang="fr-FR" dirty="0" smtClean="0">
                <a:solidFill>
                  <a:srgbClr val="FFFF00"/>
                </a:solidFill>
                <a:sym typeface="Wingdings"/>
              </a:rPr>
              <a:t>légèrement plus loin de l’étoile</a:t>
            </a:r>
          </a:p>
          <a:p>
            <a:pPr lvl="1"/>
            <a:endParaRPr lang="fr-FR" dirty="0">
              <a:solidFill>
                <a:srgbClr val="FFFF00"/>
              </a:solidFill>
              <a:sym typeface="Wingdings"/>
            </a:endParaRPr>
          </a:p>
          <a:p>
            <a:r>
              <a:rPr lang="fr-FR" dirty="0" smtClean="0">
                <a:solidFill>
                  <a:srgbClr val="FFFF00"/>
                </a:solidFill>
                <a:sym typeface="Wingdings"/>
              </a:rPr>
              <a:t>Étoile de type K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(naine orange)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Kepler-442b_and_Earth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3238" y="2203045"/>
            <a:ext cx="4073562" cy="2975815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522824" y="5192370"/>
            <a:ext cx="42463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De prime abord, la planète Kepler-442 b semble présenter les caractéristiques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d’une planète potentiellement super-habitable. © Ph03nix1986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863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Explorer les terres habitables ?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Impossible</a:t>
            </a:r>
            <a:r>
              <a:rPr lang="fr-FR" dirty="0" smtClean="0">
                <a:solidFill>
                  <a:srgbClr val="FFFFFF"/>
                </a:solidFill>
              </a:rPr>
              <a:t> avec la technologie actuelle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Hélios 2 : sonde la plus rapide </a:t>
            </a:r>
            <a:r>
              <a:rPr lang="fr-FR" dirty="0" smtClean="0">
                <a:solidFill>
                  <a:srgbClr val="FFFFFF"/>
                </a:solidFill>
              </a:rPr>
              <a:t>(250 000 km/h, soit 70 km/s)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le voyage pour Proxima Centauri b durerait </a:t>
            </a:r>
            <a:r>
              <a:rPr lang="fr-FR" dirty="0" smtClean="0">
                <a:solidFill>
                  <a:srgbClr val="FFFF00"/>
                </a:solidFill>
              </a:rPr>
              <a:t>18 000 ans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Pas de plan B </a:t>
            </a:r>
            <a:r>
              <a:rPr lang="fr-FR" dirty="0" smtClean="0">
                <a:solidFill>
                  <a:srgbClr val="FFFFFF"/>
                </a:solidFill>
              </a:rPr>
              <a:t>pour la Terre, il faut la préserver !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Helios_-_testing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7934" y="1417638"/>
            <a:ext cx="1938528" cy="280720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7060813" y="3561444"/>
            <a:ext cx="1378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Test de la sonde Hélios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© Nasa/Max Planck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7" name="Image 6" descr="Earth_Eastern_Hemisphere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7934" y="4485310"/>
            <a:ext cx="3291657" cy="170939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4927965" y="6184526"/>
            <a:ext cx="37318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Il n’existe pas d’autre havre de vie que la Terre à proximité ! © Nasa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0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Les méthodes de détection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Transit astronomique </a:t>
            </a:r>
            <a:r>
              <a:rPr lang="fr-FR" dirty="0" smtClean="0">
                <a:solidFill>
                  <a:srgbClr val="FFFFFF"/>
                </a:solidFill>
              </a:rPr>
              <a:t>(78,1 %)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Vitesses radiales (18,3 %)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Microlentille gravitationnelle (1,3 %)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Imagerie directe (1,2 %)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>
                <a:solidFill>
                  <a:srgbClr val="FFFFFF"/>
                </a:solidFill>
              </a:rPr>
              <a:t>Variations du moment de </a:t>
            </a:r>
            <a:r>
              <a:rPr lang="fr-FR" dirty="0" smtClean="0">
                <a:solidFill>
                  <a:srgbClr val="FFFFFF"/>
                </a:solidFill>
              </a:rPr>
              <a:t>transit (0,43 %)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Astrométrie (1 exoplanète)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353921main_image_1377_full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896" y="2097915"/>
            <a:ext cx="3806904" cy="285517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942812" y="4949839"/>
            <a:ext cx="36805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VB 10b est la seule exoplanète découverte par astrométrie.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Elle gravite autour d’une naine rouge, plus petite étoile découverte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possédant un système planétaire. © Nasa/JPL-Caltech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438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 transit astronomique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042314" cy="476299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 planète passe </a:t>
            </a:r>
            <a:r>
              <a:rPr lang="fr-FR" dirty="0" smtClean="0">
                <a:solidFill>
                  <a:srgbClr val="FFFF00"/>
                </a:solidFill>
              </a:rPr>
              <a:t>entre son étoile et l’observateur </a:t>
            </a:r>
            <a:r>
              <a:rPr lang="fr-FR" dirty="0" smtClean="0">
                <a:solidFill>
                  <a:srgbClr val="FFFFFF"/>
                </a:solidFill>
              </a:rPr>
              <a:t>(télescope)</a:t>
            </a:r>
          </a:p>
          <a:p>
            <a:pPr marL="0" indent="0">
              <a:buNone/>
            </a:pPr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Lors du transit, la planète fait </a:t>
            </a:r>
            <a:r>
              <a:rPr lang="fr-FR" dirty="0" smtClean="0">
                <a:solidFill>
                  <a:srgbClr val="FFFF00"/>
                </a:solidFill>
              </a:rPr>
              <a:t>baisser la luminosité </a:t>
            </a:r>
            <a:r>
              <a:rPr lang="fr-FR" dirty="0" smtClean="0">
                <a:solidFill>
                  <a:srgbClr val="FFFFFF"/>
                </a:solidFill>
              </a:rPr>
              <a:t>de son étoile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C’est cette baisse de luminosité qui permet de détecter l’exoplanète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Permet de définir la </a:t>
            </a:r>
            <a:r>
              <a:rPr lang="fr-FR" dirty="0" smtClean="0">
                <a:solidFill>
                  <a:srgbClr val="FFFF00"/>
                </a:solidFill>
              </a:rPr>
              <a:t>taille de la planète et de l’orbite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702050" y="4985180"/>
            <a:ext cx="3037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transit astronomique est une méthode de détection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indirecte, la plus usitée pour trouver des 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endParaRPr lang="fr-FR" sz="1000" dirty="0">
              <a:solidFill>
                <a:srgbClr val="FFFFFF"/>
              </a:solidFill>
            </a:endParaRP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8" name="transit_method_single_planet_d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48142" y="2095872"/>
            <a:ext cx="5136548" cy="2889308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461595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Les vitesses radiales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357021"/>
            <a:ext cx="2920709" cy="5127766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 planète </a:t>
            </a:r>
            <a:r>
              <a:rPr lang="fr-FR" dirty="0" smtClean="0">
                <a:solidFill>
                  <a:srgbClr val="FFFF00"/>
                </a:solidFill>
              </a:rPr>
              <a:t>perturbe gravitationnellement </a:t>
            </a:r>
            <a:r>
              <a:rPr lang="fr-FR" dirty="0" smtClean="0">
                <a:solidFill>
                  <a:srgbClr val="FFFFFF"/>
                </a:solidFill>
              </a:rPr>
              <a:t>son étoile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L’étoile oscille </a:t>
            </a:r>
            <a:r>
              <a:rPr lang="fr-FR" dirty="0" smtClean="0">
                <a:solidFill>
                  <a:srgbClr val="FFFFFF"/>
                </a:solidFill>
              </a:rPr>
              <a:t>autour du centre de masse du système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En oscillant, </a:t>
            </a:r>
            <a:r>
              <a:rPr lang="fr-FR" dirty="0" smtClean="0">
                <a:solidFill>
                  <a:srgbClr val="FFFF00"/>
                </a:solidFill>
              </a:rPr>
              <a:t>la lumière de l’étoile varie </a:t>
            </a:r>
            <a:r>
              <a:rPr lang="fr-FR" dirty="0" smtClean="0">
                <a:solidFill>
                  <a:srgbClr val="FFFFFF"/>
                </a:solidFill>
              </a:rPr>
              <a:t>(+ rouge en s’éloignant, + bleue en s’approchant)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Permet de </a:t>
            </a:r>
            <a:r>
              <a:rPr lang="fr-FR" dirty="0" smtClean="0">
                <a:solidFill>
                  <a:srgbClr val="FFFF00"/>
                </a:solidFill>
              </a:rPr>
              <a:t>déterminer la masse</a:t>
            </a:r>
            <a:r>
              <a:rPr lang="fr-FR" dirty="0" smtClean="0">
                <a:solidFill>
                  <a:srgbClr val="FFFFFF"/>
                </a:solidFill>
              </a:rPr>
              <a:t> de l’exoplanète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radial_velocity_d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9286" y="2080536"/>
            <a:ext cx="5306677" cy="2985006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3997531" y="5065542"/>
            <a:ext cx="4429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décalage de la fréquence lumineuse émise par l’étoile est appelé effet Doppler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006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Microlentille gravitationnelle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3447663" cy="4965647"/>
          </a:xfrm>
        </p:spPr>
        <p:txBody>
          <a:bodyPr>
            <a:normAutofit fontScale="625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 masse d’un système exoplanétaire va déformer l’espace-temps et </a:t>
            </a:r>
            <a:r>
              <a:rPr lang="fr-FR" dirty="0" smtClean="0">
                <a:solidFill>
                  <a:srgbClr val="FFFF00"/>
                </a:solidFill>
              </a:rPr>
              <a:t>dévier la lumière</a:t>
            </a:r>
            <a:r>
              <a:rPr lang="fr-FR" dirty="0" smtClean="0">
                <a:solidFill>
                  <a:srgbClr val="FFFFFF"/>
                </a:solidFill>
              </a:rPr>
              <a:t> d’une étoile lointaine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Les rayons de l’étoile lointaine vont être </a:t>
            </a:r>
            <a:r>
              <a:rPr lang="fr-FR" dirty="0" smtClean="0">
                <a:solidFill>
                  <a:srgbClr val="FFFF00"/>
                </a:solidFill>
              </a:rPr>
              <a:t>concentrés</a:t>
            </a:r>
            <a:r>
              <a:rPr lang="fr-FR" dirty="0" smtClean="0">
                <a:solidFill>
                  <a:srgbClr val="FFFFFF"/>
                </a:solidFill>
              </a:rPr>
              <a:t> en direction de l’observateur (même principe que la lentille)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La lumière reçue de l’étoile lointaine va être momentanément </a:t>
            </a:r>
            <a:r>
              <a:rPr lang="fr-FR" dirty="0" smtClean="0">
                <a:solidFill>
                  <a:srgbClr val="FFFF00"/>
                </a:solidFill>
              </a:rPr>
              <a:t>plus intense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Un mini pic de magnitude </a:t>
            </a:r>
            <a:r>
              <a:rPr lang="fr-FR" dirty="0" smtClean="0">
                <a:solidFill>
                  <a:srgbClr val="FFFFFF"/>
                </a:solidFill>
              </a:rPr>
              <a:t>va être observé si une planète est en orbite autour de l’étoile au premier plan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gravitational_microlensing_d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97892" y="2221659"/>
            <a:ext cx="4888908" cy="2750011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566933" y="4971670"/>
            <a:ext cx="3583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pic de lumière permet de déceler l’existence d’une exoplanète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009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rect_imaging_d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00607"/>
            <a:ext cx="9144000" cy="509325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3" name="ZoneTexte 2"/>
          <p:cNvSpPr txBox="1"/>
          <p:nvPr/>
        </p:nvSpPr>
        <p:spPr>
          <a:xfrm>
            <a:off x="3711530" y="5993866"/>
            <a:ext cx="1721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Imagerie directe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Nasa/JPL-Caltech</a:t>
            </a:r>
            <a:endParaRPr lang="fr-F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241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Variations du moment de transit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73773"/>
            <a:ext cx="2812616" cy="4162535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Une exoplanète a déjà été découverte </a:t>
            </a:r>
            <a:r>
              <a:rPr lang="fr-FR" dirty="0" smtClean="0">
                <a:solidFill>
                  <a:srgbClr val="FFFFFF"/>
                </a:solidFill>
              </a:rPr>
              <a:t>par la méthode du transit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Si de légères </a:t>
            </a:r>
            <a:r>
              <a:rPr lang="fr-FR" dirty="0" smtClean="0">
                <a:solidFill>
                  <a:srgbClr val="FFFF00"/>
                </a:solidFill>
              </a:rPr>
              <a:t>variations de période </a:t>
            </a:r>
            <a:r>
              <a:rPr lang="fr-FR" dirty="0" smtClean="0">
                <a:solidFill>
                  <a:srgbClr val="FFFFFF"/>
                </a:solidFill>
              </a:rPr>
              <a:t>sont mesurées 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</a:t>
            </a:r>
            <a:r>
              <a:rPr lang="fr-FR" dirty="0" smtClean="0">
                <a:solidFill>
                  <a:srgbClr val="FFFFFF"/>
                </a:solidFill>
              </a:rPr>
              <a:t> présence d’une autre planète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201008-2a_PlanetOrbits_16x9-_Transit_timing_of_1-planet_vs_2-planet_systems.ogv.480p.web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1358" y="1984504"/>
            <a:ext cx="5315442" cy="298716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472352" y="4971672"/>
            <a:ext cx="3113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Si la période de révolution d’une exoplanète évolue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la présence d’une deuxième exoplanète est soupçonnée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Nasa/Ames/Kepler Mission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4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strometry_dl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770068"/>
            <a:ext cx="9144001" cy="514350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3" name="ZoneTexte 2"/>
          <p:cNvSpPr txBox="1"/>
          <p:nvPr/>
        </p:nvSpPr>
        <p:spPr>
          <a:xfrm>
            <a:off x="1216047" y="5913568"/>
            <a:ext cx="67120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>
                <a:solidFill>
                  <a:srgbClr val="FFFFFF"/>
                </a:solidFill>
              </a:rPr>
              <a:t>L’astrométrie permet de mesurer de tous petits déplacements par rapport à des étoiles références, fixes</a:t>
            </a:r>
            <a:endParaRPr lang="fr-FR" sz="1000" dirty="0" smtClean="0">
              <a:solidFill>
                <a:srgbClr val="FFFFFF"/>
              </a:solidFill>
            </a:endParaRP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</a:t>
            </a:r>
            <a:endParaRPr lang="fr-FR" sz="12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752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Telescope_Kepler-NAS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7220"/>
            <a:ext cx="9144000" cy="625475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8567538" y="6523062"/>
            <a:ext cx="5764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© Nasa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908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Penser d’autres mondes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52157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3600" dirty="0" smtClean="0">
                <a:solidFill>
                  <a:srgbClr val="FFFFFF"/>
                </a:solidFill>
              </a:rPr>
              <a:t>RENAISSANCE</a:t>
            </a:r>
          </a:p>
          <a:p>
            <a:pPr marL="0" indent="0">
              <a:buNone/>
            </a:pPr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Nicolas de Cues </a:t>
            </a:r>
            <a:r>
              <a:rPr lang="fr-FR" dirty="0" smtClean="0">
                <a:solidFill>
                  <a:srgbClr val="FFFFFF"/>
                </a:solidFill>
              </a:rPr>
              <a:t>(1401 – 1464)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Parle des habitants d’autres étoiles (De la docte ignorance, 1440)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Giordano Bruno </a:t>
            </a:r>
            <a:r>
              <a:rPr lang="fr-FR" dirty="0" smtClean="0">
                <a:solidFill>
                  <a:srgbClr val="FFFFFF"/>
                </a:solidFill>
              </a:rPr>
              <a:t>(1548 – 1600)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Il est impossible qu’un être rationnel suffisamment vigilant puisse imaginer que ces mondes [...] soient dépourvus d’habitants semblables et même supérieurs... » (L’Infini, l’Univers et les mondes, 1584)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Montaigne</a:t>
            </a:r>
            <a:r>
              <a:rPr lang="fr-FR" dirty="0" smtClean="0">
                <a:solidFill>
                  <a:srgbClr val="FFFFFF"/>
                </a:solidFill>
              </a:rPr>
              <a:t> (1533 – 1592)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Pourquoi Dieu aurait-il créé seulement la Terre, aurait-il « restreint ses forces à certaines mesures ? » (Essais, 1588)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Giordano_Brun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677" y="1417638"/>
            <a:ext cx="2179291" cy="2449824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Montaigne-Dumonstier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768" y="3389121"/>
            <a:ext cx="2114032" cy="272582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7029968" y="2100845"/>
            <a:ext cx="1888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G. Bruno défendait la pertinence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d’un univers infini, peuplé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d’une multitude de mondes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026329" y="4863679"/>
            <a:ext cx="15609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« Dieu s’est-il obligé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à n’outrepasser les bornes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de notre sciences ? »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91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Télescope Kepler (Nasa)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123"/>
            <a:ext cx="3393209" cy="504670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Lancé le </a:t>
            </a:r>
            <a:r>
              <a:rPr lang="fr-FR" dirty="0" smtClean="0">
                <a:solidFill>
                  <a:srgbClr val="FFFF00"/>
                </a:solidFill>
              </a:rPr>
              <a:t>7 mars 2009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Orbite héliocentrique </a:t>
            </a:r>
            <a:r>
              <a:rPr lang="fr-FR" dirty="0" smtClean="0">
                <a:solidFill>
                  <a:srgbClr val="FFFFFF"/>
                </a:solidFill>
              </a:rPr>
              <a:t>(suit la Terre sur l’orbite)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Méthode des transits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Étude de la luminosité de </a:t>
            </a:r>
            <a:r>
              <a:rPr lang="fr-FR" dirty="0" smtClean="0">
                <a:solidFill>
                  <a:srgbClr val="FFFF00"/>
                </a:solidFill>
              </a:rPr>
              <a:t>145 000 étoiles</a:t>
            </a:r>
          </a:p>
          <a:p>
            <a:endParaRPr lang="fr-FR" dirty="0">
              <a:solidFill>
                <a:srgbClr val="FFFF00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Champ d’observation de </a:t>
            </a:r>
            <a:r>
              <a:rPr lang="fr-FR" dirty="0" smtClean="0">
                <a:solidFill>
                  <a:srgbClr val="FFFF00"/>
                </a:solidFill>
              </a:rPr>
              <a:t>115 degrés carrés </a:t>
            </a:r>
            <a:r>
              <a:rPr lang="fr-FR" dirty="0" smtClean="0">
                <a:solidFill>
                  <a:schemeClr val="bg1"/>
                </a:solidFill>
              </a:rPr>
              <a:t>(0,28 % du ciel)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2 493 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r>
              <a:rPr lang="fr-FR" dirty="0" smtClean="0">
                <a:solidFill>
                  <a:srgbClr val="FFFF00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confirmées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049915" y="5796029"/>
            <a:ext cx="2877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Fenêtres d’observations du télescope spatial Kepler</a:t>
            </a:r>
          </a:p>
          <a:p>
            <a:pPr algn="ctr"/>
            <a:r>
              <a:rPr lang="fr-FR" sz="1000" dirty="0" smtClean="0">
                <a:solidFill>
                  <a:schemeClr val="bg1"/>
                </a:solidFill>
              </a:rPr>
              <a:t>© Nasa/Ames/JPL-Caltech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9" name="Image 8" descr="Kepler_FOV_hiRes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0409" y="2139123"/>
            <a:ext cx="3279485" cy="3636516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7" name="Image 6" descr="329161main_fullFFIHot300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178" y="1579758"/>
            <a:ext cx="2004485" cy="2006963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373679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>
                <a:solidFill>
                  <a:srgbClr val="FFFFFF"/>
                </a:solidFill>
              </a:rPr>
              <a:t>CoRoT</a:t>
            </a:r>
            <a:r>
              <a:rPr lang="fr-FR" dirty="0" smtClean="0">
                <a:solidFill>
                  <a:srgbClr val="FFFFFF"/>
                </a:solidFill>
              </a:rPr>
              <a:t> (ESA)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35977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Lancé le </a:t>
            </a:r>
            <a:r>
              <a:rPr lang="fr-FR" dirty="0" smtClean="0">
                <a:solidFill>
                  <a:srgbClr val="FFFF00"/>
                </a:solidFill>
              </a:rPr>
              <a:t>27 décembre 2006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Désactivé le </a:t>
            </a:r>
            <a:r>
              <a:rPr lang="fr-FR" dirty="0" smtClean="0">
                <a:solidFill>
                  <a:srgbClr val="FFFF00"/>
                </a:solidFill>
              </a:rPr>
              <a:t>17 juin 2014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1</a:t>
            </a:r>
            <a:r>
              <a:rPr lang="fr-FR" baseline="30000" dirty="0" smtClean="0">
                <a:solidFill>
                  <a:srgbClr val="FFFF00"/>
                </a:solidFill>
              </a:rPr>
              <a:t>er</a:t>
            </a:r>
            <a:r>
              <a:rPr lang="fr-FR" dirty="0" smtClean="0">
                <a:solidFill>
                  <a:srgbClr val="FFFF00"/>
                </a:solidFill>
              </a:rPr>
              <a:t> télescope </a:t>
            </a:r>
            <a:r>
              <a:rPr lang="fr-FR" dirty="0" smtClean="0">
                <a:solidFill>
                  <a:srgbClr val="FFFFFF"/>
                </a:solidFill>
              </a:rPr>
              <a:t>en orbite destiné à la </a:t>
            </a:r>
            <a:r>
              <a:rPr lang="fr-FR" dirty="0" smtClean="0">
                <a:solidFill>
                  <a:srgbClr val="FFFF00"/>
                </a:solidFill>
              </a:rPr>
              <a:t>recherche d’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endParaRPr lang="fr-FR" dirty="0" smtClean="0">
              <a:solidFill>
                <a:srgbClr val="FFFF00"/>
              </a:solidFill>
            </a:endParaRP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Orbite polaire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Méthode des </a:t>
            </a:r>
            <a:r>
              <a:rPr lang="fr-FR" dirty="0" smtClean="0">
                <a:solidFill>
                  <a:srgbClr val="FFFF00"/>
                </a:solidFill>
              </a:rPr>
              <a:t>transits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Découverte de la </a:t>
            </a:r>
            <a:r>
              <a:rPr lang="fr-FR" dirty="0" smtClean="0">
                <a:solidFill>
                  <a:srgbClr val="FFFF00"/>
                </a:solidFill>
              </a:rPr>
              <a:t>première </a:t>
            </a:r>
            <a:r>
              <a:rPr lang="fr-FR" dirty="0" err="1" smtClean="0">
                <a:solidFill>
                  <a:srgbClr val="FFFF00"/>
                </a:solidFill>
              </a:rPr>
              <a:t>exoterre</a:t>
            </a:r>
            <a:r>
              <a:rPr lang="fr-FR" dirty="0" smtClean="0">
                <a:solidFill>
                  <a:srgbClr val="FFFF00"/>
                </a:solidFill>
              </a:rPr>
              <a:t> confirmée</a:t>
            </a:r>
            <a:r>
              <a:rPr lang="fr-FR" dirty="0" smtClean="0">
                <a:solidFill>
                  <a:srgbClr val="FFFFFF"/>
                </a:solidFill>
              </a:rPr>
              <a:t>, Corot-7 b</a:t>
            </a:r>
          </a:p>
          <a:p>
            <a:pPr marL="0" indent="0">
              <a:buNone/>
            </a:pPr>
            <a:r>
              <a:rPr lang="fr-FR" dirty="0" smtClean="0">
                <a:solidFill>
                  <a:srgbClr val="FFFFFF"/>
                </a:solidFill>
              </a:rPr>
              <a:t>	(1,7 R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 pour 7,3 M</a:t>
            </a:r>
            <a:r>
              <a:rPr lang="fr-FR" baseline="-25000" dirty="0" smtClean="0">
                <a:solidFill>
                  <a:srgbClr val="FFFFFF"/>
                </a:solidFill>
              </a:rPr>
              <a:t>T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Artist_s_impression_of_CORO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51" y="1600200"/>
            <a:ext cx="2892109" cy="216908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377770" y="3769282"/>
            <a:ext cx="4540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télescope </a:t>
            </a:r>
            <a:r>
              <a:rPr lang="fr-FR" sz="1000" dirty="0" err="1" smtClean="0">
                <a:solidFill>
                  <a:srgbClr val="FFFFFF"/>
                </a:solidFill>
              </a:rPr>
              <a:t>CoRoT</a:t>
            </a:r>
            <a:r>
              <a:rPr lang="fr-FR" sz="1000" dirty="0" smtClean="0">
                <a:solidFill>
                  <a:srgbClr val="FFFFFF"/>
                </a:solidFill>
              </a:rPr>
              <a:t> a permis de détecter 30 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r>
              <a:rPr lang="fr-FR" sz="1000" dirty="0" smtClean="0">
                <a:solidFill>
                  <a:srgbClr val="FFFFFF"/>
                </a:solidFill>
              </a:rPr>
              <a:t> lors de sa mission de 8 ans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Cnes</a:t>
            </a:r>
            <a:r>
              <a:rPr lang="fr-FR" sz="1000" dirty="0" smtClean="0">
                <a:solidFill>
                  <a:srgbClr val="FFFFFF"/>
                </a:solidFill>
              </a:rPr>
              <a:t>/D. Ducros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8" name="Image 7" descr="Artist’s_impression_of_Corot-7b_(alternative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063" y="4169392"/>
            <a:ext cx="2847577" cy="1898385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9" name="ZoneTexte 8"/>
          <p:cNvSpPr txBox="1"/>
          <p:nvPr/>
        </p:nvSpPr>
        <p:spPr>
          <a:xfrm>
            <a:off x="4850678" y="6081287"/>
            <a:ext cx="3611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L’</a:t>
            </a:r>
            <a:r>
              <a:rPr lang="fr-FR" sz="1000" dirty="0" err="1" smtClean="0">
                <a:solidFill>
                  <a:srgbClr val="FFFFFF"/>
                </a:solidFill>
              </a:rPr>
              <a:t>exoterre</a:t>
            </a:r>
            <a:r>
              <a:rPr lang="fr-FR" sz="1000" dirty="0" smtClean="0">
                <a:solidFill>
                  <a:srgbClr val="FFFFFF"/>
                </a:solidFill>
              </a:rPr>
              <a:t> Corot-7 b est bien trop proche de son étoile (0,017 UA)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pour être habitable. © ESO/L. </a:t>
            </a:r>
            <a:r>
              <a:rPr lang="fr-FR" sz="1000" dirty="0" err="1" smtClean="0">
                <a:solidFill>
                  <a:srgbClr val="FFFFFF"/>
                </a:solidFill>
              </a:rPr>
              <a:t>Calçada</a:t>
            </a:r>
            <a:r>
              <a:rPr lang="fr-FR" sz="1000" dirty="0" smtClean="0">
                <a:solidFill>
                  <a:srgbClr val="FFFFFF"/>
                </a:solidFill>
              </a:rPr>
              <a:t> (</a:t>
            </a:r>
            <a:r>
              <a:rPr lang="fr-FR" sz="1000" dirty="0" smtClean="0">
                <a:solidFill>
                  <a:srgbClr val="FFFFFF"/>
                </a:solidFill>
                <a:hlinkClick r:id="rId4"/>
              </a:rPr>
              <a:t>lien</a:t>
            </a:r>
            <a:r>
              <a:rPr lang="fr-FR" sz="1000" dirty="0" smtClean="0">
                <a:solidFill>
                  <a:srgbClr val="FFFFFF"/>
                </a:solidFill>
              </a:rPr>
              <a:t>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775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TRAPPIST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9817"/>
            <a:ext cx="4038600" cy="469544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réseau de </a:t>
            </a:r>
            <a:r>
              <a:rPr lang="fr-FR" dirty="0" smtClean="0">
                <a:solidFill>
                  <a:srgbClr val="FFFF00"/>
                </a:solidFill>
              </a:rPr>
              <a:t>2 télescopes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Université de Liège et Cadi </a:t>
            </a:r>
            <a:r>
              <a:rPr lang="fr-FR" dirty="0" err="1" smtClean="0">
                <a:solidFill>
                  <a:srgbClr val="FFFFFF"/>
                </a:solidFill>
              </a:rPr>
              <a:t>Ayyad</a:t>
            </a:r>
            <a:r>
              <a:rPr lang="fr-FR" dirty="0" smtClean="0">
                <a:solidFill>
                  <a:srgbClr val="FFFFFF"/>
                </a:solidFill>
              </a:rPr>
              <a:t> de Marrakech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Observatoire de La Silla (Chili) et observatoire de l’</a:t>
            </a:r>
            <a:r>
              <a:rPr lang="fr-FR" dirty="0" err="1" smtClean="0">
                <a:solidFill>
                  <a:srgbClr val="FFFFFF"/>
                </a:solidFill>
              </a:rPr>
              <a:t>Oukaïmeden</a:t>
            </a:r>
            <a:r>
              <a:rPr lang="fr-FR" dirty="0" smtClean="0">
                <a:solidFill>
                  <a:srgbClr val="FFFFFF"/>
                </a:solidFill>
              </a:rPr>
              <a:t> (Maroc)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Méthode des transits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Découverte du système </a:t>
            </a:r>
            <a:r>
              <a:rPr lang="fr-FR" dirty="0" smtClean="0">
                <a:solidFill>
                  <a:srgbClr val="FFFF00"/>
                </a:solidFill>
              </a:rPr>
              <a:t>TRAPPIST-1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étoile naine ultra-froide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7 planètes en orbite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3 habitables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640px-PIA21424_-_The_TRAPPIST-1_Habitable_Z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3913736"/>
            <a:ext cx="3919894" cy="220494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582645" y="6118676"/>
            <a:ext cx="3764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Comparaison du système TRAPPIST-1 avec le Système solaire interne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Nasa/JPL-Caltech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7" name="Image 6" descr="640px-Starry_night_invites_to_go_out_and_look_to_the_stars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302" y="1417638"/>
            <a:ext cx="3027325" cy="2019793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364119" y="3437431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dôme de TRAPPIST à La Silla au Chili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ESO/E. </a:t>
            </a:r>
            <a:r>
              <a:rPr lang="fr-FR" sz="1000" dirty="0" err="1" smtClean="0">
                <a:solidFill>
                  <a:srgbClr val="FFFFFF"/>
                </a:solidFill>
              </a:rPr>
              <a:t>Jehin</a:t>
            </a:r>
            <a:r>
              <a:rPr lang="fr-FR" sz="1000" dirty="0" smtClean="0">
                <a:solidFill>
                  <a:srgbClr val="FFFFFF"/>
                </a:solidFill>
              </a:rPr>
              <a:t> (</a:t>
            </a:r>
            <a:r>
              <a:rPr lang="fr-FR" sz="1000" dirty="0" smtClean="0">
                <a:solidFill>
                  <a:srgbClr val="FFFFFF"/>
                </a:solidFill>
                <a:hlinkClick r:id="rId4"/>
              </a:rPr>
              <a:t>lien</a:t>
            </a:r>
            <a:r>
              <a:rPr lang="fr-FR" sz="1000" dirty="0" smtClean="0">
                <a:solidFill>
                  <a:srgbClr val="FFFFFF"/>
                </a:solidFill>
              </a:rPr>
              <a:t>)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8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Gaïa (ESA)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Lancé le </a:t>
            </a:r>
            <a:r>
              <a:rPr lang="fr-FR" dirty="0" smtClean="0">
                <a:solidFill>
                  <a:srgbClr val="FFFF00"/>
                </a:solidFill>
              </a:rPr>
              <a:t>19 décembre 2013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Contribution du </a:t>
            </a:r>
            <a:r>
              <a:rPr lang="fr-FR" dirty="0" err="1" smtClean="0">
                <a:solidFill>
                  <a:srgbClr val="FFFFFF"/>
                </a:solidFill>
              </a:rPr>
              <a:t>Cnes</a:t>
            </a:r>
            <a:r>
              <a:rPr lang="fr-FR" dirty="0" smtClean="0">
                <a:solidFill>
                  <a:srgbClr val="FFFFFF"/>
                </a:solidFill>
              </a:rPr>
              <a:t> et de Airbus Defence &amp; </a:t>
            </a:r>
            <a:r>
              <a:rPr lang="fr-FR" dirty="0" err="1" smtClean="0">
                <a:solidFill>
                  <a:srgbClr val="FFFFFF"/>
                </a:solidFill>
              </a:rPr>
              <a:t>Space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Point de Lagrange L2 </a:t>
            </a:r>
            <a:r>
              <a:rPr lang="fr-FR" dirty="0" smtClean="0">
                <a:solidFill>
                  <a:srgbClr val="FFFFFF"/>
                </a:solidFill>
              </a:rPr>
              <a:t>(1,5 millions de km de la Terre, à l’opposé du Soleil)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Méthode des </a:t>
            </a:r>
            <a:r>
              <a:rPr lang="fr-FR" dirty="0" smtClean="0">
                <a:solidFill>
                  <a:srgbClr val="FFFF00"/>
                </a:solidFill>
              </a:rPr>
              <a:t>transits et astrométrie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Plusieurs dizaines de milliers d’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r>
              <a:rPr lang="fr-FR" dirty="0" smtClean="0">
                <a:solidFill>
                  <a:srgbClr val="FFFFFF"/>
                </a:solidFill>
              </a:rPr>
              <a:t> potentielles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Capture d’écran 2013-06-28 à 14.29.50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644" y="4173830"/>
            <a:ext cx="2994036" cy="1871273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Gaia_orbit-f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7261" y="1600200"/>
            <a:ext cx="2556648" cy="213003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5356156" y="6045103"/>
            <a:ext cx="29674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Gaïa doit livrer son catalogue à l’horizon 2020. © ESA</a:t>
            </a:r>
            <a:endParaRPr lang="fr-FR" sz="1000" dirty="0">
              <a:solidFill>
                <a:srgbClr val="FFFFFF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147935" y="3730239"/>
            <a:ext cx="3371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Le télescope spatial suit la Terre à 1,5 millions de km. © Pline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Le télescope James Webb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3597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Nasa, avec l’ESA et ASC (Agence spatiale canadienne)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Prévu au lancement en </a:t>
            </a:r>
            <a:r>
              <a:rPr lang="fr-FR" dirty="0" smtClean="0">
                <a:solidFill>
                  <a:srgbClr val="FFFF00"/>
                </a:solidFill>
              </a:rPr>
              <a:t>octobre 2018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Observations dans l’infrarouge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Imagerie directe et transit </a:t>
            </a:r>
            <a:r>
              <a:rPr lang="fr-FR" dirty="0" smtClean="0">
                <a:solidFill>
                  <a:srgbClr val="FFFFFF"/>
                </a:solidFill>
              </a:rPr>
              <a:t>pour la détection des 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Étudier </a:t>
            </a:r>
            <a:r>
              <a:rPr lang="fr-FR" dirty="0" smtClean="0">
                <a:solidFill>
                  <a:srgbClr val="FFFF00"/>
                </a:solidFill>
              </a:rPr>
              <a:t>les atmosphères des 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endParaRPr lang="fr-FR" dirty="0" smtClean="0">
              <a:solidFill>
                <a:srgbClr val="FFFF00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couleur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saisons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végétation...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614445main_013526_white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14" y="2057357"/>
            <a:ext cx="4131183" cy="3098387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837166" y="5155744"/>
            <a:ext cx="3781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 télescope James Webb étudiera les atmosphères des 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r>
              <a:rPr lang="fr-FR" sz="1000" dirty="0" smtClean="0">
                <a:solidFill>
                  <a:srgbClr val="FFFFFF"/>
                </a:solidFill>
              </a:rPr>
              <a:t>,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sur lesquelles on ne sait pour l’instant presque rien. © Nasa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5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CHEOPS (ESA)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19733"/>
            <a:ext cx="4038600" cy="4892074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Prévu au lancement en </a:t>
            </a:r>
            <a:r>
              <a:rPr lang="fr-FR" dirty="0" smtClean="0">
                <a:solidFill>
                  <a:srgbClr val="FFFF00"/>
                </a:solidFill>
              </a:rPr>
              <a:t>décembre 2017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Contribution du </a:t>
            </a:r>
            <a:r>
              <a:rPr lang="fr-FR" dirty="0" err="1" smtClean="0">
                <a:solidFill>
                  <a:schemeClr val="bg1"/>
                </a:solidFill>
              </a:rPr>
              <a:t>Cnes</a:t>
            </a:r>
            <a:r>
              <a:rPr lang="fr-FR" dirty="0" smtClean="0">
                <a:solidFill>
                  <a:schemeClr val="bg1"/>
                </a:solidFill>
              </a:rPr>
              <a:t> et de Airbus Defence &amp; </a:t>
            </a:r>
            <a:r>
              <a:rPr lang="fr-FR" dirty="0" err="1" smtClean="0">
                <a:solidFill>
                  <a:schemeClr val="bg1"/>
                </a:solidFill>
              </a:rPr>
              <a:t>Space</a:t>
            </a:r>
            <a:endParaRPr lang="fr-FR" dirty="0" smtClean="0">
              <a:solidFill>
                <a:schemeClr val="bg1"/>
              </a:solidFill>
            </a:endParaRPr>
          </a:p>
          <a:p>
            <a:endParaRPr lang="fr-FR" dirty="0">
              <a:solidFill>
                <a:schemeClr val="bg1"/>
              </a:solidFill>
            </a:endParaRPr>
          </a:p>
          <a:p>
            <a:r>
              <a:rPr lang="fr-FR" dirty="0" smtClean="0">
                <a:solidFill>
                  <a:schemeClr val="bg1"/>
                </a:solidFill>
              </a:rPr>
              <a:t>Méthode des transits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Étude d’</a:t>
            </a:r>
            <a:r>
              <a:rPr lang="fr-FR" dirty="0" err="1" smtClean="0">
                <a:solidFill>
                  <a:srgbClr val="FFFF00"/>
                </a:solidFill>
              </a:rPr>
              <a:t>exoplanètes</a:t>
            </a:r>
            <a:r>
              <a:rPr lang="fr-FR" dirty="0" smtClean="0">
                <a:solidFill>
                  <a:srgbClr val="FFFF00"/>
                </a:solidFill>
              </a:rPr>
              <a:t> déjà confirmées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taille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masse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atmosphères ?</a:t>
            </a:r>
          </a:p>
          <a:p>
            <a:pPr lvl="1"/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Entre </a:t>
            </a:r>
            <a:r>
              <a:rPr lang="fr-FR" dirty="0" smtClean="0">
                <a:solidFill>
                  <a:srgbClr val="FFFF00"/>
                </a:solidFill>
              </a:rPr>
              <a:t>500 et 1 000</a:t>
            </a:r>
            <a:r>
              <a:rPr lang="fr-FR" dirty="0" smtClean="0">
                <a:solidFill>
                  <a:srgbClr val="FFFFFF"/>
                </a:solidFill>
              </a:rPr>
              <a:t> systèmes d’</a:t>
            </a:r>
            <a:r>
              <a:rPr lang="fr-FR" dirty="0" smtClean="0">
                <a:solidFill>
                  <a:srgbClr val="FFFF00"/>
                </a:solidFill>
              </a:rPr>
              <a:t>étoiles proches</a:t>
            </a:r>
            <a:endParaRPr lang="fr-FR" dirty="0">
              <a:solidFill>
                <a:srgbClr val="FFFF00"/>
              </a:solidFill>
            </a:endParaRPr>
          </a:p>
        </p:txBody>
      </p:sp>
      <p:pic>
        <p:nvPicPr>
          <p:cNvPr id="5" name="Image 4" descr="Artist-impression-of-Cheops-Credits-University-of-Bern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329" y="1721790"/>
            <a:ext cx="3462612" cy="3809812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4986957" y="5504583"/>
            <a:ext cx="35135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CHEOPS ne découvrira pas de nouvelles 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r>
              <a:rPr lang="fr-FR" sz="1000" dirty="0" smtClean="0">
                <a:solidFill>
                  <a:srgbClr val="FFFFFF"/>
                </a:solidFill>
              </a:rPr>
              <a:t>.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Il étudiera les caractéristiques des </a:t>
            </a:r>
            <a:r>
              <a:rPr lang="fr-FR" sz="1000" dirty="0" err="1" smtClean="0">
                <a:solidFill>
                  <a:srgbClr val="FFFFFF"/>
                </a:solidFill>
              </a:rPr>
              <a:t>exoplanètes</a:t>
            </a:r>
            <a:r>
              <a:rPr lang="fr-FR" sz="1000" dirty="0" smtClean="0">
                <a:solidFill>
                  <a:srgbClr val="FFFFFF"/>
                </a:solidFill>
              </a:rPr>
              <a:t> déjà découvertes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Université de Bern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580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PLATO (ESA)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505630"/>
            <a:ext cx="4038600" cy="506021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Lancement prévu pour </a:t>
            </a:r>
            <a:r>
              <a:rPr lang="fr-FR" dirty="0" smtClean="0">
                <a:solidFill>
                  <a:srgbClr val="FFFF00"/>
                </a:solidFill>
              </a:rPr>
              <a:t>2024-2026</a:t>
            </a:r>
          </a:p>
          <a:p>
            <a:endParaRPr lang="fr-FR" dirty="0" smtClean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Contribution du </a:t>
            </a:r>
            <a:r>
              <a:rPr lang="fr-FR" dirty="0" err="1" smtClean="0">
                <a:solidFill>
                  <a:srgbClr val="FFFFFF"/>
                </a:solidFill>
              </a:rPr>
              <a:t>Cnes</a:t>
            </a:r>
            <a:r>
              <a:rPr lang="fr-FR" dirty="0" smtClean="0">
                <a:solidFill>
                  <a:srgbClr val="FFFFFF"/>
                </a:solidFill>
              </a:rPr>
              <a:t> et de Airbus Defence &amp; </a:t>
            </a:r>
            <a:r>
              <a:rPr lang="fr-FR" dirty="0" err="1" smtClean="0">
                <a:solidFill>
                  <a:srgbClr val="FFFFFF"/>
                </a:solidFill>
              </a:rPr>
              <a:t>Space</a:t>
            </a:r>
            <a:endParaRPr lang="fr-FR" dirty="0">
              <a:solidFill>
                <a:srgbClr val="FFFFFF"/>
              </a:solidFill>
            </a:endParaRP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Point de Lagrange L2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Quelle est </a:t>
            </a:r>
            <a:r>
              <a:rPr lang="fr-FR" dirty="0" smtClean="0">
                <a:solidFill>
                  <a:srgbClr val="FFFF00"/>
                </a:solidFill>
              </a:rPr>
              <a:t>la proportion de terres habitables </a:t>
            </a:r>
            <a:r>
              <a:rPr lang="fr-FR" dirty="0" smtClean="0">
                <a:solidFill>
                  <a:srgbClr val="FFFFFF"/>
                </a:solidFill>
              </a:rPr>
              <a:t>parmi les 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r>
              <a:rPr lang="fr-FR" dirty="0">
                <a:solidFill>
                  <a:srgbClr val="FFFFFF"/>
                </a:solidFill>
              </a:rPr>
              <a:t> </a:t>
            </a:r>
            <a:r>
              <a:rPr lang="fr-FR" dirty="0" smtClean="0">
                <a:solidFill>
                  <a:srgbClr val="FFFFFF"/>
                </a:solidFill>
              </a:rPr>
              <a:t>?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Objectifs</a:t>
            </a:r>
            <a:r>
              <a:rPr lang="fr-FR" dirty="0" smtClean="0">
                <a:solidFill>
                  <a:srgbClr val="FFFFFF"/>
                </a:solidFill>
              </a:rPr>
              <a:t> :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détection, taille et masse des </a:t>
            </a:r>
            <a:r>
              <a:rPr lang="fr-FR" dirty="0" err="1" smtClean="0">
                <a:solidFill>
                  <a:srgbClr val="FFFFFF"/>
                </a:solidFill>
              </a:rPr>
              <a:t>exoplanètes</a:t>
            </a:r>
            <a:endParaRPr lang="fr-FR" dirty="0" smtClean="0">
              <a:solidFill>
                <a:srgbClr val="FFFFFF"/>
              </a:solidFill>
            </a:endParaRP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taille, masse et âge des étoiles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sélection de planètes favorables pour l’étude de leur atmosphère</a:t>
            </a:r>
          </a:p>
        </p:txBody>
      </p:sp>
      <p:pic>
        <p:nvPicPr>
          <p:cNvPr id="5" name="Image 4" descr="bpc_pla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432" y="4335792"/>
            <a:ext cx="2721220" cy="2040915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Plato_X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773" y="1505630"/>
            <a:ext cx="3458027" cy="2445305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4495800" y="4015444"/>
            <a:ext cx="44532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PLATO a pour but de fournir un catalogue complet sur les </a:t>
            </a:r>
            <a:r>
              <a:rPr lang="fr-FR" sz="1000" dirty="0" err="1" smtClean="0">
                <a:solidFill>
                  <a:schemeClr val="bg1"/>
                </a:solidFill>
              </a:rPr>
              <a:t>exoplanètes</a:t>
            </a:r>
            <a:r>
              <a:rPr lang="fr-FR" sz="1000" dirty="0" smtClean="0">
                <a:solidFill>
                  <a:schemeClr val="bg1"/>
                </a:solidFill>
              </a:rPr>
              <a:t> confirmées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 rot="16200000">
            <a:off x="4545252" y="1942930"/>
            <a:ext cx="11208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© Mark. A </a:t>
            </a:r>
            <a:r>
              <a:rPr lang="fr-FR" sz="1000" dirty="0" err="1" smtClean="0">
                <a:solidFill>
                  <a:srgbClr val="FFFFFF"/>
                </a:solidFill>
              </a:rPr>
              <a:t>Garlick</a:t>
            </a:r>
            <a:endParaRPr lang="fr-FR" sz="1000" dirty="0">
              <a:solidFill>
                <a:srgbClr val="FFFFFF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 rot="5400000">
            <a:off x="7180157" y="5968402"/>
            <a:ext cx="5703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Cnes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93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Habitable = habitée ?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87037"/>
            <a:ext cx="4038600" cy="5350769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LA question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Mars était potentiellement habitable il y a 4 milliards d’années. Mais aucun trace de vie passée pour l’instant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Problème de temps pour Mars ?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Habitée = habitable ?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À l’inverse, la Terre était bien moins hospitalière qu’aujourd’hui lorsque la vie est apparu 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atmosphère épaisse de CO</a:t>
            </a:r>
            <a:r>
              <a:rPr lang="fr-FR" baseline="-25000" dirty="0" smtClean="0">
                <a:solidFill>
                  <a:srgbClr val="FFFFFF"/>
                </a:solidFill>
              </a:rPr>
              <a:t>2</a:t>
            </a:r>
            <a:r>
              <a:rPr lang="fr-FR" dirty="0" smtClean="0">
                <a:solidFill>
                  <a:srgbClr val="FFFFFF"/>
                </a:solidFill>
              </a:rPr>
              <a:t>, méthane, azote, et pas d’oxygène...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température beaucoup plus élevée (+ de 40 °C)</a:t>
            </a:r>
          </a:p>
          <a:p>
            <a:pPr lvl="1"/>
            <a:r>
              <a:rPr lang="fr-FR" dirty="0">
                <a:solidFill>
                  <a:srgbClr val="FFFFFF"/>
                </a:solidFill>
              </a:rPr>
              <a:t>b</a:t>
            </a:r>
            <a:r>
              <a:rPr lang="fr-FR" dirty="0" smtClean="0">
                <a:solidFill>
                  <a:srgbClr val="FFFFFF"/>
                </a:solidFill>
              </a:rPr>
              <a:t>ombardement météoritiques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La vie a rendu la Terre habitable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sans oxygène, pas de vie ?</a:t>
            </a:r>
          </a:p>
          <a:p>
            <a:pPr marL="457200" lvl="1" indent="0">
              <a:buNone/>
            </a:pPr>
            <a:r>
              <a:rPr lang="fr-FR" dirty="0" smtClean="0">
                <a:solidFill>
                  <a:srgbClr val="FFFFFF"/>
                </a:solidFill>
              </a:rPr>
              <a:t>	</a:t>
            </a:r>
            <a:r>
              <a:rPr lang="fr-FR" dirty="0" smtClean="0">
                <a:solidFill>
                  <a:srgbClr val="FFFFFF"/>
                </a:solidFill>
                <a:sym typeface="Wingdings"/>
              </a:rPr>
              <a:t> sans vie, pas d’oxygène !</a:t>
            </a:r>
            <a:endParaRPr lang="fr-FR" dirty="0" smtClean="0">
              <a:solidFill>
                <a:srgbClr val="FFFFFF"/>
              </a:solidFill>
            </a:endParaRPr>
          </a:p>
          <a:p>
            <a:pPr lvl="1"/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TerraformedMarsGlobeRealistic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545" y="1417638"/>
            <a:ext cx="2364245" cy="2364245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Efflorescence_verte_4_Cyanobacteria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493" y="3962422"/>
            <a:ext cx="2606594" cy="1954946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7195790" y="2999214"/>
            <a:ext cx="18176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Mars pourrait très bien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avoir été une planète habitable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sans jamais avoir été habitée</a:t>
            </a:r>
            <a:endParaRPr lang="fr-FR" sz="1000" dirty="0">
              <a:solidFill>
                <a:srgbClr val="FFFFFF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547100" y="5917368"/>
            <a:ext cx="41397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Les algues bleues sont des cyanobactéries à l’origine de notre oxygène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atmosphérique. La « grande oxydation » eut lieu il y a 2,4 milliards d’années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© </a:t>
            </a:r>
            <a:r>
              <a:rPr lang="fr-FR" sz="1000" dirty="0" err="1" smtClean="0">
                <a:solidFill>
                  <a:srgbClr val="FFFFFF"/>
                </a:solidFill>
              </a:rPr>
              <a:t>Lamiot</a:t>
            </a:r>
            <a:endParaRPr lang="fr-FR" sz="10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145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Habitable... mais pour qui ?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925117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>
                <a:solidFill>
                  <a:srgbClr val="FFFFFF"/>
                </a:solidFill>
              </a:rPr>
              <a:t>Anthropocentrisme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Pourrait-on imaginer une forme de vie basée sur un autre élément que le carbone ?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L’eau est-elle indispensable ?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Respiration = oxygène ?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La vie est-elle apparu sur la terre ferme ou dans les abysses océaniques ?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FF"/>
                </a:solidFill>
              </a:rPr>
              <a:t>Sommes-nous seuls dans un Univers peuplé de terres habitables ?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Titan-Complex_'Anti-greenhouse'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643" y="1600200"/>
            <a:ext cx="2328432" cy="2405088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7053075" y="1958946"/>
            <a:ext cx="1941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Une autre chimie, basée sur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d’autres éléments que le carbone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et l’oxygène est-elle concevable ?</a:t>
            </a:r>
          </a:p>
          <a:p>
            <a:r>
              <a:rPr lang="fr-FR" sz="1000" dirty="0" smtClean="0">
                <a:solidFill>
                  <a:srgbClr val="FFFFFF"/>
                </a:solidFill>
              </a:rPr>
              <a:t>© Nasa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7" name="Image 6" descr="Brothers_blacksmoker_hires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280" y="3137383"/>
            <a:ext cx="1992520" cy="298878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4265410" y="5160899"/>
            <a:ext cx="2428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Si la vie est d’abord apparue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au niveau des sources hydrothermales,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Encelade serait-elle une bonne candidate ?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© NOAA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78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T et tablet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43" y="0"/>
            <a:ext cx="80438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8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Penser d’autres mondes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199" y="1595547"/>
            <a:ext cx="4650199" cy="473597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sz="4000" dirty="0" smtClean="0">
                <a:solidFill>
                  <a:srgbClr val="FFFFFF"/>
                </a:solidFill>
              </a:rPr>
              <a:t>XVIIe siècle</a:t>
            </a:r>
          </a:p>
          <a:p>
            <a:pPr marL="0" indent="0">
              <a:buNone/>
            </a:pPr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Galilée</a:t>
            </a:r>
            <a:r>
              <a:rPr lang="fr-FR" dirty="0" smtClean="0">
                <a:solidFill>
                  <a:srgbClr val="FFFFFF"/>
                </a:solidFill>
              </a:rPr>
              <a:t> (1564 – 1642)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Son personnage </a:t>
            </a:r>
            <a:r>
              <a:rPr lang="fr-FR" dirty="0" err="1" smtClean="0">
                <a:solidFill>
                  <a:srgbClr val="FFFFFF"/>
                </a:solidFill>
              </a:rPr>
              <a:t>Sagredo</a:t>
            </a:r>
            <a:r>
              <a:rPr lang="fr-FR" dirty="0" smtClean="0">
                <a:solidFill>
                  <a:srgbClr val="FFFFFF"/>
                </a:solidFill>
              </a:rPr>
              <a:t> ne pense pas que des arbres ou des Hommes peuplent d’autres mondes, mais une nature complétement différente (Dialogue sur les deux grands systèmes du monde, 1632)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Johannes Kepler </a:t>
            </a:r>
            <a:r>
              <a:rPr lang="fr-FR" dirty="0" smtClean="0">
                <a:solidFill>
                  <a:srgbClr val="FFFFFF"/>
                </a:solidFill>
              </a:rPr>
              <a:t>(1571 – 1630)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Pense que les mers lunaires sont des régions où sont établies des villes (Le Songe ou l’Astronomie lunaire, 1634)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Fontenelle</a:t>
            </a:r>
            <a:r>
              <a:rPr lang="fr-FR" dirty="0" smtClean="0">
                <a:solidFill>
                  <a:srgbClr val="FFFFFF"/>
                </a:solidFill>
              </a:rPr>
              <a:t> (1657 – 1757)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Il serait bien étrange que la Terre fût aussi habitée qu’elle l’est, et que les autres planètes ne le fussent point du tout... » (Entretiens sur la pluralité des mondes, 1686). Il s’inspire des travaux de Copernic et Descartes.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Fontenelle_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300" y="4315114"/>
            <a:ext cx="2308508" cy="1977983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Justus_Sustermans_-_Portrait_of_Galileo_Galilei,_163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7072" y="1437171"/>
            <a:ext cx="1988638" cy="2526365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5965761" y="3955381"/>
            <a:ext cx="2056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Galilée par Justus </a:t>
            </a:r>
            <a:r>
              <a:rPr lang="fr-FR" sz="1000" dirty="0" err="1" smtClean="0">
                <a:solidFill>
                  <a:schemeClr val="bg1"/>
                </a:solidFill>
              </a:rPr>
              <a:t>Sustermans</a:t>
            </a:r>
            <a:r>
              <a:rPr lang="fr-FR" sz="1000" dirty="0" smtClean="0">
                <a:solidFill>
                  <a:schemeClr val="bg1"/>
                </a:solidFill>
              </a:rPr>
              <a:t>, 1636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978585" y="6293097"/>
            <a:ext cx="20441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Fontenelle par Louis </a:t>
            </a:r>
            <a:r>
              <a:rPr lang="fr-FR" sz="1000" dirty="0" err="1" smtClean="0">
                <a:solidFill>
                  <a:srgbClr val="FFFFFF"/>
                </a:solidFill>
              </a:rPr>
              <a:t>Galloche</a:t>
            </a:r>
            <a:r>
              <a:rPr lang="fr-FR" sz="1000" dirty="0" smtClean="0">
                <a:solidFill>
                  <a:srgbClr val="FFFFFF"/>
                </a:solidFill>
              </a:rPr>
              <a:t>, 1723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113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205069" y="7600"/>
            <a:ext cx="6850400" cy="6850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Carte png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46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7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796771" y="2375161"/>
            <a:ext cx="1674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>
                <a:solidFill>
                  <a:srgbClr val="FFFFFF"/>
                </a:solidFill>
              </a:rPr>
              <a:t>Merci !</a:t>
            </a:r>
            <a:endParaRPr lang="fr-FR" sz="4000" dirty="0">
              <a:solidFill>
                <a:srgbClr val="FFFFFF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620829" y="3485573"/>
            <a:ext cx="803330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>
                <a:solidFill>
                  <a:srgbClr val="FFFFFF"/>
                </a:solidFill>
              </a:rPr>
              <a:t>Les Nuits des étoiles sont organisées par l’Association française d’astronomie (AFA),</a:t>
            </a:r>
          </a:p>
          <a:p>
            <a:pPr algn="ctr"/>
            <a:r>
              <a:rPr lang="fr-FR" dirty="0" smtClean="0">
                <a:solidFill>
                  <a:srgbClr val="FFFFFF"/>
                </a:solidFill>
              </a:rPr>
              <a:t>en partenariat avec </a:t>
            </a:r>
            <a:r>
              <a:rPr lang="fr-FR" dirty="0" smtClean="0">
                <a:solidFill>
                  <a:srgbClr val="FFFFFF"/>
                </a:solidFill>
              </a:rPr>
              <a:t>le </a:t>
            </a:r>
            <a:r>
              <a:rPr lang="fr-FR" dirty="0">
                <a:solidFill>
                  <a:srgbClr val="FFFFFF"/>
                </a:solidFill>
              </a:rPr>
              <a:t>ministère de la Transition énergétique et solidaire</a:t>
            </a:r>
            <a:r>
              <a:rPr lang="fr-FR" dirty="0" smtClean="0">
                <a:solidFill>
                  <a:srgbClr val="FFFFFF"/>
                </a:solidFill>
              </a:rPr>
              <a:t>,</a:t>
            </a:r>
          </a:p>
          <a:p>
            <a:pPr algn="ctr"/>
            <a:r>
              <a:rPr lang="fr-FR" dirty="0" smtClean="0">
                <a:solidFill>
                  <a:srgbClr val="FFFFFF"/>
                </a:solidFill>
              </a:rPr>
              <a:t>le </a:t>
            </a:r>
            <a:r>
              <a:rPr lang="fr-FR" dirty="0">
                <a:solidFill>
                  <a:srgbClr val="FFFFFF"/>
                </a:solidFill>
              </a:rPr>
              <a:t>ministère de l’Enseignement supérieur</a:t>
            </a:r>
            <a:r>
              <a:rPr lang="fr-FR" dirty="0" smtClean="0">
                <a:solidFill>
                  <a:srgbClr val="FFFFFF"/>
                </a:solidFill>
              </a:rPr>
              <a:t>, de </a:t>
            </a:r>
            <a:r>
              <a:rPr lang="fr-FR" dirty="0">
                <a:solidFill>
                  <a:srgbClr val="FFFFFF"/>
                </a:solidFill>
              </a:rPr>
              <a:t>la Recherche et de l’Innovation</a:t>
            </a:r>
            <a:r>
              <a:rPr lang="fr-FR" dirty="0" smtClean="0">
                <a:solidFill>
                  <a:srgbClr val="FFFFFF"/>
                </a:solidFill>
              </a:rPr>
              <a:t>,</a:t>
            </a:r>
          </a:p>
          <a:p>
            <a:pPr algn="ctr"/>
            <a:r>
              <a:rPr lang="fr-FR" dirty="0" smtClean="0">
                <a:solidFill>
                  <a:srgbClr val="FFFFFF"/>
                </a:solidFill>
              </a:rPr>
              <a:t>le </a:t>
            </a:r>
            <a:r>
              <a:rPr lang="fr-FR" dirty="0">
                <a:solidFill>
                  <a:srgbClr val="FFFFFF"/>
                </a:solidFill>
              </a:rPr>
              <a:t>Centre national d’études spatiales (</a:t>
            </a:r>
            <a:r>
              <a:rPr lang="fr-FR" dirty="0" err="1">
                <a:solidFill>
                  <a:srgbClr val="FFFFFF"/>
                </a:solidFill>
              </a:rPr>
              <a:t>Cnes</a:t>
            </a:r>
            <a:r>
              <a:rPr lang="fr-FR" dirty="0">
                <a:solidFill>
                  <a:srgbClr val="FFFFFF"/>
                </a:solidFill>
              </a:rPr>
              <a:t>), Airbus Defence and </a:t>
            </a:r>
            <a:r>
              <a:rPr lang="fr-FR" dirty="0" err="1" smtClean="0">
                <a:solidFill>
                  <a:srgbClr val="FFFFFF"/>
                </a:solidFill>
              </a:rPr>
              <a:t>Space</a:t>
            </a:r>
            <a:r>
              <a:rPr lang="fr-FR" dirty="0" smtClean="0">
                <a:solidFill>
                  <a:srgbClr val="FFFFFF"/>
                </a:solidFill>
              </a:rPr>
              <a:t>,</a:t>
            </a:r>
          </a:p>
          <a:p>
            <a:pPr algn="ctr"/>
            <a:r>
              <a:rPr lang="fr-FR" dirty="0" smtClean="0">
                <a:solidFill>
                  <a:srgbClr val="FFFFFF"/>
                </a:solidFill>
              </a:rPr>
              <a:t>le </a:t>
            </a:r>
            <a:r>
              <a:rPr lang="fr-FR" dirty="0">
                <a:solidFill>
                  <a:srgbClr val="FFFFFF"/>
                </a:solidFill>
              </a:rPr>
              <a:t>Commissariat à l'énergie atomique et aux énergies alternatives (CEA</a:t>
            </a:r>
            <a:r>
              <a:rPr lang="fr-FR" dirty="0" smtClean="0">
                <a:solidFill>
                  <a:srgbClr val="FFFFFF"/>
                </a:solidFill>
              </a:rPr>
              <a:t>)</a:t>
            </a:r>
          </a:p>
          <a:p>
            <a:pPr algn="ctr"/>
            <a:r>
              <a:rPr lang="fr-FR" dirty="0" smtClean="0">
                <a:solidFill>
                  <a:srgbClr val="FFFFFF"/>
                </a:solidFill>
              </a:rPr>
              <a:t>et la revue Ciel &amp; Espace </a:t>
            </a:r>
            <a:endParaRPr lang="fr-FR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2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Penser d’autres mondes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316490"/>
            <a:ext cx="4038600" cy="52578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r-FR" sz="4000" dirty="0" smtClean="0">
                <a:solidFill>
                  <a:srgbClr val="FFFFFF"/>
                </a:solidFill>
              </a:rPr>
              <a:t>XVIIIe et XIXe siècles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Emmanuel Kant </a:t>
            </a:r>
            <a:r>
              <a:rPr lang="fr-FR" dirty="0" smtClean="0">
                <a:solidFill>
                  <a:srgbClr val="FFFFFF"/>
                </a:solidFill>
              </a:rPr>
              <a:t>(1724 – 1804)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Je suis persuadé qu’il n’est pas même besoin de soutenir que toutes les planètes sont habitées » (Histoire naturelle générale et théorie du ciel, 1755)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Pierre-Simon Laplace </a:t>
            </a:r>
            <a:r>
              <a:rPr lang="fr-FR" dirty="0" smtClean="0">
                <a:solidFill>
                  <a:srgbClr val="FFFFFF"/>
                </a:solidFill>
              </a:rPr>
              <a:t>(1749 – 1827)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Pour chaque température à la surface des planètes, une vie différente s’y est adaptée (Exposition du système du monde (1796)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Camille Flammarion </a:t>
            </a:r>
            <a:r>
              <a:rPr lang="fr-FR" dirty="0" smtClean="0">
                <a:solidFill>
                  <a:srgbClr val="FFFFFF"/>
                </a:solidFill>
              </a:rPr>
              <a:t>(1842 – 1925)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Ce que nous devons voir [...] c’est, parmi les milliards de planètes qui doivent graviter autour des innombrables soleils de l’espace, des millions de mondes habités [...], absolument différents de tout ce qui existe sur notre planète » (Les terres du ciel, 1884)</a:t>
            </a:r>
            <a:endParaRPr lang="fr-FR" dirty="0">
              <a:solidFill>
                <a:srgbClr val="FFFFFF"/>
              </a:solidFill>
            </a:endParaRPr>
          </a:p>
        </p:txBody>
      </p:sp>
      <p:pic>
        <p:nvPicPr>
          <p:cNvPr id="5" name="Image 4" descr="Immanuel_Kant_(painted_portrait)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194" y="1417638"/>
            <a:ext cx="1942914" cy="2797474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Camille_Flammarion.0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2171" y="3367848"/>
            <a:ext cx="1964629" cy="2772011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6967108" y="2364245"/>
            <a:ext cx="1384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Portrait du philosophe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Emmanuel Kant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266249" y="5113569"/>
            <a:ext cx="14559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Portrait photographique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de l’astronome français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Camille Flammarion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83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Penser d’autres mondes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fr-FR" sz="3600" dirty="0" smtClean="0">
                <a:solidFill>
                  <a:srgbClr val="FFFFFF"/>
                </a:solidFill>
              </a:rPr>
              <a:t>Du XXe siècle à nos jours</a:t>
            </a:r>
          </a:p>
          <a:p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Carl Sagan </a:t>
            </a:r>
            <a:r>
              <a:rPr lang="fr-FR" dirty="0" smtClean="0">
                <a:solidFill>
                  <a:srgbClr val="FFFFFF"/>
                </a:solidFill>
              </a:rPr>
              <a:t>(1934 – 1996)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Après des siècles de conjectures boiteuses, de spéculations débridées, de conservatisme pesant et de désintérêt à courte vue, la notion de vie extraterrestre arrive enfin à maturité » (The </a:t>
            </a:r>
            <a:r>
              <a:rPr lang="fr-FR" dirty="0" err="1" smtClean="0">
                <a:solidFill>
                  <a:srgbClr val="FFFFFF"/>
                </a:solidFill>
              </a:rPr>
              <a:t>Cosmic</a:t>
            </a:r>
            <a:r>
              <a:rPr lang="fr-FR" dirty="0" smtClean="0">
                <a:solidFill>
                  <a:srgbClr val="FFFFFF"/>
                </a:solidFill>
              </a:rPr>
              <a:t> </a:t>
            </a:r>
            <a:r>
              <a:rPr lang="fr-FR" dirty="0" err="1" smtClean="0">
                <a:solidFill>
                  <a:srgbClr val="FFFFFF"/>
                </a:solidFill>
              </a:rPr>
              <a:t>Connection</a:t>
            </a:r>
            <a:r>
              <a:rPr lang="fr-FR" dirty="0" smtClean="0">
                <a:solidFill>
                  <a:srgbClr val="FFFFFF"/>
                </a:solidFill>
              </a:rPr>
              <a:t>, 1973)</a:t>
            </a:r>
          </a:p>
          <a:p>
            <a:pPr lvl="1"/>
            <a:endParaRPr lang="fr-FR" dirty="0">
              <a:solidFill>
                <a:srgbClr val="FFFFFF"/>
              </a:solidFill>
            </a:endParaRPr>
          </a:p>
          <a:p>
            <a:r>
              <a:rPr lang="fr-FR" dirty="0" smtClean="0">
                <a:solidFill>
                  <a:srgbClr val="FFFF00"/>
                </a:solidFill>
              </a:rPr>
              <a:t>Michel </a:t>
            </a:r>
            <a:r>
              <a:rPr lang="fr-FR" dirty="0" err="1" smtClean="0">
                <a:solidFill>
                  <a:srgbClr val="FFFF00"/>
                </a:solidFill>
              </a:rPr>
              <a:t>Mayor</a:t>
            </a:r>
            <a:r>
              <a:rPr lang="fr-FR" dirty="0" smtClean="0">
                <a:solidFill>
                  <a:srgbClr val="FFFF00"/>
                </a:solidFill>
              </a:rPr>
              <a:t> </a:t>
            </a:r>
            <a:r>
              <a:rPr lang="fr-FR" dirty="0" smtClean="0">
                <a:solidFill>
                  <a:srgbClr val="FFFFFF"/>
                </a:solidFill>
              </a:rPr>
              <a:t>(1942 - )</a:t>
            </a:r>
          </a:p>
          <a:p>
            <a:pPr lvl="1"/>
            <a:r>
              <a:rPr lang="fr-FR" dirty="0" smtClean="0">
                <a:solidFill>
                  <a:srgbClr val="FFFFFF"/>
                </a:solidFill>
              </a:rPr>
              <a:t>« À la lumière de nos connaissances actuelles, il est de plus en plus difficile d’imaginer que la Terre soit le seul havre de vie du cosmos » (Les nouveaux mondes du cosmos, 2001)</a:t>
            </a:r>
          </a:p>
        </p:txBody>
      </p:sp>
      <p:pic>
        <p:nvPicPr>
          <p:cNvPr id="5" name="Image 4" descr="Carl_Sagan_Planetary_Societ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713" y="1757272"/>
            <a:ext cx="1819273" cy="2484860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Michel_Mayor_astrophysicien_cropped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2727" y="3580142"/>
            <a:ext cx="2042961" cy="235917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6655986" y="2575216"/>
            <a:ext cx="1381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L’astronome américain</a:t>
            </a:r>
          </a:p>
          <a:p>
            <a:r>
              <a:rPr lang="fr-FR" sz="1000" dirty="0" smtClean="0">
                <a:solidFill>
                  <a:schemeClr val="bg1"/>
                </a:solidFill>
              </a:rPr>
              <a:t>Carl Sagan. © Nasa/JPL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094269" y="4823060"/>
            <a:ext cx="1708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L’astronome suisse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et découvreur de la première</a:t>
            </a: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exoplanète Michel </a:t>
            </a:r>
            <a:r>
              <a:rPr lang="fr-FR" sz="1000" dirty="0" err="1" smtClean="0">
                <a:solidFill>
                  <a:srgbClr val="FFFFFF"/>
                </a:solidFill>
              </a:rPr>
              <a:t>Mayor</a:t>
            </a:r>
            <a:endParaRPr lang="fr-FR" sz="1000" dirty="0" smtClean="0">
              <a:solidFill>
                <a:srgbClr val="FFFFFF"/>
              </a:solidFill>
            </a:endParaRPr>
          </a:p>
          <a:p>
            <a:pPr algn="r"/>
            <a:r>
              <a:rPr lang="fr-FR" sz="1000" dirty="0" smtClean="0">
                <a:solidFill>
                  <a:srgbClr val="FFFFFF"/>
                </a:solidFill>
              </a:rPr>
              <a:t>© Franck Schneider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977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FFFF"/>
                </a:solidFill>
              </a:rPr>
              <a:t>Qu’est-ce qu’une « terre » ?</a:t>
            </a: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791856"/>
          </a:xfrm>
        </p:spPr>
        <p:txBody>
          <a:bodyPr>
            <a:normAutofit fontScale="85000" lnSpcReduction="20000"/>
          </a:bodyPr>
          <a:lstStyle/>
          <a:p>
            <a:r>
              <a:rPr lang="fr-CA" dirty="0" smtClean="0">
                <a:solidFill>
                  <a:srgbClr val="FFFF00"/>
                </a:solidFill>
              </a:rPr>
              <a:t>Une planète tellurique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Roche et métal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densité élevée (+ de 4)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surface rigide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Dans le Système solaire :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Mercure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Vénus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La Terre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Mars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Formation</a:t>
            </a:r>
            <a:r>
              <a:rPr lang="fr-CA" dirty="0" smtClean="0">
                <a:solidFill>
                  <a:srgbClr val="FFFFFF"/>
                </a:solidFill>
              </a:rPr>
              <a:t> (accrétion + différenciation) en une centaine de millions d’années</a:t>
            </a:r>
            <a:endParaRPr lang="fr-CA" dirty="0">
              <a:solidFill>
                <a:srgbClr val="FFFFFF"/>
              </a:solidFill>
            </a:endParaRPr>
          </a:p>
        </p:txBody>
      </p:sp>
      <p:pic>
        <p:nvPicPr>
          <p:cNvPr id="5" name="Image 4" descr="mars_interior_browse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756" y="1600200"/>
            <a:ext cx="2526244" cy="2526244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6049345" y="4126444"/>
            <a:ext cx="15494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Intérieur de Mars. © Nasa</a:t>
            </a:r>
            <a:endParaRPr lang="fr-FR" sz="1000" dirty="0">
              <a:solidFill>
                <a:srgbClr val="FFFFFF"/>
              </a:solidFill>
            </a:endParaRPr>
          </a:p>
        </p:txBody>
      </p:sp>
      <p:pic>
        <p:nvPicPr>
          <p:cNvPr id="7" name="Image 6" descr="planètes tel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2617" y="4703830"/>
            <a:ext cx="3222860" cy="1403018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8" name="ZoneTexte 7"/>
          <p:cNvSpPr txBox="1"/>
          <p:nvPr/>
        </p:nvSpPr>
        <p:spPr>
          <a:xfrm>
            <a:off x="5376069" y="6097807"/>
            <a:ext cx="28743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FFFFFF"/>
                </a:solidFill>
              </a:rPr>
              <a:t>Les planètes telluriques du Système solaire. © Nasa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29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>
                <a:solidFill>
                  <a:srgbClr val="FFFFFF"/>
                </a:solidFill>
              </a:rPr>
              <a:t>Formation des planètes</a:t>
            </a:r>
            <a:endParaRPr lang="fr-CA" dirty="0">
              <a:solidFill>
                <a:srgbClr val="FFFFFF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CA" dirty="0" smtClean="0">
                <a:solidFill>
                  <a:srgbClr val="FFFF00"/>
                </a:solidFill>
              </a:rPr>
              <a:t>Accrétion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la matière s’agglutine pour former les protoplanètes</a:t>
            </a:r>
          </a:p>
          <a:p>
            <a:pPr lvl="1"/>
            <a:endParaRPr lang="fr-CA" dirty="0" smtClean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00"/>
                </a:solidFill>
              </a:rPr>
              <a:t>Différenciation</a:t>
            </a:r>
          </a:p>
          <a:p>
            <a:pPr lvl="1"/>
            <a:r>
              <a:rPr lang="fr-CA" dirty="0" smtClean="0">
                <a:solidFill>
                  <a:srgbClr val="FFFFFF"/>
                </a:solidFill>
              </a:rPr>
              <a:t>les éléments lourds plongent, les éléments légers restent en surface</a:t>
            </a:r>
          </a:p>
          <a:p>
            <a:pPr lvl="1"/>
            <a:endParaRPr lang="fr-CA" dirty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FF"/>
                </a:solidFill>
              </a:rPr>
              <a:t>Les planètes </a:t>
            </a:r>
            <a:r>
              <a:rPr lang="fr-CA" dirty="0" smtClean="0">
                <a:solidFill>
                  <a:srgbClr val="FFFF00"/>
                </a:solidFill>
              </a:rPr>
              <a:t>géantes</a:t>
            </a:r>
            <a:r>
              <a:rPr lang="fr-CA" dirty="0" smtClean="0">
                <a:solidFill>
                  <a:srgbClr val="FFFFFF"/>
                </a:solidFill>
              </a:rPr>
              <a:t> se forment en </a:t>
            </a:r>
            <a:r>
              <a:rPr lang="fr-CA" dirty="0" smtClean="0">
                <a:solidFill>
                  <a:srgbClr val="FFFF00"/>
                </a:solidFill>
              </a:rPr>
              <a:t>~ 10 Ma</a:t>
            </a:r>
          </a:p>
          <a:p>
            <a:endParaRPr lang="fr-CA" dirty="0" smtClean="0">
              <a:solidFill>
                <a:srgbClr val="FFFFFF"/>
              </a:solidFill>
            </a:endParaRPr>
          </a:p>
          <a:p>
            <a:r>
              <a:rPr lang="fr-CA" dirty="0" smtClean="0">
                <a:solidFill>
                  <a:srgbClr val="FFFFFF"/>
                </a:solidFill>
              </a:rPr>
              <a:t>Les planètes </a:t>
            </a:r>
            <a:r>
              <a:rPr lang="fr-CA" dirty="0" smtClean="0">
                <a:solidFill>
                  <a:srgbClr val="FFFF00"/>
                </a:solidFill>
              </a:rPr>
              <a:t>telluriques</a:t>
            </a:r>
            <a:r>
              <a:rPr lang="fr-CA" dirty="0" smtClean="0">
                <a:solidFill>
                  <a:srgbClr val="FFFFFF"/>
                </a:solidFill>
              </a:rPr>
              <a:t> se forment en </a:t>
            </a:r>
            <a:r>
              <a:rPr lang="fr-CA" dirty="0" smtClean="0">
                <a:solidFill>
                  <a:srgbClr val="FFFF00"/>
                </a:solidFill>
              </a:rPr>
              <a:t>~ 100 Ma</a:t>
            </a:r>
            <a:endParaRPr lang="fr-CA" dirty="0">
              <a:solidFill>
                <a:srgbClr val="FFFF00"/>
              </a:solidFill>
            </a:endParaRPr>
          </a:p>
        </p:txBody>
      </p:sp>
      <p:pic>
        <p:nvPicPr>
          <p:cNvPr id="5" name="Image 4" descr="image014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5491" y="1735300"/>
            <a:ext cx="3311812" cy="1655703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6" name="Image 5" descr="image014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5491" y="4025971"/>
            <a:ext cx="3300700" cy="1621197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7" name="ZoneTexte 6"/>
          <p:cNvSpPr txBox="1"/>
          <p:nvPr/>
        </p:nvSpPr>
        <p:spPr>
          <a:xfrm>
            <a:off x="6039701" y="3391003"/>
            <a:ext cx="1667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chemeClr val="bg1"/>
                </a:solidFill>
              </a:rPr>
              <a:t>Phase d’accrétion planétaire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405945" y="5647168"/>
            <a:ext cx="2916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Phase de différenciation planétaire</a:t>
            </a:r>
          </a:p>
          <a:p>
            <a:pPr algn="ctr"/>
            <a:r>
              <a:rPr lang="fr-FR" sz="1000" dirty="0" smtClean="0">
                <a:solidFill>
                  <a:srgbClr val="FFFFFF"/>
                </a:solidFill>
              </a:rPr>
              <a:t> © </a:t>
            </a:r>
            <a:r>
              <a:rPr lang="fr-FR" sz="1000" dirty="0" err="1" smtClean="0">
                <a:solidFill>
                  <a:srgbClr val="FFFFFF"/>
                </a:solidFill>
              </a:rPr>
              <a:t>Smithsonian</a:t>
            </a:r>
            <a:r>
              <a:rPr lang="fr-FR" sz="1000" dirty="0" smtClean="0">
                <a:solidFill>
                  <a:srgbClr val="FFFFFF"/>
                </a:solidFill>
              </a:rPr>
              <a:t> National Museum of Natural </a:t>
            </a:r>
            <a:r>
              <a:rPr lang="fr-FR" sz="1000" dirty="0" err="1" smtClean="0">
                <a:solidFill>
                  <a:srgbClr val="FFFFFF"/>
                </a:solidFill>
              </a:rPr>
              <a:t>History</a:t>
            </a:r>
            <a:endParaRPr lang="fr-FR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84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2434</Words>
  <Application>Microsoft Macintosh PowerPoint</Application>
  <PresentationFormat>Présentation à l'écran (4:3)</PresentationFormat>
  <Paragraphs>601</Paragraphs>
  <Slides>51</Slides>
  <Notes>0</Notes>
  <HiddenSlides>0</HiddenSlides>
  <MMClips>7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2" baseType="lpstr">
      <vt:lpstr>Thème Office</vt:lpstr>
      <vt:lpstr>Présentation PowerPoint</vt:lpstr>
      <vt:lpstr>Présentation PowerPoint</vt:lpstr>
      <vt:lpstr>Penser d’autres mondes</vt:lpstr>
      <vt:lpstr>Penser d’autres mondes</vt:lpstr>
      <vt:lpstr>Penser d’autres mondes</vt:lpstr>
      <vt:lpstr>Penser d’autres mondes</vt:lpstr>
      <vt:lpstr>Penser d’autres mondes</vt:lpstr>
      <vt:lpstr>Qu’est-ce qu’une « terre » ?</vt:lpstr>
      <vt:lpstr>Formation des planètes</vt:lpstr>
      <vt:lpstr>La ligne des glaces</vt:lpstr>
      <vt:lpstr>Les zones habitables</vt:lpstr>
      <vt:lpstr>Zone habitable galactique</vt:lpstr>
      <vt:lpstr>Zone habitable circumstellaire (ZHC)</vt:lpstr>
      <vt:lpstr>Température des planètes</vt:lpstr>
      <vt:lpstr>Les types d’étoiles</vt:lpstr>
      <vt:lpstr>Présentation PowerPoint</vt:lpstr>
      <vt:lpstr>Les effets de marée</vt:lpstr>
      <vt:lpstr>L’atmosphère</vt:lpstr>
      <vt:lpstr>Évolution de l’habitabilité</vt:lpstr>
      <vt:lpstr>Autres cas d’habitabilité</vt:lpstr>
      <vt:lpstr>Les exoplanètes</vt:lpstr>
      <vt:lpstr>Les exoplanètes en chiffres</vt:lpstr>
      <vt:lpstr>Types de planètes géantes</vt:lpstr>
      <vt:lpstr>Types de planètes telluriques</vt:lpstr>
      <vt:lpstr>Présentation PowerPoint</vt:lpstr>
      <vt:lpstr>Les terres habitables en chiffres</vt:lpstr>
      <vt:lpstr>Indice de similarité (IST)</vt:lpstr>
      <vt:lpstr>Présentation PowerPoint</vt:lpstr>
      <vt:lpstr>Présentation PowerPoint</vt:lpstr>
      <vt:lpstr>Des terres « super-habitables » ?</vt:lpstr>
      <vt:lpstr>Explorer les terres habitables ?</vt:lpstr>
      <vt:lpstr>Les méthodes de détection</vt:lpstr>
      <vt:lpstr>Le transit astronomique</vt:lpstr>
      <vt:lpstr>Les vitesses radiales</vt:lpstr>
      <vt:lpstr>Microlentille gravitationnelle</vt:lpstr>
      <vt:lpstr>Présentation PowerPoint</vt:lpstr>
      <vt:lpstr>Variations du moment de transit</vt:lpstr>
      <vt:lpstr>Présentation PowerPoint</vt:lpstr>
      <vt:lpstr>Présentation PowerPoint</vt:lpstr>
      <vt:lpstr>Télescope Kepler (Nasa)</vt:lpstr>
      <vt:lpstr>CoRoT (ESA)</vt:lpstr>
      <vt:lpstr>TRAPPIST</vt:lpstr>
      <vt:lpstr>Gaïa (ESA)</vt:lpstr>
      <vt:lpstr>Le télescope James Webb</vt:lpstr>
      <vt:lpstr>CHEOPS (ESA)</vt:lpstr>
      <vt:lpstr>PLATO (ESA)</vt:lpstr>
      <vt:lpstr>Habitable = habitée ?</vt:lpstr>
      <vt:lpstr>Habitable... mais pour qui ?</vt:lpstr>
      <vt:lpstr>Présentation PowerPoint</vt:lpstr>
      <vt:lpstr>Présentation PowerPoint</vt:lpstr>
      <vt:lpstr>Présentation PowerPoint</vt:lpstr>
    </vt:vector>
  </TitlesOfParts>
  <Company>UCB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Clément Plantureux</dc:creator>
  <cp:lastModifiedBy>Clément Plantureux</cp:lastModifiedBy>
  <cp:revision>197</cp:revision>
  <dcterms:created xsi:type="dcterms:W3CDTF">2017-06-29T15:53:01Z</dcterms:created>
  <dcterms:modified xsi:type="dcterms:W3CDTF">2017-07-17T12:18:55Z</dcterms:modified>
</cp:coreProperties>
</file>