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58" r:id="rId4"/>
    <p:sldId id="259" r:id="rId5"/>
    <p:sldId id="260" r:id="rId6"/>
    <p:sldId id="261" r:id="rId7"/>
    <p:sldId id="265" r:id="rId8"/>
    <p:sldId id="266" r:id="rId9"/>
    <p:sldId id="267" r:id="rId10"/>
    <p:sldId id="268" r:id="rId11"/>
    <p:sldId id="269" r:id="rId12"/>
    <p:sldId id="270" r:id="rId13"/>
    <p:sldId id="271" r:id="rId14"/>
    <p:sldId id="273" r:id="rId15"/>
    <p:sldId id="276" r:id="rId16"/>
    <p:sldId id="274" r:id="rId17"/>
    <p:sldId id="275" r:id="rId18"/>
  </p:sldIdLst>
  <p:sldSz cx="12192000" cy="685800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87"/>
    <p:restoredTop sz="94637"/>
  </p:normalViewPr>
  <p:slideViewPr>
    <p:cSldViewPr snapToGrid="0" snapToObjects="1">
      <p:cViewPr varScale="1">
        <p:scale>
          <a:sx n="178" d="100"/>
          <a:sy n="178" d="100"/>
        </p:scale>
        <p:origin x="176" y="9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Ouvrir sur la date et poser la promesse : comprendre ce qu’est une éclipse, ce qu’elle a appris aux astronomes et ce que la France verra réellement en 2026.</a:t>
            </a:r>
          </a:p>
          <a:p>
            <a:endParaRPr/>
          </a:p>
          <a:p>
            <a:r>
              <a:t>[Sources]</a:t>
            </a:r>
          </a:p>
          <a:p>
            <a:r>
              <a:t>- https://eclipseinfo.fr/fr_FR/</a:t>
            </a:r>
          </a:p>
          <a:p>
            <a:r>
              <a:t>- https://www.afastronomie.fr/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 11 août 1999 reste la dernière totalité observée depuis la France métropolitaine. Le 20 mars 2015, la bande totale passe sur l’Atlantique Nord, des Féroé au Svalbard ; la majeure partie de l’Europe ne voit qu’une éclipse partielle.</a:t>
            </a:r>
          </a:p>
          <a:p>
            <a:endParaRPr/>
          </a:p>
          <a:p>
            <a:r>
              <a:t>[Sources]</a:t>
            </a:r>
          </a:p>
          <a:p>
            <a:r>
              <a:t>- https://promenade.imcce.fr/fr/pages4/406.html</a:t>
            </a:r>
          </a:p>
          <a:p>
            <a:r>
              <a:t>- https://www.esa.int/ESA_Multimedia/Images/2015/03/Proba-V_sees_eclipse_darkening</a:t>
            </a:r>
          </a:p>
          <a:p>
            <a:r>
              <a:t>- NASA Eclipse Science presentation, photo credit Luc Viator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En 2017, la totalité relie l’Oregon à la Caroline du Sud et devient un immense événement scientifique et culturel. En 2024, une bande plus large et une totalité plus longue traversent trois pays, du Mexique au Canada.</a:t>
            </a:r>
          </a:p>
          <a:p>
            <a:endParaRPr/>
          </a:p>
          <a:p>
            <a:r>
              <a:t>[Sources]</a:t>
            </a:r>
          </a:p>
          <a:p>
            <a:r>
              <a:t>- https://science.nasa.gov/eclipses/history/</a:t>
            </a:r>
          </a:p>
          <a:p>
            <a:r>
              <a:t>- https://science.nasa.gov/eclipses/future-eclipses/eclipse-2024/</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La bande centrale arrive en Espagne en fin de parcours. Hors de cette bande, même à quelques kilomètres, aucune totalité : la photosphère reste partiellement visible.</a:t>
            </a:r>
          </a:p>
          <a:p>
            <a:endParaRPr/>
          </a:p>
          <a:p>
            <a:r>
              <a:t>[Sources]</a:t>
            </a:r>
          </a:p>
          <a:p>
            <a:r>
              <a:t>- https://science.nasa.gov/eclipses/future-eclipses/total-solar-eclipse-on-august-12-2026/</a:t>
            </a:r>
          </a:p>
          <a:p>
            <a:r>
              <a:t>- https://eclipseinfo.fr/fr_FR/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Les valeurs sont des obscurations, donc des fractions de surface. Elles varient avec le lieu précis. Dans l’extrême sud-ouest, l’AFA annonce jusqu’à environ 99,7 %, mais la France métropolitaine reste hors de la bande de totalité.</a:t>
            </a:r>
          </a:p>
          <a:p>
            <a:endParaRPr/>
          </a:p>
          <a:p>
            <a:r>
              <a:t>[Sources]</a:t>
            </a:r>
          </a:p>
          <a:p>
            <a:r>
              <a:t>- https://eclipseinfo.fr/fr_FR/</a:t>
            </a:r>
          </a:p>
          <a:p>
            <a:r>
              <a:t>- https://www.afastronomie.fr/media/default/0001/28/DP_ECLIPSEinfo-web-69e1.pdf</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La rétine peut être lésée sans douleur immédiate. Un instrument concentre le rayonnement : le filtre doit être placé devant l’ouverture. La conformité ISO 12312-2 est nécessaire, mais elle ne remplace pas une provenance fiable et un filtre intact.</a:t>
            </a:r>
          </a:p>
          <a:p>
            <a:endParaRPr/>
          </a:p>
          <a:p>
            <a:r>
              <a:t>[Sources]</a:t>
            </a:r>
          </a:p>
          <a:p>
            <a:r>
              <a:t>- https://science.nasa.gov/eclipses/safety/</a:t>
            </a:r>
          </a:p>
          <a:p>
            <a:r>
              <a:t>- https://www.iso.org/standard/59289.html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À l’entrée dans la totalité, les derniers fragments de photosphère sont découpés par le relief du limbe lunaire : plusieurs points forment les grains de Baily. Lorsqu’un seul point domine tandis que la couronne devient visible, on parle d’effet d’anneau de diamant. Pendant la totalité complète, la photosphère est masquée ; la couronne blanche apparaît et l’on peut distinguer au bord du disque lunaire la chromosphère ainsi que des protubérances roses.</a:t>
            </a:r>
          </a:p>
          <a:p>
            <a:endParaRPr/>
          </a:p>
          <a:p>
            <a:r>
              <a:t>La même séquence se reproduit en sens inverse à la fin de la totalité. En France métropolitaine, l’éclipse du 12 août 2026 restera partielle ; ces trois phénomènes ne seront donc pas observables.</a:t>
            </a:r>
          </a:p>
          <a:p>
            <a:endParaRPr/>
          </a:p>
          <a:p>
            <a:r>
              <a:t>[Sources]</a:t>
            </a:r>
          </a:p>
          <a:p>
            <a:r>
              <a:t>- NASA Science, « Baily’s Beads », 5 octobre 2017 ; photographie NASA/Aubrey Gemignani. https://science.nasa.gov/resource/baileys-beads/</a:t>
            </a:r>
          </a:p>
          <a:p>
            <a:r>
              <a:t>- NASA Science, « Putting a Ring on it: 2017 Total Solar Eclipse », 28 février 2022 ; photographie NASA Photo/Carla Thomas. https://science.nasa.gov/resource/putting-a-ring-on-it-2017-total-solar-eclipse/</a:t>
            </a:r>
          </a:p>
          <a:p>
            <a:r>
              <a:t>- NASA Science, « 2024 Total Solar Eclipse: Prominences », 3 mai 2024 ; photographie prise à Dallas le 8 avril 2024, NASA/Keegan Barber. https://science.nasa.gov/image-detail/2024-total-solar-eclipse-4/</a:t>
            </a:r>
          </a:p>
          <a:p>
            <a:r>
              <a:t>- NASA Science, « What to Expect: A Solar Eclipse Guide », 26 février 2024. https://science.nasa.gov/feature/solar-eclipse-guide/</a:t>
            </a:r>
          </a:p>
        </p:txBody>
      </p:sp>
      <p:sp>
        <p:nvSpPr>
          <p:cNvPr id="4" name="Slide Number Placeholder 3"/>
          <p:cNvSpPr>
            <a:spLocks noGrp="1"/>
          </p:cNvSpPr>
          <p:nvPr>
            <p:ph type="sldNum" idx="5"/>
          </p:nvPr>
        </p:nvSpPr>
        <p:spPr/>
        <p:txBody>
          <a:bodyPr/>
          <a:lstStyle/>
          <a:p>
            <a:endParaRPr/>
          </a:p>
        </p:txBody>
      </p:sp>
    </p:spTree>
    <p:extLst>
      <p:ext uri="{BB962C8B-B14F-4D97-AF65-F5344CB8AC3E}">
        <p14:creationId xmlns:p14="http://schemas.microsoft.com/office/powerpoint/2010/main" val="3029156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Une éclipse partielle profonde n’est pas seulement un Soleil un peu moins lumineux. La forme de la source lumineuse change : la portion visible de la photosphère devient un croissant de plus en plus mince.</a:t>
            </a:r>
          </a:p>
          <a:p>
            <a:endParaRPr/>
          </a:p>
          <a:p>
            <a:r>
              <a:t>Les petits interstices entre des feuilles, les trous d’une passoire ou les espaces entre des doigts croisés se comportent comme des sténopés. Chaque ouverture projette une image du Soleil ; pendant l’éclipse, cette image prend donc la forme d’un croissant. Il s’agit de zones lumineuses projetées au sol, et non d’ombres en forme de croissant.</a:t>
            </a:r>
          </a:p>
          <a:p>
            <a:endParaRPr/>
          </a:p>
          <a:p>
            <a:r>
              <a:t>À mesure que la surface photosphérique visible diminue, l’illuminance au sol baisse. Quand le Soleil devient une source très étroite, les pénombres se réduisent dans une direction et les ombres peuvent paraître plus nettes.</a:t>
            </a:r>
          </a:p>
          <a:p>
            <a:endParaRPr/>
          </a:p>
          <a:p>
            <a:r>
              <a:t>Le flux solaire reçu par le sol diminue également. Le sol chauffe moins, puis l’air peut se refroidir avec un certain retard. L’amplitude dépend fortement de l’obscuration, de la hauteur du Soleil, de la couverture nuageuse, du vent et de la nature du sol : il ne faut donc pas annoncer une baisse fixe. Pour comparer, garder le même capteur et le même emplacement, mesurer avant, pendant et après, et noter vent et nuages.</a:t>
            </a:r>
          </a:p>
          <a:p>
            <a:endParaRPr/>
          </a:p>
          <a:p>
            <a:r>
              <a:t>[Sources]</a:t>
            </a:r>
          </a:p>
          <a:p>
            <a:r>
              <a:t>- NASA Science, « What to Expect: A Solar Eclipse Guide », 26 février 2024. https://science.nasa.gov/feature/solar-eclipse-guide/</a:t>
            </a:r>
          </a:p>
          <a:p>
            <a:r>
              <a:t>- NASA JPL Education, « Measuring Solar Energy During an Eclipse », mise à jour 2025. https://www.jpl.nasa.gov/edu/resources/lesson-plan/measuring-solar-energy-during-an-eclipse/</a:t>
            </a:r>
          </a:p>
          <a:p>
            <a:r>
              <a:t>- NASA Science, « Total Solar Eclipse Safety », mise à jour 4 novembre 2024 ; composite du 21 août 2017 à Madras, Oregon, NASA/Aubrey Gemignani. https://science.nasa.gov/eclipses/future-eclipses/eclipse-2024/safety/</a:t>
            </a:r>
          </a:p>
          <a:p>
            <a:r>
              <a:t>- NASA Langley, « A Langley Intern Traveled 1,340 Miles to View a Total Solar Eclipse. Here’s What She Saw », 10 avril 2024. https://www.nasa.gov/centers-and-facilities/langley/a-langley-intern-traveled-1340-miles-to-view-a-total-solar-eclipse-heres-what-she-saw/</a:t>
            </a:r>
          </a:p>
        </p:txBody>
      </p:sp>
      <p:sp>
        <p:nvSpPr>
          <p:cNvPr id="4" name="Slide Number Placeholder 3"/>
          <p:cNvSpPr>
            <a:spLocks noGrp="1"/>
          </p:cNvSpPr>
          <p:nvPr>
            <p:ph type="sldNum" idx="5"/>
          </p:nvPr>
        </p:nvSpPr>
        <p:spPr/>
        <p:txBody>
          <a:bodyPr/>
          <a:lstStyle/>
          <a:p>
            <a:endParaRPr/>
          </a:p>
        </p:txBody>
      </p:sp>
    </p:spTree>
    <p:extLst>
      <p:ext uri="{BB962C8B-B14F-4D97-AF65-F5344CB8AC3E}">
        <p14:creationId xmlns:p14="http://schemas.microsoft.com/office/powerpoint/2010/main" val="2359635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Conclure en renvoyant vers les ressources de l’Association française d’astronomie. Aucun hashtag officiel propre à l’éclipse n’est affiché.</a:t>
            </a:r>
          </a:p>
          <a:p>
            <a:endParaRPr/>
          </a:p>
          <a:p>
            <a:r>
              <a:t>[Sources]</a:t>
            </a:r>
          </a:p>
          <a:p>
            <a:r>
              <a:t>- https://www.afastronomie.fr/</a:t>
            </a:r>
          </a:p>
          <a:p>
            <a:r>
              <a:t>- https://eclipseinfo.fr/fr_FR/</a:t>
            </a:r>
          </a:p>
          <a:p>
            <a:r>
              <a:t>- Partner logos and QR code supplied in the source presentation.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Commencer par distinguer l’intensité visuelle et la nature physique. À Paris, plus de neuf dixièmes de la surface seront cachés ; près des Pyrénées, il restera pourtant un mince fragment de photosphère. Tant qu’il reste, ce n’est pas une totalité.</a:t>
            </a:r>
          </a:p>
          <a:p>
            <a:endParaRPr/>
          </a:p>
          <a:p>
            <a:r>
              <a:t>[Sources]</a:t>
            </a:r>
          </a:p>
          <a:p>
            <a:r>
              <a:t>- https://eclipseinfo.fr/fr_FR/</a:t>
            </a:r>
          </a:p>
          <a:p>
            <a:r>
              <a:t>- https://science.nasa.gov/eclipses/future-eclipses/total-solar-eclipse-on-august-12-2026/</a:t>
            </a:r>
          </a:p>
          <a:p>
            <a:r>
              <a:t>- https://www.nasa.gov/image-article/best-of-2024-total-solar-eclipse-in-indianapolis/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 diamètre apparent est l’angle occupé dans le ciel. Soleil et Lune valent chacun environ trente minutes d’arc, mais varient légèrement avec leurs distances. Lorsque la Lune paraît assez grande, son ombre atteint la Terre ; sinon, l’antombre produit un anneau.</a:t>
            </a:r>
          </a:p>
          <a:p>
            <a:endParaRPr/>
          </a:p>
          <a:p>
            <a:r>
              <a:t>[Sources]</a:t>
            </a:r>
          </a:p>
          <a:p>
            <a:r>
              <a:t>- https://science.nasa.gov/eclipses/geometry/</a:t>
            </a:r>
          </a:p>
          <a:p>
            <a:r>
              <a:t>- https://promenade.imcce.fr/fr/pages3/386.html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Une éclipse hybride n’est pas un quatrième mécanisme : la courbure terrestre et la forme du cône font que l’éclipse est totale depuis certains lieux et annulaire depuis d’autres. En 2026, l’éclipse est totale sur la bande centrale.</a:t>
            </a:r>
          </a:p>
          <a:p>
            <a:endParaRPr/>
          </a:p>
          <a:p>
            <a:r>
              <a:t>[Sources]</a:t>
            </a:r>
          </a:p>
          <a:p>
            <a:r>
              <a:t>- https://science.nasa.gov/eclipses/types/</a:t>
            </a:r>
          </a:p>
          <a:p>
            <a:r>
              <a:t>- https://science.nasa.gov/eclipses/geometry/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Les deux points où l’orbite lunaire coupe l’écliptique sont les nœuds. Une éclipse solaire exige une nouvelle Lune proche d’un nœud. Deux fois par an environ, le Soleil se trouve dans une zone où plusieurs éclipses deviennent possibles.</a:t>
            </a:r>
          </a:p>
          <a:p>
            <a:endParaRPr/>
          </a:p>
          <a:p>
            <a:r>
              <a:t>[Sources]</a:t>
            </a:r>
          </a:p>
          <a:p>
            <a:r>
              <a:t>- https://science.nasa.gov/eclipses/geometry/</a:t>
            </a:r>
          </a:p>
          <a:p>
            <a:r>
              <a:t>- https://promenade.imcce.fr/fr/pages3/386.html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Le Saros vaut 6 585,3 jours, soit environ dix-huit ans, onze jours et huit heures — parfois dix jours selon les années bissextiles. Les huit heures supplémentaires décalent la visibilité d’environ 120 degrés en longitude.</a:t>
            </a:r>
          </a:p>
          <a:p>
            <a:endParaRPr/>
          </a:p>
          <a:p>
            <a:r>
              <a:t>[Sources]</a:t>
            </a:r>
          </a:p>
          <a:p>
            <a:r>
              <a:t>- https://eclipse.gsfc.nasa.gov/SEhelp/rotation.html</a:t>
            </a:r>
          </a:p>
          <a:p>
            <a:r>
              <a:t>- https://eclipse.gsfc.nasa.gov/OH/OH2013.html</a:t>
            </a:r>
          </a:p>
          <a:p>
            <a:r>
              <a:t>- https://promenade.imcce.fr/fr/pages3/386.html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Les </a:t>
            </a:r>
            <a:r>
              <a:rPr dirty="0" err="1"/>
              <a:t>textes</a:t>
            </a:r>
            <a:r>
              <a:rPr dirty="0"/>
              <a:t> </a:t>
            </a:r>
            <a:r>
              <a:rPr dirty="0" err="1"/>
              <a:t>anciens</a:t>
            </a:r>
            <a:r>
              <a:rPr dirty="0"/>
              <a:t> ne </a:t>
            </a:r>
            <a:r>
              <a:rPr dirty="0" err="1"/>
              <a:t>sont</a:t>
            </a:r>
            <a:r>
              <a:rPr dirty="0"/>
              <a:t> pas </a:t>
            </a:r>
            <a:r>
              <a:rPr dirty="0" err="1"/>
              <a:t>tous</a:t>
            </a:r>
            <a:r>
              <a:rPr dirty="0"/>
              <a:t> </a:t>
            </a:r>
            <a:r>
              <a:rPr dirty="0" err="1"/>
              <a:t>assez</a:t>
            </a:r>
            <a:r>
              <a:rPr dirty="0"/>
              <a:t> précis pour identifier </a:t>
            </a:r>
            <a:r>
              <a:rPr dirty="0" err="1"/>
              <a:t>une</a:t>
            </a:r>
            <a:r>
              <a:rPr dirty="0"/>
              <a:t> </a:t>
            </a:r>
            <a:r>
              <a:rPr dirty="0" err="1"/>
              <a:t>éclipse</a:t>
            </a:r>
            <a:r>
              <a:rPr dirty="0"/>
              <a:t> sans </a:t>
            </a:r>
            <a:r>
              <a:rPr dirty="0" err="1"/>
              <a:t>ambiguïté</a:t>
            </a:r>
            <a:r>
              <a:rPr dirty="0"/>
              <a:t>. Les </a:t>
            </a:r>
            <a:r>
              <a:rPr dirty="0" err="1"/>
              <a:t>meilleurs</a:t>
            </a:r>
            <a:r>
              <a:rPr dirty="0"/>
              <a:t> </a:t>
            </a:r>
            <a:r>
              <a:rPr dirty="0" err="1"/>
              <a:t>enregistrements</a:t>
            </a:r>
            <a:r>
              <a:rPr dirty="0"/>
              <a:t>, </a:t>
            </a:r>
            <a:r>
              <a:rPr dirty="0" err="1"/>
              <a:t>confrontés</a:t>
            </a:r>
            <a:r>
              <a:rPr dirty="0"/>
              <a:t> aux </a:t>
            </a:r>
            <a:r>
              <a:rPr dirty="0" err="1"/>
              <a:t>calculs</a:t>
            </a:r>
            <a:r>
              <a:rPr dirty="0"/>
              <a:t> </a:t>
            </a:r>
            <a:r>
              <a:rPr dirty="0" err="1"/>
              <a:t>modernes</a:t>
            </a:r>
            <a:r>
              <a:rPr dirty="0"/>
              <a:t>, </a:t>
            </a:r>
            <a:r>
              <a:rPr dirty="0" err="1"/>
              <a:t>montrent</a:t>
            </a:r>
            <a:r>
              <a:rPr dirty="0"/>
              <a:t> que la rotation </a:t>
            </a:r>
            <a:r>
              <a:rPr dirty="0" err="1"/>
              <a:t>terrestre</a:t>
            </a:r>
            <a:r>
              <a:rPr dirty="0"/>
              <a:t> </a:t>
            </a:r>
            <a:r>
              <a:rPr dirty="0" err="1"/>
              <a:t>n’est</a:t>
            </a:r>
            <a:r>
              <a:rPr dirty="0"/>
              <a:t> pas </a:t>
            </a:r>
            <a:r>
              <a:rPr dirty="0" err="1"/>
              <a:t>parfaitement</a:t>
            </a:r>
            <a:r>
              <a:rPr dirty="0"/>
              <a:t> </a:t>
            </a:r>
            <a:r>
              <a:rPr dirty="0" err="1"/>
              <a:t>uniforme</a:t>
            </a:r>
            <a:r>
              <a:rPr dirty="0"/>
              <a:t> et </a:t>
            </a:r>
            <a:r>
              <a:rPr dirty="0" err="1"/>
              <a:t>ralentit</a:t>
            </a:r>
            <a:r>
              <a:rPr dirty="0"/>
              <a:t> </a:t>
            </a:r>
            <a:r>
              <a:rPr dirty="0" err="1"/>
              <a:t>à</a:t>
            </a:r>
            <a:r>
              <a:rPr dirty="0"/>
              <a:t> long </a:t>
            </a:r>
            <a:r>
              <a:rPr dirty="0" err="1"/>
              <a:t>terme</a:t>
            </a:r>
            <a:r>
              <a:rPr dirty="0"/>
              <a:t>.</a:t>
            </a:r>
          </a:p>
          <a:p>
            <a:endParaRPr dirty="0"/>
          </a:p>
          <a:p>
            <a:r>
              <a:rPr dirty="0"/>
              <a:t>[Sources]</a:t>
            </a:r>
          </a:p>
          <a:p>
            <a:r>
              <a:rPr dirty="0"/>
              <a:t>- https://</a:t>
            </a:r>
            <a:r>
              <a:rPr dirty="0" err="1"/>
              <a:t>science.nasa.gov</a:t>
            </a:r>
            <a:r>
              <a:rPr dirty="0"/>
              <a:t>/eclipses/history/</a:t>
            </a:r>
          </a:p>
          <a:p>
            <a:r>
              <a:rPr dirty="0"/>
              <a:t>- https://</a:t>
            </a:r>
            <a:r>
              <a:rPr dirty="0" err="1"/>
              <a:t>eclipse.gsfc.nasa.gov</a:t>
            </a:r>
            <a:r>
              <a:rPr dirty="0"/>
              <a:t>/</a:t>
            </a:r>
            <a:r>
              <a:rPr dirty="0" err="1"/>
              <a:t>SEhelp</a:t>
            </a:r>
            <a:r>
              <a:rPr dirty="0"/>
              <a:t>/</a:t>
            </a:r>
            <a:r>
              <a:rPr dirty="0" err="1"/>
              <a:t>rotation.html</a:t>
            </a:r>
            <a:endParaRPr dirty="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La carte de Halley est l’une des premières cartes modernes d’une trajectoire d’éclipse. En 1868, Janssen observe au spectroscope une raie jaune pendant la totalité en Inde ; Lockyer la retrouve hors éclipse et l’élément reçoit le nom d’hélium.</a:t>
            </a:r>
          </a:p>
          <a:p>
            <a:endParaRPr/>
          </a:p>
          <a:p>
            <a:r>
              <a:t>[Sources]</a:t>
            </a:r>
          </a:p>
          <a:p>
            <a:r>
              <a:t>- https://eclipse.gsfc.nasa.gov/SEhelp/rotation.html</a:t>
            </a:r>
          </a:p>
          <a:p>
            <a:r>
              <a:t>- https://eclipse.gsfc.nasa.gov/SEhelp/image/HalleyMap.GIF</a:t>
            </a:r>
          </a:p>
          <a:p>
            <a:r>
              <a:t>- https://www.esa.int/Science_Exploration/Space_Science/22_February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Dyson </a:t>
            </a:r>
            <a:r>
              <a:rPr dirty="0" err="1"/>
              <a:t>organise</a:t>
            </a:r>
            <a:r>
              <a:rPr dirty="0"/>
              <a:t> les observations ; Eddington se rend </a:t>
            </a:r>
            <a:r>
              <a:rPr dirty="0" err="1"/>
              <a:t>à</a:t>
            </a:r>
            <a:r>
              <a:rPr dirty="0"/>
              <a:t> Príncipe, Davidson et </a:t>
            </a:r>
            <a:r>
              <a:rPr dirty="0" err="1"/>
              <a:t>Crommelin</a:t>
            </a:r>
            <a:r>
              <a:rPr dirty="0"/>
              <a:t> </a:t>
            </a:r>
            <a:r>
              <a:rPr dirty="0" err="1"/>
              <a:t>à</a:t>
            </a:r>
            <a:r>
              <a:rPr dirty="0"/>
              <a:t> </a:t>
            </a:r>
            <a:r>
              <a:rPr dirty="0" err="1"/>
              <a:t>Sobral</a:t>
            </a:r>
            <a:r>
              <a:rPr dirty="0"/>
              <a:t>. </a:t>
            </a:r>
            <a:r>
              <a:rPr dirty="0" err="1"/>
              <a:t>Certaines</a:t>
            </a:r>
            <a:r>
              <a:rPr dirty="0"/>
              <a:t> plaques </a:t>
            </a:r>
            <a:r>
              <a:rPr dirty="0" err="1"/>
              <a:t>sont</a:t>
            </a:r>
            <a:r>
              <a:rPr dirty="0"/>
              <a:t> </a:t>
            </a:r>
            <a:r>
              <a:rPr dirty="0" err="1"/>
              <a:t>écartées</a:t>
            </a:r>
            <a:r>
              <a:rPr dirty="0"/>
              <a:t> pour des </a:t>
            </a:r>
            <a:r>
              <a:rPr dirty="0" err="1"/>
              <a:t>problèmes</a:t>
            </a:r>
            <a:r>
              <a:rPr dirty="0"/>
              <a:t> </a:t>
            </a:r>
            <a:r>
              <a:rPr dirty="0" err="1"/>
              <a:t>instrumentaux</a:t>
            </a:r>
            <a:r>
              <a:rPr dirty="0"/>
              <a:t>. Les </a:t>
            </a:r>
            <a:r>
              <a:rPr dirty="0" err="1"/>
              <a:t>séries</a:t>
            </a:r>
            <a:r>
              <a:rPr dirty="0"/>
              <a:t> </a:t>
            </a:r>
            <a:r>
              <a:rPr dirty="0" err="1"/>
              <a:t>retenues</a:t>
            </a:r>
            <a:r>
              <a:rPr dirty="0"/>
              <a:t> </a:t>
            </a:r>
            <a:r>
              <a:rPr dirty="0" err="1"/>
              <a:t>soutiennent</a:t>
            </a:r>
            <a:r>
              <a:rPr dirty="0"/>
              <a:t> la </a:t>
            </a:r>
            <a:r>
              <a:rPr dirty="0" err="1"/>
              <a:t>prédiction</a:t>
            </a:r>
            <a:r>
              <a:rPr dirty="0"/>
              <a:t> de la </a:t>
            </a:r>
            <a:r>
              <a:rPr dirty="0" err="1"/>
              <a:t>relativité</a:t>
            </a:r>
            <a:r>
              <a:rPr dirty="0"/>
              <a:t> </a:t>
            </a:r>
            <a:r>
              <a:rPr dirty="0" err="1"/>
              <a:t>générale</a:t>
            </a:r>
            <a:r>
              <a:rPr dirty="0"/>
              <a:t>, sans que </a:t>
            </a:r>
            <a:r>
              <a:rPr dirty="0" err="1"/>
              <a:t>l’éclipse</a:t>
            </a:r>
            <a:r>
              <a:rPr dirty="0"/>
              <a:t> </a:t>
            </a:r>
            <a:r>
              <a:rPr dirty="0" err="1"/>
              <a:t>constitue</a:t>
            </a:r>
            <a:r>
              <a:rPr dirty="0"/>
              <a:t> </a:t>
            </a:r>
            <a:r>
              <a:rPr dirty="0" err="1"/>
              <a:t>à</a:t>
            </a:r>
            <a:r>
              <a:rPr dirty="0"/>
              <a:t> </a:t>
            </a:r>
            <a:r>
              <a:rPr dirty="0" err="1"/>
              <a:t>elle</a:t>
            </a:r>
            <a:r>
              <a:rPr dirty="0"/>
              <a:t> </a:t>
            </a:r>
            <a:r>
              <a:rPr dirty="0" err="1"/>
              <a:t>seule</a:t>
            </a:r>
            <a:r>
              <a:rPr dirty="0"/>
              <a:t> </a:t>
            </a:r>
            <a:r>
              <a:rPr dirty="0" err="1"/>
              <a:t>toute</a:t>
            </a:r>
            <a:r>
              <a:rPr dirty="0"/>
              <a:t> </a:t>
            </a:r>
            <a:r>
              <a:rPr dirty="0" err="1"/>
              <a:t>sa</a:t>
            </a:r>
            <a:r>
              <a:rPr dirty="0"/>
              <a:t> validation </a:t>
            </a:r>
            <a:r>
              <a:rPr dirty="0" err="1"/>
              <a:t>moderne</a:t>
            </a:r>
            <a:r>
              <a:rPr dirty="0"/>
              <a:t>.</a:t>
            </a:r>
          </a:p>
          <a:p>
            <a:endParaRPr dirty="0"/>
          </a:p>
          <a:p>
            <a:r>
              <a:rPr dirty="0"/>
              <a:t>[Sources]</a:t>
            </a:r>
          </a:p>
          <a:p>
            <a:r>
              <a:rPr dirty="0"/>
              <a:t>- https://</a:t>
            </a:r>
            <a:r>
              <a:rPr dirty="0" err="1"/>
              <a:t>royalsociety.org</a:t>
            </a:r>
            <a:r>
              <a:rPr dirty="0"/>
              <a:t>/blog/2024/08/observing-relativity/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rcRect t="27" b="27"/>
          <a:stretch>
            <a:fillRect/>
          </a:stretch>
        </p:blipFill>
        <p:spPr>
          <a:xfrm>
            <a:off x="0" y="0"/>
            <a:ext cx="12192000" cy="6858000"/>
          </a:xfrm>
          <a:prstGeom prst="rect">
            <a:avLst/>
          </a:prstGeom>
        </p:spPr>
      </p:pic>
    </p:spTree>
    <p:extLst>
      <p:ext uri="{BB962C8B-B14F-4D97-AF65-F5344CB8AC3E}">
        <p14:creationId xmlns:p14="http://schemas.microsoft.com/office/powerpoint/2010/main" val="1169802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FC42FFB0-0F60-4F4B-8C11-8289CC68E946}"/>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700" b="1" i="0">
                <a:solidFill>
                  <a:srgbClr val="211D27"/>
                </a:solidFill>
                <a:latin typeface="Arial"/>
                <a:ea typeface="Arial"/>
                <a:cs typeface="Arial"/>
              </a:defRPr>
            </a:pPr>
            <a:r>
              <a:rPr sz="2700" b="1" i="0">
                <a:solidFill>
                  <a:srgbClr val="211D27"/>
                </a:solidFill>
                <a:latin typeface="Arial"/>
                <a:ea typeface="Arial"/>
                <a:cs typeface="Arial"/>
              </a:rPr>
              <a:t>Europe : 1999, puis 2015</a:t>
            </a:r>
          </a:p>
        </p:txBody>
      </p:sp>
      <p:sp>
        <p:nvSpPr>
          <p:cNvPr id="3" name="slide-subtitle">
            <a:extLst>
              <a:ext uri="{FF2B5EF4-FFF2-40B4-BE49-F238E27FC236}">
                <a16:creationId xmlns:a16="http://schemas.microsoft.com/office/drawing/2014/main" id="{10FA0B03-1A33-4220-A2DE-62AA50A5571C}"/>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sz="1425" b="0" i="0">
                <a:solidFill>
                  <a:srgbClr val="563A9C"/>
                </a:solidFill>
                <a:latin typeface="Arial"/>
                <a:ea typeface="Arial"/>
                <a:cs typeface="Arial"/>
              </a:rPr>
              <a:t>La France métropolitaine en 1999 ; l’Europe arctique en 2015.</a:t>
            </a:r>
          </a:p>
        </p:txBody>
      </p:sp>
      <p:sp>
        <p:nvSpPr>
          <p:cNvPr id="13" name="pinhole-title">
            <a:extLst>
              <a:ext uri="{FF2B5EF4-FFF2-40B4-BE49-F238E27FC236}">
                <a16:creationId xmlns:a16="http://schemas.microsoft.com/office/drawing/2014/main" id="{327E8F73-FA28-47D9-8413-67B9647E46ED}"/>
              </a:ext>
            </a:extLst>
          </p:cNvPr>
          <p:cNvSpPr>
            <a:spLocks noGrp="1"/>
          </p:cNvSpPr>
          <p:nvPr/>
        </p:nvSpPr>
        <p:spPr>
          <a:xfrm>
            <a:off x="1476375" y="4762500"/>
            <a:ext cx="4048125" cy="361950"/>
          </a:xfrm>
          <a:prstGeom prst="roundRect">
            <a:avLst>
              <a:gd name="adj" fmla="val 31579"/>
            </a:avLst>
          </a:prstGeom>
          <a:noFill/>
          <a:ln w="0">
            <a:noFill/>
            <a:prstDash val="solid"/>
          </a:ln>
        </p:spPr>
        <p:txBody>
          <a:bodyPr lIns="38100" tIns="19050" rIns="38100" bIns="19050" anchor="ctr">
            <a:normAutofit/>
          </a:bodyPr>
          <a:lstStyle/>
          <a:p>
            <a:pPr algn="ctr">
              <a:lnSpc>
                <a:spcPct val="105000"/>
              </a:lnSpc>
              <a:buNone/>
              <a:defRPr sz="1425" b="1" i="0">
                <a:solidFill>
                  <a:srgbClr val="563A9C"/>
                </a:solidFill>
                <a:latin typeface="Arial"/>
                <a:ea typeface="Arial"/>
                <a:cs typeface="Arial"/>
              </a:defRPr>
            </a:pPr>
            <a:r>
              <a:rPr sz="1425" b="1" i="0">
                <a:solidFill>
                  <a:srgbClr val="563A9C"/>
                </a:solidFill>
                <a:latin typeface="Arial"/>
                <a:ea typeface="Arial"/>
                <a:cs typeface="Arial"/>
              </a:rPr>
              <a:t>1999 · FRANCE</a:t>
            </a:r>
          </a:p>
        </p:txBody>
      </p:sp>
      <p:sp>
        <p:nvSpPr>
          <p:cNvPr id="14" name="pinhole-body">
            <a:extLst>
              <a:ext uri="{FF2B5EF4-FFF2-40B4-BE49-F238E27FC236}">
                <a16:creationId xmlns:a16="http://schemas.microsoft.com/office/drawing/2014/main" id="{9C8455B6-15E8-4D20-95FB-739832BC2708}"/>
              </a:ext>
            </a:extLst>
          </p:cNvPr>
          <p:cNvSpPr>
            <a:spLocks noGrp="1"/>
          </p:cNvSpPr>
          <p:nvPr/>
        </p:nvSpPr>
        <p:spPr>
          <a:xfrm>
            <a:off x="1476375" y="5143500"/>
            <a:ext cx="4048125" cy="552450"/>
          </a:xfrm>
          <a:prstGeom prst="roundRect">
            <a:avLst>
              <a:gd name="adj" fmla="val 20690"/>
            </a:avLst>
          </a:prstGeom>
          <a:noFill/>
          <a:ln w="0">
            <a:noFill/>
            <a:prstDash val="solid"/>
          </a:ln>
        </p:spPr>
        <p:txBody>
          <a:bodyPr lIns="38100" tIns="19050" rIns="38100" bIns="19050" anchor="ctr">
            <a:normAutofit/>
          </a:bodyPr>
          <a:lstStyle/>
          <a:p>
            <a:pPr algn="ctr">
              <a:lnSpc>
                <a:spcPct val="105000"/>
              </a:lnSpc>
              <a:buNone/>
              <a:defRPr sz="1088" b="0" i="0">
                <a:solidFill>
                  <a:srgbClr val="655D6B"/>
                </a:solidFill>
                <a:latin typeface="Arial"/>
                <a:ea typeface="Arial"/>
                <a:cs typeface="Arial"/>
              </a:defRPr>
            </a:pPr>
            <a:r>
              <a:rPr sz="1088" b="0" i="0">
                <a:solidFill>
                  <a:srgbClr val="655D6B"/>
                </a:solidFill>
                <a:latin typeface="Arial"/>
                <a:ea typeface="Arial"/>
                <a:cs typeface="Arial"/>
              </a:rPr>
              <a:t>Dernière totalité visible en France métropolitaine ; la prochaine est attendue le 3 septembre 2081.</a:t>
            </a:r>
          </a:p>
        </p:txBody>
      </p:sp>
      <p:sp>
        <p:nvSpPr>
          <p:cNvPr id="16" name="colander-title">
            <a:extLst>
              <a:ext uri="{FF2B5EF4-FFF2-40B4-BE49-F238E27FC236}">
                <a16:creationId xmlns:a16="http://schemas.microsoft.com/office/drawing/2014/main" id="{F393E1A8-DB4A-4105-A9A7-87DE7D0F3ECF}"/>
              </a:ext>
            </a:extLst>
          </p:cNvPr>
          <p:cNvSpPr>
            <a:spLocks noGrp="1"/>
          </p:cNvSpPr>
          <p:nvPr/>
        </p:nvSpPr>
        <p:spPr>
          <a:xfrm>
            <a:off x="6667500" y="4762500"/>
            <a:ext cx="4048125" cy="361950"/>
          </a:xfrm>
          <a:prstGeom prst="roundRect">
            <a:avLst>
              <a:gd name="adj" fmla="val 31579"/>
            </a:avLst>
          </a:prstGeom>
          <a:noFill/>
          <a:ln w="0">
            <a:noFill/>
            <a:prstDash val="solid"/>
          </a:ln>
        </p:spPr>
        <p:txBody>
          <a:bodyPr lIns="38100" tIns="19050" rIns="38100" bIns="19050" anchor="ctr">
            <a:normAutofit/>
          </a:bodyPr>
          <a:lstStyle/>
          <a:p>
            <a:pPr algn="ctr">
              <a:lnSpc>
                <a:spcPct val="105000"/>
              </a:lnSpc>
              <a:buNone/>
              <a:defRPr sz="1425" b="1" i="0">
                <a:solidFill>
                  <a:srgbClr val="563A9C"/>
                </a:solidFill>
                <a:latin typeface="Arial"/>
                <a:ea typeface="Arial"/>
                <a:cs typeface="Arial"/>
              </a:defRPr>
            </a:pPr>
            <a:r>
              <a:rPr sz="1425" b="1" i="0">
                <a:solidFill>
                  <a:srgbClr val="563A9C"/>
                </a:solidFill>
                <a:latin typeface="Arial"/>
                <a:ea typeface="Arial"/>
                <a:cs typeface="Arial"/>
              </a:rPr>
              <a:t>2015 · FÉROÉ–SVALBARD</a:t>
            </a:r>
          </a:p>
        </p:txBody>
      </p:sp>
      <p:sp>
        <p:nvSpPr>
          <p:cNvPr id="17" name="colander-body">
            <a:extLst>
              <a:ext uri="{FF2B5EF4-FFF2-40B4-BE49-F238E27FC236}">
                <a16:creationId xmlns:a16="http://schemas.microsoft.com/office/drawing/2014/main" id="{14E93900-6B6C-4DFD-B69B-ED9A0280FEBE}"/>
              </a:ext>
            </a:extLst>
          </p:cNvPr>
          <p:cNvSpPr>
            <a:spLocks noGrp="1"/>
          </p:cNvSpPr>
          <p:nvPr/>
        </p:nvSpPr>
        <p:spPr>
          <a:xfrm>
            <a:off x="6667500" y="5143500"/>
            <a:ext cx="4048125" cy="552450"/>
          </a:xfrm>
          <a:prstGeom prst="roundRect">
            <a:avLst>
              <a:gd name="adj" fmla="val 20690"/>
            </a:avLst>
          </a:prstGeom>
          <a:noFill/>
          <a:ln w="0">
            <a:noFill/>
            <a:prstDash val="solid"/>
          </a:ln>
        </p:spPr>
        <p:txBody>
          <a:bodyPr lIns="38100" tIns="19050" rIns="38100" bIns="19050" anchor="ctr">
            <a:normAutofit/>
          </a:bodyPr>
          <a:lstStyle/>
          <a:p>
            <a:pPr algn="ctr">
              <a:lnSpc>
                <a:spcPct val="105000"/>
              </a:lnSpc>
              <a:buNone/>
              <a:defRPr sz="1088" b="0" i="0">
                <a:solidFill>
                  <a:srgbClr val="655D6B"/>
                </a:solidFill>
                <a:latin typeface="Arial"/>
                <a:ea typeface="Arial"/>
                <a:cs typeface="Arial"/>
              </a:defRPr>
            </a:pPr>
            <a:r>
              <a:rPr sz="1088" b="0" i="0">
                <a:solidFill>
                  <a:srgbClr val="655D6B"/>
                </a:solidFill>
                <a:latin typeface="Arial"/>
                <a:ea typeface="Arial"/>
                <a:cs typeface="Arial"/>
              </a:rPr>
              <a:t>Totalité des îles Féroé au Svalbard ; l’Europe continentale observe une forte partielle.</a:t>
            </a:r>
          </a:p>
        </p:txBody>
      </p:sp>
      <p:sp>
        <p:nvSpPr>
          <p:cNvPr id="18" name="credit">
            <a:extLst>
              <a:ext uri="{FF2B5EF4-FFF2-40B4-BE49-F238E27FC236}">
                <a16:creationId xmlns:a16="http://schemas.microsoft.com/office/drawing/2014/main" id="{F0D53FD5-EA10-4826-B043-485F3D2F7AB2}"/>
              </a:ext>
            </a:extLst>
          </p:cNvPr>
          <p:cNvSpPr>
            <a:spLocks noGrp="1"/>
          </p:cNvSpPr>
          <p:nvPr/>
        </p:nvSpPr>
        <p:spPr>
          <a:xfrm>
            <a:off x="8191500" y="5734050"/>
            <a:ext cx="2714625" cy="152400"/>
          </a:xfrm>
          <a:prstGeom prst="roundRect">
            <a:avLst>
              <a:gd name="adj" fmla="val 50000"/>
            </a:avLst>
          </a:prstGeom>
          <a:noFill/>
          <a:ln w="0">
            <a:noFill/>
            <a:prstDash val="solid"/>
          </a:ln>
        </p:spPr>
        <p:txBody>
          <a:bodyPr lIns="38100" tIns="19050" rIns="38100" bIns="19050" anchor="ctr">
            <a:normAutofit fontScale="62747" lnSpcReduction="20000"/>
          </a:bodyPr>
          <a:lstStyle/>
          <a:p>
            <a:pPr algn="r">
              <a:lnSpc>
                <a:spcPct val="105000"/>
              </a:lnSpc>
              <a:buNone/>
              <a:defRPr sz="788" b="0" i="1">
                <a:solidFill>
                  <a:srgbClr val="655D6B"/>
                </a:solidFill>
                <a:latin typeface="Arial"/>
                <a:ea typeface="Arial"/>
                <a:cs typeface="Arial"/>
              </a:defRPr>
            </a:pPr>
            <a:r>
              <a:rPr sz="788" b="0" i="1">
                <a:solidFill>
                  <a:srgbClr val="655D6B"/>
                </a:solidFill>
                <a:latin typeface="Arial"/>
                <a:ea typeface="Arial"/>
                <a:cs typeface="Arial"/>
              </a:rPr>
              <a:t>Crédits : Luc Viator / NASA ; ESA–BELSPO</a:t>
            </a:r>
          </a:p>
        </p:txBody>
      </p:sp>
      <p:pic>
        <p:nvPicPr>
          <p:cNvPr id="31" name="Image 30"/>
          <p:cNvPicPr>
            <a:picLocks noChangeAspect="1"/>
          </p:cNvPicPr>
          <p:nvPr/>
        </p:nvPicPr>
        <p:blipFill rotWithShape="1">
          <a:blip r:embed="rId4"/>
          <a:srcRect l="2151" t="18280" r="871" b="18280"/>
          <a:stretch/>
        </p:blipFill>
        <p:spPr>
          <a:xfrm>
            <a:off x="1381126" y="1857375"/>
            <a:ext cx="4295280" cy="2809875"/>
          </a:xfrm>
          <a:prstGeom prst="roundRect">
            <a:avLst>
              <a:gd name="adj" fmla="val 4068"/>
            </a:avLst>
          </a:prstGeom>
        </p:spPr>
      </p:pic>
      <p:pic>
        <p:nvPicPr>
          <p:cNvPr id="5" name="Image 4">
            <a:extLst>
              <a:ext uri="{FF2B5EF4-FFF2-40B4-BE49-F238E27FC236}">
                <a16:creationId xmlns:a16="http://schemas.microsoft.com/office/drawing/2014/main" id="{B3028432-44EF-8542-A6C5-38FB0D963104}"/>
              </a:ext>
            </a:extLst>
          </p:cNvPr>
          <p:cNvPicPr>
            <a:picLocks noChangeAspect="1"/>
          </p:cNvPicPr>
          <p:nvPr/>
        </p:nvPicPr>
        <p:blipFill>
          <a:blip r:embed="rId5"/>
          <a:stretch>
            <a:fillRect/>
          </a:stretch>
        </p:blipFill>
        <p:spPr>
          <a:xfrm>
            <a:off x="7288779" y="1857375"/>
            <a:ext cx="2805774" cy="2809628"/>
          </a:xfrm>
          <a:prstGeom prst="rect">
            <a:avLst/>
          </a:prstGeom>
          <a:effectLst>
            <a:softEdge rad="0"/>
          </a:effectLst>
          <a:scene3d>
            <a:camera prst="orthographicFront"/>
            <a:lightRig rig="threePt" dir="t"/>
          </a:scene3d>
          <a:sp3d>
            <a:bevelT w="0" h="0"/>
          </a:sp3d>
        </p:spPr>
      </p:pic>
    </p:spTree>
    <p:extLst>
      <p:ext uri="{BB962C8B-B14F-4D97-AF65-F5344CB8AC3E}">
        <p14:creationId xmlns:p14="http://schemas.microsoft.com/office/powerpoint/2010/main" val="929582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FC42FFB0-0F60-4F4B-8C11-8289CC68E946}"/>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550" b="1" i="0">
                <a:solidFill>
                  <a:srgbClr val="211D27"/>
                </a:solidFill>
                <a:latin typeface="Arial"/>
                <a:ea typeface="Arial"/>
                <a:cs typeface="Arial"/>
              </a:defRPr>
            </a:pPr>
            <a:r>
              <a:rPr sz="2550" b="1" i="0">
                <a:solidFill>
                  <a:srgbClr val="211D27"/>
                </a:solidFill>
                <a:latin typeface="Arial"/>
                <a:ea typeface="Arial"/>
                <a:cs typeface="Arial"/>
              </a:rPr>
              <a:t>Amérique du Nord : deux éclipses devenues événements</a:t>
            </a:r>
          </a:p>
        </p:txBody>
      </p:sp>
      <p:sp>
        <p:nvSpPr>
          <p:cNvPr id="3" name="slide-subtitle">
            <a:extLst>
              <a:ext uri="{FF2B5EF4-FFF2-40B4-BE49-F238E27FC236}">
                <a16:creationId xmlns:a16="http://schemas.microsoft.com/office/drawing/2014/main" id="{10FA0B03-1A33-4220-A2DE-62AA50A5571C}"/>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388" b="0" i="0">
                <a:solidFill>
                  <a:srgbClr val="563A9C"/>
                </a:solidFill>
                <a:latin typeface="Arial"/>
                <a:ea typeface="Arial"/>
                <a:cs typeface="Arial"/>
              </a:defRPr>
            </a:pPr>
            <a:r>
              <a:rPr sz="1388" b="0" i="0">
                <a:solidFill>
                  <a:srgbClr val="563A9C"/>
                </a:solidFill>
                <a:latin typeface="Arial"/>
                <a:ea typeface="Arial"/>
                <a:cs typeface="Arial"/>
              </a:rPr>
              <a:t>2017 et 2024 montrent comment une bande d’ombre devient un phénomène collectif.</a:t>
            </a:r>
          </a:p>
        </p:txBody>
      </p:sp>
      <p:sp>
        <p:nvSpPr>
          <p:cNvPr id="13" name="pinhole-title">
            <a:extLst>
              <a:ext uri="{FF2B5EF4-FFF2-40B4-BE49-F238E27FC236}">
                <a16:creationId xmlns:a16="http://schemas.microsoft.com/office/drawing/2014/main" id="{327E8F73-FA28-47D9-8413-67B9647E46ED}"/>
              </a:ext>
            </a:extLst>
          </p:cNvPr>
          <p:cNvSpPr>
            <a:spLocks noGrp="1"/>
          </p:cNvSpPr>
          <p:nvPr/>
        </p:nvSpPr>
        <p:spPr>
          <a:xfrm>
            <a:off x="1476375" y="4762500"/>
            <a:ext cx="4048125" cy="361950"/>
          </a:xfrm>
          <a:prstGeom prst="roundRect">
            <a:avLst>
              <a:gd name="adj" fmla="val 31579"/>
            </a:avLst>
          </a:prstGeom>
          <a:noFill/>
          <a:ln w="0">
            <a:noFill/>
            <a:prstDash val="solid"/>
          </a:ln>
        </p:spPr>
        <p:txBody>
          <a:bodyPr lIns="38100" tIns="19050" rIns="38100" bIns="19050" anchor="ctr">
            <a:normAutofit/>
          </a:bodyPr>
          <a:lstStyle/>
          <a:p>
            <a:pPr algn="ctr">
              <a:lnSpc>
                <a:spcPct val="105000"/>
              </a:lnSpc>
              <a:buNone/>
              <a:defRPr sz="1425" b="1" i="0">
                <a:solidFill>
                  <a:srgbClr val="563A9C"/>
                </a:solidFill>
                <a:latin typeface="Arial"/>
                <a:ea typeface="Arial"/>
                <a:cs typeface="Arial"/>
              </a:defRPr>
            </a:pPr>
            <a:r>
              <a:rPr sz="1425" b="1" i="0">
                <a:solidFill>
                  <a:srgbClr val="563A9C"/>
                </a:solidFill>
                <a:latin typeface="Arial"/>
                <a:ea typeface="Arial"/>
                <a:cs typeface="Arial"/>
              </a:rPr>
              <a:t>21 AOÛT 2017 · 14 ÉTATS</a:t>
            </a:r>
          </a:p>
        </p:txBody>
      </p:sp>
      <p:sp>
        <p:nvSpPr>
          <p:cNvPr id="14" name="pinhole-body">
            <a:extLst>
              <a:ext uri="{FF2B5EF4-FFF2-40B4-BE49-F238E27FC236}">
                <a16:creationId xmlns:a16="http://schemas.microsoft.com/office/drawing/2014/main" id="{9C8455B6-15E8-4D20-95FB-739832BC2708}"/>
              </a:ext>
            </a:extLst>
          </p:cNvPr>
          <p:cNvSpPr>
            <a:spLocks noGrp="1"/>
          </p:cNvSpPr>
          <p:nvPr/>
        </p:nvSpPr>
        <p:spPr>
          <a:xfrm>
            <a:off x="1476375" y="5143500"/>
            <a:ext cx="4048125" cy="552450"/>
          </a:xfrm>
          <a:prstGeom prst="roundRect">
            <a:avLst>
              <a:gd name="adj" fmla="val 20690"/>
            </a:avLst>
          </a:prstGeom>
          <a:noFill/>
          <a:ln w="0">
            <a:noFill/>
            <a:prstDash val="solid"/>
          </a:ln>
        </p:spPr>
        <p:txBody>
          <a:bodyPr lIns="38100" tIns="19050" rIns="38100" bIns="19050" anchor="ctr">
            <a:normAutofit/>
          </a:bodyPr>
          <a:lstStyle/>
          <a:p>
            <a:pPr algn="ctr">
              <a:lnSpc>
                <a:spcPct val="105000"/>
              </a:lnSpc>
              <a:buNone/>
              <a:defRPr sz="1065" b="0" i="0">
                <a:solidFill>
                  <a:srgbClr val="655D6B"/>
                </a:solidFill>
                <a:latin typeface="Arial"/>
                <a:ea typeface="Arial"/>
                <a:cs typeface="Arial"/>
              </a:defRPr>
            </a:pPr>
            <a:r>
              <a:rPr lang="fr-FR" sz="1065" b="0" i="0" dirty="0">
                <a:solidFill>
                  <a:srgbClr val="655D6B"/>
                </a:solidFill>
                <a:latin typeface="Arial"/>
                <a:ea typeface="Arial"/>
                <a:cs typeface="Arial"/>
              </a:rPr>
              <a:t>Première totalité à traverser les États-Unis en 38 ans ; environ 215 millions d’Américains l’ont suivie.</a:t>
            </a:r>
          </a:p>
        </p:txBody>
      </p:sp>
      <p:sp>
        <p:nvSpPr>
          <p:cNvPr id="16" name="colander-title">
            <a:extLst>
              <a:ext uri="{FF2B5EF4-FFF2-40B4-BE49-F238E27FC236}">
                <a16:creationId xmlns:a16="http://schemas.microsoft.com/office/drawing/2014/main" id="{F393E1A8-DB4A-4105-A9A7-87DE7D0F3ECF}"/>
              </a:ext>
            </a:extLst>
          </p:cNvPr>
          <p:cNvSpPr>
            <a:spLocks noGrp="1"/>
          </p:cNvSpPr>
          <p:nvPr/>
        </p:nvSpPr>
        <p:spPr>
          <a:xfrm>
            <a:off x="6667500" y="4762500"/>
            <a:ext cx="4048125" cy="361950"/>
          </a:xfrm>
          <a:prstGeom prst="roundRect">
            <a:avLst>
              <a:gd name="adj" fmla="val 31579"/>
            </a:avLst>
          </a:prstGeom>
          <a:noFill/>
          <a:ln w="0">
            <a:noFill/>
            <a:prstDash val="solid"/>
          </a:ln>
        </p:spPr>
        <p:txBody>
          <a:bodyPr lIns="38100" tIns="19050" rIns="38100" bIns="19050" anchor="ctr">
            <a:normAutofit/>
          </a:bodyPr>
          <a:lstStyle/>
          <a:p>
            <a:pPr algn="ctr">
              <a:lnSpc>
                <a:spcPct val="105000"/>
              </a:lnSpc>
              <a:buNone/>
              <a:defRPr sz="1425" b="1" i="0">
                <a:solidFill>
                  <a:srgbClr val="563A9C"/>
                </a:solidFill>
                <a:latin typeface="Arial"/>
                <a:ea typeface="Arial"/>
                <a:cs typeface="Arial"/>
              </a:defRPr>
            </a:pPr>
            <a:r>
              <a:rPr sz="1425" b="1" i="0">
                <a:solidFill>
                  <a:srgbClr val="563A9C"/>
                </a:solidFill>
                <a:latin typeface="Arial"/>
                <a:ea typeface="Arial"/>
                <a:cs typeface="Arial"/>
              </a:rPr>
              <a:t>8 AVRIL 2024 · 3 PAYS</a:t>
            </a:r>
          </a:p>
        </p:txBody>
      </p:sp>
      <p:sp>
        <p:nvSpPr>
          <p:cNvPr id="17" name="colander-body">
            <a:extLst>
              <a:ext uri="{FF2B5EF4-FFF2-40B4-BE49-F238E27FC236}">
                <a16:creationId xmlns:a16="http://schemas.microsoft.com/office/drawing/2014/main" id="{14E93900-6B6C-4DFD-B69B-ED9A0280FEBE}"/>
              </a:ext>
            </a:extLst>
          </p:cNvPr>
          <p:cNvSpPr>
            <a:spLocks noGrp="1"/>
          </p:cNvSpPr>
          <p:nvPr/>
        </p:nvSpPr>
        <p:spPr>
          <a:xfrm>
            <a:off x="6667500" y="5143500"/>
            <a:ext cx="4048125" cy="552450"/>
          </a:xfrm>
          <a:prstGeom prst="roundRect">
            <a:avLst>
              <a:gd name="adj" fmla="val 20690"/>
            </a:avLst>
          </a:prstGeom>
          <a:noFill/>
          <a:ln w="0">
            <a:noFill/>
            <a:prstDash val="solid"/>
          </a:ln>
        </p:spPr>
        <p:txBody>
          <a:bodyPr lIns="38100" tIns="19050" rIns="38100" bIns="19050" anchor="ctr">
            <a:normAutofit/>
          </a:bodyPr>
          <a:lstStyle/>
          <a:p>
            <a:pPr algn="ctr">
              <a:lnSpc>
                <a:spcPct val="105000"/>
              </a:lnSpc>
              <a:buNone/>
              <a:defRPr sz="1088" b="0" i="0">
                <a:solidFill>
                  <a:srgbClr val="655D6B"/>
                </a:solidFill>
                <a:latin typeface="Arial"/>
                <a:ea typeface="Arial"/>
                <a:cs typeface="Arial"/>
              </a:defRPr>
            </a:pPr>
            <a:r>
              <a:rPr sz="1088" b="0" i="0">
                <a:solidFill>
                  <a:srgbClr val="655D6B"/>
                </a:solidFill>
                <a:latin typeface="Arial"/>
                <a:ea typeface="Arial"/>
                <a:cs typeface="Arial"/>
              </a:rPr>
              <a:t>La bande traverse Mexique, États-Unis et Canada ; le maximum mondial atteint 4 min 28 s.</a:t>
            </a:r>
          </a:p>
        </p:txBody>
      </p:sp>
      <p:sp>
        <p:nvSpPr>
          <p:cNvPr id="18" name="credit">
            <a:extLst>
              <a:ext uri="{FF2B5EF4-FFF2-40B4-BE49-F238E27FC236}">
                <a16:creationId xmlns:a16="http://schemas.microsoft.com/office/drawing/2014/main" id="{F0D53FD5-EA10-4826-B043-485F3D2F7AB2}"/>
              </a:ext>
            </a:extLst>
          </p:cNvPr>
          <p:cNvSpPr>
            <a:spLocks noGrp="1"/>
          </p:cNvSpPr>
          <p:nvPr/>
        </p:nvSpPr>
        <p:spPr>
          <a:xfrm>
            <a:off x="8191500" y="5734050"/>
            <a:ext cx="2714625" cy="152400"/>
          </a:xfrm>
          <a:prstGeom prst="roundRect">
            <a:avLst>
              <a:gd name="adj" fmla="val 50000"/>
            </a:avLst>
          </a:prstGeom>
          <a:noFill/>
          <a:ln w="0">
            <a:noFill/>
            <a:prstDash val="solid"/>
          </a:ln>
        </p:spPr>
        <p:txBody>
          <a:bodyPr lIns="38100" tIns="19050" rIns="38100" bIns="19050" anchor="ctr">
            <a:normAutofit fontScale="62747" lnSpcReduction="20000"/>
          </a:bodyPr>
          <a:lstStyle/>
          <a:p>
            <a:pPr algn="r">
              <a:lnSpc>
                <a:spcPct val="105000"/>
              </a:lnSpc>
              <a:buNone/>
              <a:defRPr sz="788" b="0" i="1">
                <a:solidFill>
                  <a:srgbClr val="655D6B"/>
                </a:solidFill>
                <a:latin typeface="Arial"/>
                <a:ea typeface="Arial"/>
                <a:cs typeface="Arial"/>
              </a:defRPr>
            </a:pPr>
            <a:r>
              <a:rPr sz="788" b="0" i="1">
                <a:solidFill>
                  <a:srgbClr val="655D6B"/>
                </a:solidFill>
                <a:latin typeface="Arial"/>
                <a:ea typeface="Arial"/>
                <a:cs typeface="Arial"/>
              </a:rPr>
              <a:t>Crédits : NASA / Aubrey Gemignani ; NASA SVS</a:t>
            </a:r>
          </a:p>
        </p:txBody>
      </p:sp>
      <p:pic>
        <p:nvPicPr>
          <p:cNvPr id="31" name="Image 30"/>
          <p:cNvPicPr>
            <a:picLocks noChangeAspect="1"/>
          </p:cNvPicPr>
          <p:nvPr/>
        </p:nvPicPr>
        <p:blipFill>
          <a:blip r:embed="rId4"/>
          <a:srcRect t="1225" b="1225"/>
          <a:stretch>
            <a:fillRect/>
          </a:stretch>
        </p:blipFill>
        <p:spPr>
          <a:xfrm>
            <a:off x="1285875" y="1857375"/>
            <a:ext cx="4429125" cy="2809875"/>
          </a:xfrm>
          <a:prstGeom prst="roundRect">
            <a:avLst>
              <a:gd name="adj" fmla="val 4068"/>
            </a:avLst>
          </a:prstGeom>
        </p:spPr>
      </p:pic>
      <p:pic>
        <p:nvPicPr>
          <p:cNvPr id="32" name="Image 31"/>
          <p:cNvPicPr>
            <a:picLocks noChangeAspect="1"/>
          </p:cNvPicPr>
          <p:nvPr/>
        </p:nvPicPr>
        <p:blipFill>
          <a:blip r:embed="rId5"/>
          <a:srcRect l="10593" r="10593"/>
          <a:stretch>
            <a:fillRect/>
          </a:stretch>
        </p:blipFill>
        <p:spPr>
          <a:xfrm>
            <a:off x="6477000" y="1857375"/>
            <a:ext cx="4429125" cy="2809875"/>
          </a:xfrm>
          <a:prstGeom prst="roundRect">
            <a:avLst>
              <a:gd name="adj" fmla="val 4068"/>
            </a:avLst>
          </a:prstGeom>
        </p:spPr>
      </p:pic>
    </p:spTree>
    <p:extLst>
      <p:ext uri="{BB962C8B-B14F-4D97-AF65-F5344CB8AC3E}">
        <p14:creationId xmlns:p14="http://schemas.microsoft.com/office/powerpoint/2010/main" val="929582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2CADFD4A-9A18-4EE4-8A40-83CD260DF2B3}"/>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625" b="1" i="0">
                <a:solidFill>
                  <a:srgbClr val="211D27"/>
                </a:solidFill>
                <a:latin typeface="Arial"/>
                <a:ea typeface="Arial"/>
                <a:cs typeface="Arial"/>
              </a:defRPr>
            </a:pPr>
            <a:r>
              <a:rPr sz="2625" b="1" i="0">
                <a:solidFill>
                  <a:srgbClr val="211D27"/>
                </a:solidFill>
                <a:latin typeface="Arial"/>
                <a:ea typeface="Arial"/>
                <a:cs typeface="Arial"/>
              </a:rPr>
              <a:t>2026 : l’ombre traverse l’Arctique jusqu’à l’Espagne</a:t>
            </a:r>
          </a:p>
        </p:txBody>
      </p:sp>
      <p:sp>
        <p:nvSpPr>
          <p:cNvPr id="3" name="slide-subtitle">
            <a:extLst>
              <a:ext uri="{FF2B5EF4-FFF2-40B4-BE49-F238E27FC236}">
                <a16:creationId xmlns:a16="http://schemas.microsoft.com/office/drawing/2014/main" id="{07B2C402-9E43-4528-969E-E10C6383E4FC}"/>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388" b="0" i="0">
                <a:solidFill>
                  <a:srgbClr val="563A9C"/>
                </a:solidFill>
                <a:latin typeface="Arial"/>
                <a:ea typeface="Arial"/>
                <a:cs typeface="Arial"/>
              </a:defRPr>
            </a:pPr>
            <a:r>
              <a:rPr sz="1388" b="0" i="0">
                <a:solidFill>
                  <a:srgbClr val="563A9C"/>
                </a:solidFill>
                <a:latin typeface="Arial"/>
                <a:ea typeface="Arial"/>
                <a:cs typeface="Arial"/>
              </a:rPr>
              <a:t>La totalité n’existe que dans une bande étroite ; ailleurs, l’éclipse reste partielle.</a:t>
            </a:r>
          </a:p>
        </p:txBody>
      </p:sp>
      <p:pic>
        <p:nvPicPr>
          <p:cNvPr id="17" name="Image 16"/>
          <p:cNvPicPr>
            <a:picLocks noChangeAspect="1"/>
          </p:cNvPicPr>
          <p:nvPr/>
        </p:nvPicPr>
        <p:blipFill>
          <a:blip r:embed="rId4"/>
          <a:stretch/>
        </p:blipFill>
        <p:spPr>
          <a:xfrm>
            <a:off x="1595438" y="1790700"/>
            <a:ext cx="3905250" cy="3905250"/>
          </a:xfrm>
          <a:prstGeom prst="rect">
            <a:avLst/>
          </a:prstGeom>
        </p:spPr>
      </p:pic>
      <p:sp>
        <p:nvSpPr>
          <p:cNvPr id="5" name="credit">
            <a:extLst>
              <a:ext uri="{FF2B5EF4-FFF2-40B4-BE49-F238E27FC236}">
                <a16:creationId xmlns:a16="http://schemas.microsoft.com/office/drawing/2014/main" id="{A14C6447-B9FC-46E8-91DC-513ADB8C4B1E}"/>
              </a:ext>
            </a:extLst>
          </p:cNvPr>
          <p:cNvSpPr>
            <a:spLocks noGrp="1"/>
          </p:cNvSpPr>
          <p:nvPr/>
        </p:nvSpPr>
        <p:spPr>
          <a:xfrm>
            <a:off x="1905000" y="5715000"/>
            <a:ext cx="3905250" cy="171450"/>
          </a:xfrm>
          <a:prstGeom prst="roundRect">
            <a:avLst>
              <a:gd name="adj" fmla="val 50000"/>
            </a:avLst>
          </a:prstGeom>
          <a:noFill/>
          <a:ln w="0">
            <a:noFill/>
            <a:prstDash val="solid"/>
          </a:ln>
        </p:spPr>
        <p:txBody>
          <a:bodyPr lIns="38100" tIns="19050" rIns="38100" bIns="19050" anchor="ctr">
            <a:normAutofit fontScale="70472" lnSpcReduction="20000"/>
          </a:bodyPr>
          <a:lstStyle/>
          <a:p>
            <a:pPr algn="r">
              <a:lnSpc>
                <a:spcPct val="105000"/>
              </a:lnSpc>
              <a:buNone/>
              <a:defRPr sz="825" b="0" i="1">
                <a:solidFill>
                  <a:srgbClr val="655D6B"/>
                </a:solidFill>
                <a:latin typeface="Arial"/>
                <a:ea typeface="Arial"/>
                <a:cs typeface="Arial"/>
              </a:defRPr>
            </a:pPr>
            <a:r>
              <a:rPr sz="825" b="0" i="1">
                <a:solidFill>
                  <a:srgbClr val="655D6B"/>
                </a:solidFill>
                <a:latin typeface="Arial"/>
                <a:ea typeface="Arial"/>
                <a:cs typeface="Arial"/>
              </a:rPr>
              <a:t>Crédit : NASA Scientific Visualization Studio</a:t>
            </a:r>
          </a:p>
        </p:txBody>
      </p:sp>
      <p:sp>
        <p:nvSpPr>
          <p:cNvPr id="6" name="number-1">
            <a:extLst>
              <a:ext uri="{FF2B5EF4-FFF2-40B4-BE49-F238E27FC236}">
                <a16:creationId xmlns:a16="http://schemas.microsoft.com/office/drawing/2014/main" id="{16AA10F3-373B-425D-8EB8-697672055EB8}"/>
              </a:ext>
            </a:extLst>
          </p:cNvPr>
          <p:cNvSpPr>
            <a:spLocks noGrp="1"/>
          </p:cNvSpPr>
          <p:nvPr/>
        </p:nvSpPr>
        <p:spPr>
          <a:xfrm>
            <a:off x="6286500" y="2038350"/>
            <a:ext cx="400050" cy="400050"/>
          </a:xfrm>
          <a:prstGeom prst="ellipse">
            <a:avLst/>
          </a:prstGeom>
          <a:solidFill>
            <a:srgbClr val="F7C83E"/>
          </a:solidFill>
          <a:ln w="0">
            <a:noFill/>
            <a:prstDash val="solid"/>
          </a:ln>
        </p:spPr>
        <p:txBody>
          <a:bodyPr lIns="0" tIns="0" rIns="0" bIns="0" anchor="ctr">
            <a:noAutofit/>
          </a:bodyPr>
          <a:lstStyle/>
          <a:p>
            <a:pPr algn="ctr">
              <a:buNone/>
              <a:defRPr sz="1425" b="1">
                <a:solidFill>
                  <a:srgbClr val="FFFFFF"/>
                </a:solidFill>
                <a:latin typeface="Arial"/>
                <a:ea typeface="Arial"/>
                <a:cs typeface="Arial"/>
              </a:defRPr>
            </a:pPr>
            <a:r>
              <a:rPr sz="1425" b="1">
                <a:solidFill>
                  <a:srgbClr val="FFFFFF"/>
                </a:solidFill>
                <a:latin typeface="Arial"/>
                <a:ea typeface="Arial"/>
                <a:cs typeface="Arial"/>
              </a:rPr>
              <a:t>1</a:t>
            </a:r>
          </a:p>
        </p:txBody>
      </p:sp>
      <p:sp>
        <p:nvSpPr>
          <p:cNvPr id="7" name="point-1">
            <a:extLst>
              <a:ext uri="{FF2B5EF4-FFF2-40B4-BE49-F238E27FC236}">
                <a16:creationId xmlns:a16="http://schemas.microsoft.com/office/drawing/2014/main" id="{421EB72F-E082-4207-A385-2BCBD15E616E}"/>
              </a:ext>
            </a:extLst>
          </p:cNvPr>
          <p:cNvSpPr>
            <a:spLocks noGrp="1"/>
          </p:cNvSpPr>
          <p:nvPr/>
        </p:nvSpPr>
        <p:spPr>
          <a:xfrm>
            <a:off x="6810375" y="1990725"/>
            <a:ext cx="4048125" cy="914400"/>
          </a:xfrm>
          <a:prstGeom prst="roundRect">
            <a:avLst>
              <a:gd name="adj" fmla="val 12500"/>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238" b="1">
                <a:solidFill>
                  <a:srgbClr val="563A9C"/>
                </a:solidFill>
                <a:latin typeface="Arial"/>
                <a:ea typeface="Arial"/>
                <a:cs typeface="Arial"/>
              </a:rPr>
              <a:t>TRAJECTOIRE</a:t>
            </a:r>
          </a:p>
          <a:p>
            <a:pPr algn="l">
              <a:lnSpc>
                <a:spcPct val="96000"/>
              </a:lnSpc>
              <a:buNone/>
              <a:defRPr>
                <a:latin typeface="Arial"/>
                <a:ea typeface="Arial"/>
                <a:cs typeface="Arial"/>
              </a:defRPr>
            </a:pPr>
            <a:r>
              <a:rPr sz="1065">
                <a:solidFill>
                  <a:srgbClr val="655D6B"/>
                </a:solidFill>
                <a:latin typeface="Arial"/>
                <a:ea typeface="Arial"/>
                <a:cs typeface="Arial"/>
              </a:rPr>
              <a:t>Nord de la Russie, Arctique, Groenland, Islande, Atlantique, Espagne et petit secteur du Portugal.</a:t>
            </a:r>
          </a:p>
        </p:txBody>
      </p:sp>
      <p:sp>
        <p:nvSpPr>
          <p:cNvPr id="8" name="number-2">
            <a:extLst>
              <a:ext uri="{FF2B5EF4-FFF2-40B4-BE49-F238E27FC236}">
                <a16:creationId xmlns:a16="http://schemas.microsoft.com/office/drawing/2014/main" id="{393B49D2-273A-4B83-B67A-A4B5FEC7D817}"/>
              </a:ext>
            </a:extLst>
          </p:cNvPr>
          <p:cNvSpPr>
            <a:spLocks noGrp="1"/>
          </p:cNvSpPr>
          <p:nvPr/>
        </p:nvSpPr>
        <p:spPr>
          <a:xfrm>
            <a:off x="6286500" y="3352800"/>
            <a:ext cx="400050" cy="400050"/>
          </a:xfrm>
          <a:prstGeom prst="ellipse">
            <a:avLst/>
          </a:prstGeom>
          <a:solidFill>
            <a:srgbClr val="7657B5"/>
          </a:solidFill>
          <a:ln w="0">
            <a:noFill/>
            <a:prstDash val="solid"/>
          </a:ln>
        </p:spPr>
        <p:txBody>
          <a:bodyPr lIns="0" tIns="0" rIns="0" bIns="0" anchor="ctr">
            <a:noAutofit/>
          </a:bodyPr>
          <a:lstStyle/>
          <a:p>
            <a:pPr algn="ctr">
              <a:buNone/>
              <a:defRPr sz="1425" b="1">
                <a:solidFill>
                  <a:srgbClr val="FFFFFF"/>
                </a:solidFill>
                <a:latin typeface="Arial"/>
                <a:ea typeface="Arial"/>
                <a:cs typeface="Arial"/>
              </a:defRPr>
            </a:pPr>
            <a:r>
              <a:rPr sz="1425" b="1">
                <a:solidFill>
                  <a:srgbClr val="FFFFFF"/>
                </a:solidFill>
                <a:latin typeface="Arial"/>
                <a:ea typeface="Arial"/>
                <a:cs typeface="Arial"/>
              </a:rPr>
              <a:t>2</a:t>
            </a:r>
          </a:p>
        </p:txBody>
      </p:sp>
      <p:sp>
        <p:nvSpPr>
          <p:cNvPr id="9" name="point-2">
            <a:extLst>
              <a:ext uri="{FF2B5EF4-FFF2-40B4-BE49-F238E27FC236}">
                <a16:creationId xmlns:a16="http://schemas.microsoft.com/office/drawing/2014/main" id="{EFFA328E-0247-486F-ABE5-9D233DEE6884}"/>
              </a:ext>
            </a:extLst>
          </p:cNvPr>
          <p:cNvSpPr>
            <a:spLocks noGrp="1"/>
          </p:cNvSpPr>
          <p:nvPr/>
        </p:nvSpPr>
        <p:spPr>
          <a:xfrm>
            <a:off x="6810375" y="3305175"/>
            <a:ext cx="4048125" cy="914400"/>
          </a:xfrm>
          <a:prstGeom prst="roundRect">
            <a:avLst>
              <a:gd name="adj" fmla="val 12500"/>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238" b="1">
                <a:solidFill>
                  <a:srgbClr val="563A9C"/>
                </a:solidFill>
                <a:latin typeface="Arial"/>
                <a:ea typeface="Arial"/>
                <a:cs typeface="Arial"/>
              </a:rPr>
              <a:t>MAXIMUM MONDIAL</a:t>
            </a:r>
          </a:p>
          <a:p>
            <a:pPr algn="l">
              <a:lnSpc>
                <a:spcPct val="96000"/>
              </a:lnSpc>
              <a:buNone/>
              <a:defRPr>
                <a:latin typeface="Arial"/>
                <a:ea typeface="Arial"/>
                <a:cs typeface="Arial"/>
              </a:defRPr>
            </a:pPr>
            <a:r>
              <a:rPr sz="1088">
                <a:solidFill>
                  <a:srgbClr val="655D6B"/>
                </a:solidFill>
                <a:latin typeface="Arial"/>
                <a:ea typeface="Arial"/>
                <a:cs typeface="Arial"/>
              </a:rPr>
              <a:t>Environ 2 min 18 s de totalité au meilleur endroit.</a:t>
            </a:r>
          </a:p>
        </p:txBody>
      </p:sp>
      <p:sp>
        <p:nvSpPr>
          <p:cNvPr id="10" name="number-3">
            <a:extLst>
              <a:ext uri="{FF2B5EF4-FFF2-40B4-BE49-F238E27FC236}">
                <a16:creationId xmlns:a16="http://schemas.microsoft.com/office/drawing/2014/main" id="{D7F101F8-55AE-4B5C-80E9-528EA6C5D4EE}"/>
              </a:ext>
            </a:extLst>
          </p:cNvPr>
          <p:cNvSpPr>
            <a:spLocks noGrp="1"/>
          </p:cNvSpPr>
          <p:nvPr/>
        </p:nvSpPr>
        <p:spPr>
          <a:xfrm>
            <a:off x="6286500" y="4667250"/>
            <a:ext cx="400050" cy="400050"/>
          </a:xfrm>
          <a:prstGeom prst="ellipse">
            <a:avLst/>
          </a:prstGeom>
          <a:solidFill>
            <a:srgbClr val="ED942F"/>
          </a:solidFill>
          <a:ln w="0">
            <a:noFill/>
            <a:prstDash val="solid"/>
          </a:ln>
        </p:spPr>
        <p:txBody>
          <a:bodyPr lIns="0" tIns="0" rIns="0" bIns="0" anchor="ctr">
            <a:noAutofit/>
          </a:bodyPr>
          <a:lstStyle/>
          <a:p>
            <a:pPr algn="ctr">
              <a:buNone/>
              <a:defRPr sz="1425" b="1">
                <a:solidFill>
                  <a:srgbClr val="FFFFFF"/>
                </a:solidFill>
                <a:latin typeface="Arial"/>
                <a:ea typeface="Arial"/>
                <a:cs typeface="Arial"/>
              </a:defRPr>
            </a:pPr>
            <a:r>
              <a:rPr sz="1425" b="1">
                <a:solidFill>
                  <a:srgbClr val="FFFFFF"/>
                </a:solidFill>
                <a:latin typeface="Arial"/>
                <a:ea typeface="Arial"/>
                <a:cs typeface="Arial"/>
              </a:rPr>
              <a:t>3</a:t>
            </a:r>
          </a:p>
        </p:txBody>
      </p:sp>
      <p:sp>
        <p:nvSpPr>
          <p:cNvPr id="11" name="point-3">
            <a:extLst>
              <a:ext uri="{FF2B5EF4-FFF2-40B4-BE49-F238E27FC236}">
                <a16:creationId xmlns:a16="http://schemas.microsoft.com/office/drawing/2014/main" id="{79F3FB3A-9EA1-4661-B25C-24EF3D3169B3}"/>
              </a:ext>
            </a:extLst>
          </p:cNvPr>
          <p:cNvSpPr>
            <a:spLocks noGrp="1"/>
          </p:cNvSpPr>
          <p:nvPr/>
        </p:nvSpPr>
        <p:spPr>
          <a:xfrm>
            <a:off x="6810375" y="4619625"/>
            <a:ext cx="4048125" cy="914400"/>
          </a:xfrm>
          <a:prstGeom prst="roundRect">
            <a:avLst>
              <a:gd name="adj" fmla="val 12500"/>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238" b="1">
                <a:solidFill>
                  <a:srgbClr val="563A9C"/>
                </a:solidFill>
                <a:latin typeface="Arial"/>
                <a:ea typeface="Arial"/>
                <a:cs typeface="Arial"/>
              </a:rPr>
              <a:t>EN ESPAGNE</a:t>
            </a:r>
          </a:p>
          <a:p>
            <a:pPr algn="l">
              <a:lnSpc>
                <a:spcPct val="96000"/>
              </a:lnSpc>
              <a:buNone/>
              <a:defRPr>
                <a:latin typeface="Arial"/>
                <a:ea typeface="Arial"/>
                <a:cs typeface="Arial"/>
              </a:defRPr>
            </a:pPr>
            <a:r>
              <a:rPr sz="1088">
                <a:solidFill>
                  <a:srgbClr val="655D6B"/>
                </a:solidFill>
                <a:latin typeface="Arial"/>
                <a:ea typeface="Arial"/>
                <a:cs typeface="Arial"/>
              </a:rPr>
              <a:t>La totalité survient très bas, peu avant le coucher : horizon dégagé indispensable.</a:t>
            </a:r>
          </a:p>
        </p:txBody>
      </p:sp>
    </p:spTree>
    <p:extLst>
      <p:ext uri="{BB962C8B-B14F-4D97-AF65-F5344CB8AC3E}">
        <p14:creationId xmlns:p14="http://schemas.microsoft.com/office/powerpoint/2010/main" val="837865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B8841407-7124-4178-9514-57B520B1F4A0}"/>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550" b="1" i="0">
                <a:solidFill>
                  <a:srgbClr val="211D27"/>
                </a:solidFill>
                <a:latin typeface="Arial"/>
                <a:ea typeface="Arial"/>
                <a:cs typeface="Arial"/>
              </a:defRPr>
            </a:pPr>
            <a:r>
              <a:rPr sz="2550" b="1" i="0" dirty="0" err="1">
                <a:solidFill>
                  <a:srgbClr val="211D27"/>
                </a:solidFill>
                <a:latin typeface="Arial"/>
                <a:ea typeface="Arial"/>
                <a:cs typeface="Arial"/>
              </a:rPr>
              <a:t>En</a:t>
            </a:r>
            <a:r>
              <a:rPr sz="2550" b="1" i="0" dirty="0">
                <a:solidFill>
                  <a:srgbClr val="211D27"/>
                </a:solidFill>
                <a:latin typeface="Arial"/>
                <a:ea typeface="Arial"/>
                <a:cs typeface="Arial"/>
              </a:rPr>
              <a:t> France, </a:t>
            </a:r>
            <a:r>
              <a:rPr sz="2550" b="1" i="0" dirty="0" err="1">
                <a:solidFill>
                  <a:srgbClr val="211D27"/>
                </a:solidFill>
                <a:latin typeface="Arial"/>
                <a:ea typeface="Arial"/>
                <a:cs typeface="Arial"/>
              </a:rPr>
              <a:t>une</a:t>
            </a:r>
            <a:r>
              <a:rPr sz="2550" b="1" i="0" dirty="0">
                <a:solidFill>
                  <a:srgbClr val="211D27"/>
                </a:solidFill>
                <a:latin typeface="Arial"/>
                <a:ea typeface="Arial"/>
                <a:cs typeface="Arial"/>
              </a:rPr>
              <a:t> </a:t>
            </a:r>
            <a:r>
              <a:rPr sz="2550" b="1" i="0" dirty="0" err="1">
                <a:solidFill>
                  <a:srgbClr val="211D27"/>
                </a:solidFill>
                <a:latin typeface="Arial"/>
                <a:ea typeface="Arial"/>
                <a:cs typeface="Arial"/>
              </a:rPr>
              <a:t>partielle</a:t>
            </a:r>
            <a:r>
              <a:rPr sz="2550" b="1" i="0" dirty="0">
                <a:solidFill>
                  <a:srgbClr val="211D27"/>
                </a:solidFill>
                <a:latin typeface="Arial"/>
                <a:ea typeface="Arial"/>
                <a:cs typeface="Arial"/>
              </a:rPr>
              <a:t> </a:t>
            </a:r>
            <a:r>
              <a:rPr sz="2550" b="1" i="0" dirty="0" err="1">
                <a:solidFill>
                  <a:srgbClr val="211D27"/>
                </a:solidFill>
                <a:latin typeface="Arial"/>
                <a:ea typeface="Arial"/>
                <a:cs typeface="Arial"/>
              </a:rPr>
              <a:t>très</a:t>
            </a:r>
            <a:r>
              <a:rPr sz="2550" b="1" i="0" dirty="0">
                <a:solidFill>
                  <a:srgbClr val="211D27"/>
                </a:solidFill>
                <a:latin typeface="Arial"/>
                <a:ea typeface="Arial"/>
                <a:cs typeface="Arial"/>
              </a:rPr>
              <a:t> </a:t>
            </a:r>
            <a:r>
              <a:rPr sz="2550" b="1" i="0" dirty="0" err="1">
                <a:solidFill>
                  <a:srgbClr val="211D27"/>
                </a:solidFill>
                <a:latin typeface="Arial"/>
                <a:ea typeface="Arial"/>
                <a:cs typeface="Arial"/>
              </a:rPr>
              <a:t>profonde</a:t>
            </a:r>
            <a:r>
              <a:rPr sz="2550" b="1" i="0" dirty="0">
                <a:solidFill>
                  <a:srgbClr val="211D27"/>
                </a:solidFill>
                <a:latin typeface="Arial"/>
                <a:ea typeface="Arial"/>
                <a:cs typeface="Arial"/>
              </a:rPr>
              <a:t>… </a:t>
            </a:r>
            <a:r>
              <a:rPr sz="2550" b="1" i="0" dirty="0" err="1">
                <a:solidFill>
                  <a:srgbClr val="211D27"/>
                </a:solidFill>
                <a:latin typeface="Arial"/>
                <a:ea typeface="Arial"/>
                <a:cs typeface="Arial"/>
              </a:rPr>
              <a:t>mais</a:t>
            </a:r>
            <a:r>
              <a:rPr sz="2550" b="1" i="0" dirty="0">
                <a:solidFill>
                  <a:srgbClr val="211D27"/>
                </a:solidFill>
                <a:latin typeface="Arial"/>
                <a:ea typeface="Arial"/>
                <a:cs typeface="Arial"/>
              </a:rPr>
              <a:t> </a:t>
            </a:r>
            <a:r>
              <a:rPr sz="2550" b="1" i="0" dirty="0" err="1">
                <a:solidFill>
                  <a:srgbClr val="211D27"/>
                </a:solidFill>
                <a:latin typeface="Arial"/>
                <a:ea typeface="Arial"/>
                <a:cs typeface="Arial"/>
              </a:rPr>
              <a:t>jamais</a:t>
            </a:r>
            <a:r>
              <a:rPr sz="2550" b="1" i="0" dirty="0">
                <a:solidFill>
                  <a:srgbClr val="211D27"/>
                </a:solidFill>
                <a:latin typeface="Arial"/>
                <a:ea typeface="Arial"/>
                <a:cs typeface="Arial"/>
              </a:rPr>
              <a:t> </a:t>
            </a:r>
            <a:r>
              <a:rPr sz="2550" b="1" i="0" dirty="0" err="1">
                <a:solidFill>
                  <a:srgbClr val="211D27"/>
                </a:solidFill>
                <a:latin typeface="Arial"/>
                <a:ea typeface="Arial"/>
                <a:cs typeface="Arial"/>
              </a:rPr>
              <a:t>totale</a:t>
            </a:r>
            <a:endParaRPr sz="2550" b="1" i="0" dirty="0">
              <a:solidFill>
                <a:srgbClr val="211D27"/>
              </a:solidFill>
              <a:latin typeface="Arial"/>
              <a:ea typeface="Arial"/>
              <a:cs typeface="Arial"/>
            </a:endParaRPr>
          </a:p>
        </p:txBody>
      </p:sp>
      <p:sp>
        <p:nvSpPr>
          <p:cNvPr id="3" name="slide-subtitle">
            <a:extLst>
              <a:ext uri="{FF2B5EF4-FFF2-40B4-BE49-F238E27FC236}">
                <a16:creationId xmlns:a16="http://schemas.microsoft.com/office/drawing/2014/main" id="{3A2E2874-53B8-4805-AFCF-D263E244C20C}"/>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350" b="0" i="0">
                <a:solidFill>
                  <a:srgbClr val="563A9C"/>
                </a:solidFill>
                <a:latin typeface="Arial"/>
                <a:ea typeface="Arial"/>
                <a:cs typeface="Arial"/>
              </a:defRPr>
            </a:pPr>
            <a:r>
              <a:rPr sz="1350" b="0" i="0">
                <a:solidFill>
                  <a:srgbClr val="563A9C"/>
                </a:solidFill>
                <a:latin typeface="Arial"/>
                <a:ea typeface="Arial"/>
                <a:cs typeface="Arial"/>
              </a:rPr>
              <a:t>L’obscuration augmente vers le sud-ouest : le dernier demi-pourcent compte énormément.</a:t>
            </a:r>
          </a:p>
        </p:txBody>
      </p:sp>
      <p:pic>
        <p:nvPicPr>
          <p:cNvPr id="15" name="Image 14"/>
          <p:cNvPicPr>
            <a:picLocks noChangeAspect="1"/>
          </p:cNvPicPr>
          <p:nvPr/>
        </p:nvPicPr>
        <p:blipFill rotWithShape="1">
          <a:blip r:embed="rId4"/>
          <a:srcRect l="1556" t="1830" r="1829" b="1463"/>
          <a:stretch/>
        </p:blipFill>
        <p:spPr>
          <a:xfrm>
            <a:off x="1799112" y="1805049"/>
            <a:ext cx="3773014" cy="3776602"/>
          </a:xfrm>
          <a:prstGeom prst="rect">
            <a:avLst/>
          </a:prstGeom>
        </p:spPr>
      </p:pic>
      <p:sp>
        <p:nvSpPr>
          <p:cNvPr id="5" name="credit">
            <a:extLst>
              <a:ext uri="{FF2B5EF4-FFF2-40B4-BE49-F238E27FC236}">
                <a16:creationId xmlns:a16="http://schemas.microsoft.com/office/drawing/2014/main" id="{9FFB4690-194C-4AFC-A26F-AE67916CA4CC}"/>
              </a:ext>
            </a:extLst>
          </p:cNvPr>
          <p:cNvSpPr>
            <a:spLocks noGrp="1"/>
          </p:cNvSpPr>
          <p:nvPr/>
        </p:nvSpPr>
        <p:spPr>
          <a:xfrm>
            <a:off x="2857500" y="5657850"/>
            <a:ext cx="3143250" cy="171450"/>
          </a:xfrm>
          <a:prstGeom prst="roundRect">
            <a:avLst>
              <a:gd name="adj" fmla="val 50000"/>
            </a:avLst>
          </a:prstGeom>
          <a:noFill/>
          <a:ln w="0">
            <a:noFill/>
            <a:prstDash val="solid"/>
          </a:ln>
        </p:spPr>
        <p:txBody>
          <a:bodyPr lIns="38100" tIns="19050" rIns="38100" bIns="19050" anchor="ctr">
            <a:normAutofit fontScale="70472" lnSpcReduction="20000"/>
          </a:bodyPr>
          <a:lstStyle/>
          <a:p>
            <a:pPr algn="r">
              <a:lnSpc>
                <a:spcPct val="105000"/>
              </a:lnSpc>
              <a:buNone/>
              <a:defRPr sz="825" b="0" i="1">
                <a:solidFill>
                  <a:srgbClr val="655D6B"/>
                </a:solidFill>
                <a:latin typeface="Arial"/>
                <a:ea typeface="Arial"/>
                <a:cs typeface="Arial"/>
              </a:defRPr>
            </a:pPr>
            <a:r>
              <a:rPr sz="825" b="0" i="1">
                <a:solidFill>
                  <a:srgbClr val="655D6B"/>
                </a:solidFill>
                <a:latin typeface="Arial"/>
                <a:ea typeface="Arial"/>
                <a:cs typeface="Arial"/>
              </a:rPr>
              <a:t>Crédit : AFA / Ciel &amp; Espace, 2026</a:t>
            </a:r>
          </a:p>
        </p:txBody>
      </p:sp>
      <p:sp>
        <p:nvSpPr>
          <p:cNvPr id="6" name="city-1">
            <a:extLst>
              <a:ext uri="{FF2B5EF4-FFF2-40B4-BE49-F238E27FC236}">
                <a16:creationId xmlns:a16="http://schemas.microsoft.com/office/drawing/2014/main" id="{E954157D-0E55-4977-889E-DF20EE592222}"/>
              </a:ext>
            </a:extLst>
          </p:cNvPr>
          <p:cNvSpPr>
            <a:spLocks noGrp="1"/>
          </p:cNvSpPr>
          <p:nvPr/>
        </p:nvSpPr>
        <p:spPr>
          <a:xfrm>
            <a:off x="6619875" y="1952625"/>
            <a:ext cx="3714750" cy="857250"/>
          </a:xfrm>
          <a:prstGeom prst="roundRect">
            <a:avLst>
              <a:gd name="adj" fmla="val 13333"/>
            </a:avLst>
          </a:prstGeom>
          <a:solidFill>
            <a:srgbClr val="FFFFFF">
              <a:alpha val="96078"/>
            </a:srgbClr>
          </a:solidFill>
          <a:ln w="11430">
            <a:solidFill>
              <a:srgbClr val="D9CDED"/>
            </a:solidFill>
            <a:prstDash val="solid"/>
          </a:ln>
        </p:spPr>
        <p:txBody>
          <a:bodyPr lIns="38100" tIns="19050" rIns="38100" bIns="19050" anchor="ctr">
            <a:normAutofit/>
          </a:bodyPr>
          <a:lstStyle/>
          <a:p>
            <a:pPr algn="ctr">
              <a:lnSpc>
                <a:spcPct val="96000"/>
              </a:lnSpc>
              <a:buNone/>
              <a:defRPr>
                <a:latin typeface="Arial"/>
                <a:ea typeface="Arial"/>
                <a:cs typeface="Arial"/>
              </a:defRPr>
            </a:pPr>
            <a:r>
              <a:rPr sz="2025" b="1">
                <a:solidFill>
                  <a:srgbClr val="563A9C"/>
                </a:solidFill>
                <a:latin typeface="Arial"/>
                <a:ea typeface="Arial"/>
                <a:cs typeface="Arial"/>
              </a:rPr>
              <a:t>99,5 %</a:t>
            </a:r>
          </a:p>
          <a:p>
            <a:pPr algn="ctr">
              <a:lnSpc>
                <a:spcPct val="96000"/>
              </a:lnSpc>
              <a:buNone/>
              <a:defRPr>
                <a:latin typeface="Arial"/>
                <a:ea typeface="Arial"/>
                <a:cs typeface="Arial"/>
              </a:defRPr>
            </a:pPr>
            <a:r>
              <a:rPr sz="1125">
                <a:solidFill>
                  <a:srgbClr val="655D6B"/>
                </a:solidFill>
                <a:latin typeface="Arial"/>
                <a:ea typeface="Arial"/>
                <a:cs typeface="Arial"/>
              </a:rPr>
              <a:t>Biarritz</a:t>
            </a:r>
          </a:p>
        </p:txBody>
      </p:sp>
      <p:sp>
        <p:nvSpPr>
          <p:cNvPr id="7" name="city-2">
            <a:extLst>
              <a:ext uri="{FF2B5EF4-FFF2-40B4-BE49-F238E27FC236}">
                <a16:creationId xmlns:a16="http://schemas.microsoft.com/office/drawing/2014/main" id="{B15EE5EF-9AD2-4F71-8281-0DD6DC73B1CE}"/>
              </a:ext>
            </a:extLst>
          </p:cNvPr>
          <p:cNvSpPr>
            <a:spLocks noGrp="1"/>
          </p:cNvSpPr>
          <p:nvPr/>
        </p:nvSpPr>
        <p:spPr>
          <a:xfrm>
            <a:off x="6619875" y="3057525"/>
            <a:ext cx="3714750" cy="857250"/>
          </a:xfrm>
          <a:prstGeom prst="roundRect">
            <a:avLst>
              <a:gd name="adj" fmla="val 13333"/>
            </a:avLst>
          </a:prstGeom>
          <a:solidFill>
            <a:srgbClr val="FFFFFF">
              <a:alpha val="96078"/>
            </a:srgbClr>
          </a:solidFill>
          <a:ln w="11430">
            <a:solidFill>
              <a:srgbClr val="D9CDED"/>
            </a:solidFill>
            <a:prstDash val="solid"/>
          </a:ln>
        </p:spPr>
        <p:txBody>
          <a:bodyPr lIns="38100" tIns="19050" rIns="38100" bIns="19050" anchor="ctr">
            <a:normAutofit/>
          </a:bodyPr>
          <a:lstStyle/>
          <a:p>
            <a:pPr algn="ctr">
              <a:lnSpc>
                <a:spcPct val="96000"/>
              </a:lnSpc>
              <a:buNone/>
              <a:defRPr>
                <a:latin typeface="Arial"/>
                <a:ea typeface="Arial"/>
                <a:cs typeface="Arial"/>
              </a:defRPr>
            </a:pPr>
            <a:r>
              <a:rPr sz="2025" b="1">
                <a:solidFill>
                  <a:srgbClr val="563A9C"/>
                </a:solidFill>
                <a:latin typeface="Arial"/>
                <a:ea typeface="Arial"/>
                <a:cs typeface="Arial"/>
              </a:rPr>
              <a:t>92,2 %</a:t>
            </a:r>
          </a:p>
          <a:p>
            <a:pPr algn="ctr">
              <a:lnSpc>
                <a:spcPct val="96000"/>
              </a:lnSpc>
              <a:buNone/>
              <a:defRPr>
                <a:latin typeface="Arial"/>
                <a:ea typeface="Arial"/>
                <a:cs typeface="Arial"/>
              </a:defRPr>
            </a:pPr>
            <a:r>
              <a:rPr sz="1125">
                <a:solidFill>
                  <a:srgbClr val="655D6B"/>
                </a:solidFill>
                <a:latin typeface="Arial"/>
                <a:ea typeface="Arial"/>
                <a:cs typeface="Arial"/>
              </a:rPr>
              <a:t>Paris</a:t>
            </a:r>
          </a:p>
        </p:txBody>
      </p:sp>
      <p:sp>
        <p:nvSpPr>
          <p:cNvPr id="8" name="city-3">
            <a:extLst>
              <a:ext uri="{FF2B5EF4-FFF2-40B4-BE49-F238E27FC236}">
                <a16:creationId xmlns:a16="http://schemas.microsoft.com/office/drawing/2014/main" id="{44683CE7-540F-4CA9-B94E-8750E7B4CCA8}"/>
              </a:ext>
            </a:extLst>
          </p:cNvPr>
          <p:cNvSpPr>
            <a:spLocks noGrp="1"/>
          </p:cNvSpPr>
          <p:nvPr/>
        </p:nvSpPr>
        <p:spPr>
          <a:xfrm>
            <a:off x="6619875" y="4162425"/>
            <a:ext cx="3714750" cy="857250"/>
          </a:xfrm>
          <a:prstGeom prst="roundRect">
            <a:avLst>
              <a:gd name="adj" fmla="val 13333"/>
            </a:avLst>
          </a:prstGeom>
          <a:solidFill>
            <a:srgbClr val="FFFFFF">
              <a:alpha val="96078"/>
            </a:srgbClr>
          </a:solidFill>
          <a:ln w="11430">
            <a:solidFill>
              <a:srgbClr val="D9CDED"/>
            </a:solidFill>
            <a:prstDash val="solid"/>
          </a:ln>
        </p:spPr>
        <p:txBody>
          <a:bodyPr lIns="38100" tIns="19050" rIns="38100" bIns="19050" anchor="ctr">
            <a:normAutofit/>
          </a:bodyPr>
          <a:lstStyle/>
          <a:p>
            <a:pPr algn="ctr">
              <a:lnSpc>
                <a:spcPct val="96000"/>
              </a:lnSpc>
              <a:buNone/>
              <a:defRPr>
                <a:latin typeface="Arial"/>
                <a:ea typeface="Arial"/>
                <a:cs typeface="Arial"/>
              </a:defRPr>
            </a:pPr>
            <a:r>
              <a:rPr sz="2025" b="1">
                <a:solidFill>
                  <a:srgbClr val="563A9C"/>
                </a:solidFill>
                <a:latin typeface="Arial"/>
                <a:ea typeface="Arial"/>
                <a:cs typeface="Arial"/>
              </a:rPr>
              <a:t>89,9 %</a:t>
            </a:r>
          </a:p>
          <a:p>
            <a:pPr algn="ctr">
              <a:lnSpc>
                <a:spcPct val="96000"/>
              </a:lnSpc>
              <a:buNone/>
              <a:defRPr>
                <a:latin typeface="Arial"/>
                <a:ea typeface="Arial"/>
                <a:cs typeface="Arial"/>
              </a:defRPr>
            </a:pPr>
            <a:r>
              <a:rPr sz="1125">
                <a:solidFill>
                  <a:srgbClr val="655D6B"/>
                </a:solidFill>
                <a:latin typeface="Arial"/>
                <a:ea typeface="Arial"/>
                <a:cs typeface="Arial"/>
              </a:rPr>
              <a:t>Strasbourg</a:t>
            </a:r>
          </a:p>
        </p:txBody>
      </p:sp>
      <p:sp>
        <p:nvSpPr>
          <p:cNvPr id="9" name="partial-warning">
            <a:extLst>
              <a:ext uri="{FF2B5EF4-FFF2-40B4-BE49-F238E27FC236}">
                <a16:creationId xmlns:a16="http://schemas.microsoft.com/office/drawing/2014/main" id="{C68567A6-7B87-4288-9EEE-90EAD481FBAD}"/>
              </a:ext>
            </a:extLst>
          </p:cNvPr>
          <p:cNvSpPr>
            <a:spLocks noGrp="1"/>
          </p:cNvSpPr>
          <p:nvPr/>
        </p:nvSpPr>
        <p:spPr>
          <a:xfrm>
            <a:off x="6429375" y="5305425"/>
            <a:ext cx="4095750" cy="514350"/>
          </a:xfrm>
          <a:prstGeom prst="roundRect">
            <a:avLst>
              <a:gd name="adj" fmla="val 22222"/>
            </a:avLst>
          </a:prstGeom>
          <a:solidFill>
            <a:srgbClr val="FCE9E8">
              <a:alpha val="96078"/>
            </a:srgbClr>
          </a:solidFill>
          <a:ln w="11430">
            <a:solidFill>
              <a:srgbClr val="E9A4A4"/>
            </a:solidFill>
            <a:prstDash val="solid"/>
          </a:ln>
        </p:spPr>
        <p:txBody>
          <a:bodyPr lIns="38100" tIns="19050" rIns="38100" bIns="19050" anchor="ctr">
            <a:normAutofit/>
          </a:bodyPr>
          <a:lstStyle/>
          <a:p>
            <a:pPr algn="ctr">
              <a:lnSpc>
                <a:spcPct val="105000"/>
              </a:lnSpc>
              <a:buNone/>
              <a:defRPr sz="1125" b="1" i="0">
                <a:solidFill>
                  <a:srgbClr val="D84A4A"/>
                </a:solidFill>
                <a:latin typeface="Arial"/>
                <a:ea typeface="Arial"/>
                <a:cs typeface="Arial"/>
              </a:defRPr>
            </a:pPr>
            <a:r>
              <a:rPr sz="1125" b="1" i="0">
                <a:solidFill>
                  <a:srgbClr val="D84A4A"/>
                </a:solidFill>
                <a:latin typeface="Arial"/>
                <a:ea typeface="Arial"/>
                <a:cs typeface="Arial"/>
              </a:rPr>
              <a:t>99,5 % n’est pas 100 % : la photosphère reste dangereuse et la couronne invisible.</a:t>
            </a:r>
          </a:p>
        </p:txBody>
      </p:sp>
    </p:spTree>
    <p:extLst>
      <p:ext uri="{BB962C8B-B14F-4D97-AF65-F5344CB8AC3E}">
        <p14:creationId xmlns:p14="http://schemas.microsoft.com/office/powerpoint/2010/main" val="2122925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C6A4D398-86FD-4D34-918F-9AA7A47BBC15}"/>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625" b="1" i="0">
                <a:solidFill>
                  <a:srgbClr val="211D27"/>
                </a:solidFill>
                <a:latin typeface="Arial"/>
                <a:ea typeface="Arial"/>
                <a:cs typeface="Arial"/>
              </a:defRPr>
            </a:pPr>
            <a:r>
              <a:rPr sz="2625" b="1" i="0">
                <a:solidFill>
                  <a:srgbClr val="211D27"/>
                </a:solidFill>
                <a:latin typeface="Arial"/>
                <a:ea typeface="Arial"/>
                <a:cs typeface="Arial"/>
              </a:rPr>
              <a:t>Observer le Soleil : quatre règles non négociables</a:t>
            </a:r>
          </a:p>
        </p:txBody>
      </p:sp>
      <p:sp>
        <p:nvSpPr>
          <p:cNvPr id="3" name="slide-subtitle">
            <a:extLst>
              <a:ext uri="{FF2B5EF4-FFF2-40B4-BE49-F238E27FC236}">
                <a16:creationId xmlns:a16="http://schemas.microsoft.com/office/drawing/2014/main" id="{C9743274-DE6A-4381-83E7-E14CE3705C5C}"/>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sz="1425" b="0" i="0">
                <a:solidFill>
                  <a:srgbClr val="563A9C"/>
                </a:solidFill>
                <a:latin typeface="Arial"/>
                <a:ea typeface="Arial"/>
                <a:cs typeface="Arial"/>
              </a:rPr>
              <a:t>En France métropolitaine, le filtre reste en place du début à la fin.</a:t>
            </a:r>
          </a:p>
        </p:txBody>
      </p:sp>
      <p:pic>
        <p:nvPicPr>
          <p:cNvPr id="16" name="Image 15"/>
          <p:cNvPicPr>
            <a:picLocks noChangeAspect="1"/>
          </p:cNvPicPr>
          <p:nvPr/>
        </p:nvPicPr>
        <p:blipFill>
          <a:blip r:embed="rId4"/>
          <a:srcRect l="13352" r="13352"/>
          <a:stretch>
            <a:fillRect/>
          </a:stretch>
        </p:blipFill>
        <p:spPr>
          <a:xfrm>
            <a:off x="1285875" y="1857375"/>
            <a:ext cx="4095750" cy="3143250"/>
          </a:xfrm>
          <a:prstGeom prst="roundRect">
            <a:avLst/>
          </a:prstGeom>
        </p:spPr>
      </p:pic>
      <p:sp>
        <p:nvSpPr>
          <p:cNvPr id="5" name="credit">
            <a:extLst>
              <a:ext uri="{FF2B5EF4-FFF2-40B4-BE49-F238E27FC236}">
                <a16:creationId xmlns:a16="http://schemas.microsoft.com/office/drawing/2014/main" id="{AC45FE88-B144-4B4D-8C06-24E95C3B0D1F}"/>
              </a:ext>
            </a:extLst>
          </p:cNvPr>
          <p:cNvSpPr>
            <a:spLocks noGrp="1"/>
          </p:cNvSpPr>
          <p:nvPr/>
        </p:nvSpPr>
        <p:spPr>
          <a:xfrm>
            <a:off x="2381250" y="5038725"/>
            <a:ext cx="3000375" cy="171450"/>
          </a:xfrm>
          <a:prstGeom prst="roundRect">
            <a:avLst>
              <a:gd name="adj" fmla="val 50000"/>
            </a:avLst>
          </a:prstGeom>
          <a:noFill/>
          <a:ln w="0">
            <a:noFill/>
            <a:prstDash val="solid"/>
          </a:ln>
        </p:spPr>
        <p:txBody>
          <a:bodyPr lIns="38100" tIns="19050" rIns="38100" bIns="19050" anchor="ctr">
            <a:normAutofit fontScale="70472" lnSpcReduction="20000"/>
          </a:bodyPr>
          <a:lstStyle/>
          <a:p>
            <a:pPr algn="r">
              <a:lnSpc>
                <a:spcPct val="105000"/>
              </a:lnSpc>
              <a:buNone/>
              <a:defRPr sz="825" b="0" i="1">
                <a:solidFill>
                  <a:srgbClr val="655D6B"/>
                </a:solidFill>
                <a:latin typeface="Arial"/>
                <a:ea typeface="Arial"/>
                <a:cs typeface="Arial"/>
              </a:defRPr>
            </a:pPr>
            <a:r>
              <a:rPr sz="825" b="0" i="1">
                <a:solidFill>
                  <a:srgbClr val="655D6B"/>
                </a:solidFill>
                <a:latin typeface="Arial"/>
                <a:ea typeface="Arial"/>
                <a:cs typeface="Arial"/>
              </a:rPr>
              <a:t>Crédit : National Park Service, via NASA</a:t>
            </a:r>
          </a:p>
        </p:txBody>
      </p:sp>
      <p:sp>
        <p:nvSpPr>
          <p:cNvPr id="6" name="safety-rule-1">
            <a:extLst>
              <a:ext uri="{FF2B5EF4-FFF2-40B4-BE49-F238E27FC236}">
                <a16:creationId xmlns:a16="http://schemas.microsoft.com/office/drawing/2014/main" id="{146C8E01-94D7-4BE4-A79A-80082F619492}"/>
              </a:ext>
            </a:extLst>
          </p:cNvPr>
          <p:cNvSpPr>
            <a:spLocks noGrp="1"/>
          </p:cNvSpPr>
          <p:nvPr/>
        </p:nvSpPr>
        <p:spPr>
          <a:xfrm>
            <a:off x="5905500" y="1885950"/>
            <a:ext cx="4762500" cy="742950"/>
          </a:xfrm>
          <a:prstGeom prst="roundRect">
            <a:avLst>
              <a:gd name="adj" fmla="val 15385"/>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200" b="1">
                <a:solidFill>
                  <a:srgbClr val="563A9C"/>
                </a:solidFill>
                <a:latin typeface="Arial"/>
                <a:ea typeface="Arial"/>
                <a:cs typeface="Arial"/>
              </a:rPr>
              <a:t>LUNETTES</a:t>
            </a:r>
          </a:p>
          <a:p>
            <a:pPr algn="l">
              <a:lnSpc>
                <a:spcPct val="96000"/>
              </a:lnSpc>
              <a:buNone/>
              <a:defRPr>
                <a:latin typeface="Arial"/>
                <a:ea typeface="Arial"/>
                <a:cs typeface="Arial"/>
              </a:defRPr>
            </a:pPr>
            <a:r>
              <a:rPr sz="1050">
                <a:solidFill>
                  <a:srgbClr val="655D6B"/>
                </a:solidFill>
                <a:latin typeface="Arial"/>
                <a:ea typeface="Arial"/>
                <a:cs typeface="Arial"/>
              </a:rPr>
              <a:t>Viseur solaire de provenance fiable, conforme à ISO 12312-2.</a:t>
            </a:r>
          </a:p>
        </p:txBody>
      </p:sp>
      <p:sp>
        <p:nvSpPr>
          <p:cNvPr id="7" name="safety-rule-2">
            <a:extLst>
              <a:ext uri="{FF2B5EF4-FFF2-40B4-BE49-F238E27FC236}">
                <a16:creationId xmlns:a16="http://schemas.microsoft.com/office/drawing/2014/main" id="{5448BF86-433C-4C30-87F4-FCAEC34B0AE5}"/>
              </a:ext>
            </a:extLst>
          </p:cNvPr>
          <p:cNvSpPr>
            <a:spLocks noGrp="1"/>
          </p:cNvSpPr>
          <p:nvPr/>
        </p:nvSpPr>
        <p:spPr>
          <a:xfrm>
            <a:off x="5905500" y="2743200"/>
            <a:ext cx="4762500" cy="742950"/>
          </a:xfrm>
          <a:prstGeom prst="roundRect">
            <a:avLst>
              <a:gd name="adj" fmla="val 15385"/>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200" b="1">
                <a:solidFill>
                  <a:srgbClr val="563A9C"/>
                </a:solidFill>
                <a:latin typeface="Arial"/>
                <a:ea typeface="Arial"/>
                <a:cs typeface="Arial"/>
              </a:rPr>
              <a:t>JAMAIS</a:t>
            </a:r>
          </a:p>
          <a:p>
            <a:pPr algn="l">
              <a:lnSpc>
                <a:spcPct val="96000"/>
              </a:lnSpc>
              <a:buNone/>
              <a:defRPr>
                <a:latin typeface="Arial"/>
                <a:ea typeface="Arial"/>
                <a:cs typeface="Arial"/>
              </a:defRPr>
            </a:pPr>
            <a:r>
              <a:rPr sz="1050">
                <a:solidFill>
                  <a:srgbClr val="655D6B"/>
                </a:solidFill>
                <a:latin typeface="Arial"/>
                <a:ea typeface="Arial"/>
                <a:cs typeface="Arial"/>
              </a:rPr>
              <a:t>Lunettes de soleil, radiographie, CD, verre fumé ou filtre bricolé.</a:t>
            </a:r>
          </a:p>
        </p:txBody>
      </p:sp>
      <p:sp>
        <p:nvSpPr>
          <p:cNvPr id="8" name="safety-rule-3">
            <a:extLst>
              <a:ext uri="{FF2B5EF4-FFF2-40B4-BE49-F238E27FC236}">
                <a16:creationId xmlns:a16="http://schemas.microsoft.com/office/drawing/2014/main" id="{05DAABC1-B7E9-43FE-95A0-36182A8A0614}"/>
              </a:ext>
            </a:extLst>
          </p:cNvPr>
          <p:cNvSpPr>
            <a:spLocks noGrp="1"/>
          </p:cNvSpPr>
          <p:nvPr/>
        </p:nvSpPr>
        <p:spPr>
          <a:xfrm>
            <a:off x="5905500" y="3600450"/>
            <a:ext cx="4762500" cy="742950"/>
          </a:xfrm>
          <a:prstGeom prst="roundRect">
            <a:avLst>
              <a:gd name="adj" fmla="val 15385"/>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200" b="1">
                <a:solidFill>
                  <a:srgbClr val="563A9C"/>
                </a:solidFill>
                <a:latin typeface="Arial"/>
                <a:ea typeface="Arial"/>
                <a:cs typeface="Arial"/>
              </a:rPr>
              <a:t>INSTRUMENTS</a:t>
            </a:r>
          </a:p>
          <a:p>
            <a:pPr algn="l">
              <a:lnSpc>
                <a:spcPct val="96000"/>
              </a:lnSpc>
              <a:buNone/>
              <a:defRPr>
                <a:latin typeface="Arial"/>
                <a:ea typeface="Arial"/>
                <a:cs typeface="Arial"/>
              </a:defRPr>
            </a:pPr>
            <a:r>
              <a:rPr sz="1050">
                <a:solidFill>
                  <a:srgbClr val="655D6B"/>
                </a:solidFill>
                <a:latin typeface="Arial"/>
                <a:ea typeface="Arial"/>
                <a:cs typeface="Arial"/>
              </a:rPr>
              <a:t>Filtre solaire adapté, solidement fixé devant chaque objectif.</a:t>
            </a:r>
          </a:p>
        </p:txBody>
      </p:sp>
      <p:sp>
        <p:nvSpPr>
          <p:cNvPr id="9" name="safety-rule-4">
            <a:extLst>
              <a:ext uri="{FF2B5EF4-FFF2-40B4-BE49-F238E27FC236}">
                <a16:creationId xmlns:a16="http://schemas.microsoft.com/office/drawing/2014/main" id="{DD9E2355-1AFB-4BB3-BFBF-7B203219821F}"/>
              </a:ext>
            </a:extLst>
          </p:cNvPr>
          <p:cNvSpPr>
            <a:spLocks noGrp="1"/>
          </p:cNvSpPr>
          <p:nvPr/>
        </p:nvSpPr>
        <p:spPr>
          <a:xfrm>
            <a:off x="5905500" y="4457700"/>
            <a:ext cx="4762500" cy="742950"/>
          </a:xfrm>
          <a:prstGeom prst="roundRect">
            <a:avLst>
              <a:gd name="adj" fmla="val 15385"/>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lang="fr-FR" sz="1200" b="1" dirty="0">
                <a:solidFill>
                  <a:srgbClr val="563A9C"/>
                </a:solidFill>
                <a:latin typeface="Arial"/>
                <a:ea typeface="Arial"/>
                <a:cs typeface="Arial"/>
              </a:rPr>
              <a:t>PROJECTION</a:t>
            </a:r>
          </a:p>
          <a:p>
            <a:pPr algn="l">
              <a:lnSpc>
                <a:spcPct val="96000"/>
              </a:lnSpc>
              <a:buNone/>
              <a:defRPr>
                <a:latin typeface="Arial"/>
                <a:ea typeface="Arial"/>
                <a:cs typeface="Arial"/>
              </a:defRPr>
            </a:pPr>
            <a:r>
              <a:rPr lang="fr-FR" sz="1050" dirty="0">
                <a:solidFill>
                  <a:srgbClr val="655D6B"/>
                </a:solidFill>
                <a:latin typeface="Arial"/>
                <a:ea typeface="Arial"/>
                <a:cs typeface="Arial"/>
              </a:rPr>
              <a:t>Sténopé, passoire : regarder l’image, jamais le Soleil.</a:t>
            </a:r>
          </a:p>
        </p:txBody>
      </p:sp>
      <p:sp>
        <p:nvSpPr>
          <p:cNvPr id="10" name="france-safety-bottom">
            <a:extLst>
              <a:ext uri="{FF2B5EF4-FFF2-40B4-BE49-F238E27FC236}">
                <a16:creationId xmlns:a16="http://schemas.microsoft.com/office/drawing/2014/main" id="{020CDCA9-1160-4A21-B2BD-F48E9C0D6A1E}"/>
              </a:ext>
            </a:extLst>
          </p:cNvPr>
          <p:cNvSpPr>
            <a:spLocks noGrp="1"/>
          </p:cNvSpPr>
          <p:nvPr/>
        </p:nvSpPr>
        <p:spPr>
          <a:xfrm>
            <a:off x="5905500" y="5334000"/>
            <a:ext cx="4762500" cy="495300"/>
          </a:xfrm>
          <a:prstGeom prst="roundRect">
            <a:avLst>
              <a:gd name="adj" fmla="val 23077"/>
            </a:avLst>
          </a:prstGeom>
          <a:solidFill>
            <a:srgbClr val="FCE9E8">
              <a:alpha val="96078"/>
            </a:srgbClr>
          </a:solidFill>
          <a:ln w="11430">
            <a:solidFill>
              <a:srgbClr val="E9A4A4"/>
            </a:solidFill>
            <a:prstDash val="solid"/>
          </a:ln>
        </p:spPr>
        <p:txBody>
          <a:bodyPr lIns="38100" tIns="19050" rIns="38100" bIns="19050" anchor="ctr">
            <a:normAutofit/>
          </a:bodyPr>
          <a:lstStyle/>
          <a:p>
            <a:pPr algn="ctr">
              <a:lnSpc>
                <a:spcPct val="105000"/>
              </a:lnSpc>
              <a:buNone/>
              <a:defRPr sz="1088" b="1" i="0">
                <a:solidFill>
                  <a:srgbClr val="D84A4A"/>
                </a:solidFill>
                <a:latin typeface="Arial"/>
                <a:ea typeface="Arial"/>
                <a:cs typeface="Arial"/>
              </a:defRPr>
            </a:pPr>
            <a:r>
              <a:rPr sz="1088" b="1" i="0">
                <a:solidFill>
                  <a:srgbClr val="D84A4A"/>
                </a:solidFill>
                <a:latin typeface="Arial"/>
                <a:ea typeface="Arial"/>
                <a:cs typeface="Arial"/>
              </a:rPr>
              <a:t>Des lunettes d’éclipse ne protègent jamais derrière jumelles, télescope ou appareil photo.</a:t>
            </a:r>
          </a:p>
        </p:txBody>
      </p:sp>
    </p:spTree>
    <p:extLst>
      <p:ext uri="{BB962C8B-B14F-4D97-AF65-F5344CB8AC3E}">
        <p14:creationId xmlns:p14="http://schemas.microsoft.com/office/powerpoint/2010/main" val="1995190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A4695B88-B675-4295-A9C7-098C67DC1C79}"/>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550" b="1" i="0">
                <a:solidFill>
                  <a:srgbClr val="211D27"/>
                </a:solidFill>
                <a:latin typeface="Arial"/>
                <a:ea typeface="Arial"/>
                <a:cs typeface="Arial"/>
              </a:defRPr>
            </a:pPr>
            <a:r>
              <a:rPr sz="2550" b="1" i="0">
                <a:solidFill>
                  <a:srgbClr val="211D27"/>
                </a:solidFill>
                <a:latin typeface="Arial"/>
                <a:ea typeface="Arial"/>
                <a:cs typeface="Arial"/>
              </a:rPr>
              <a:t>Aux portes de la totalité, tout se joue en quelques secondes</a:t>
            </a:r>
          </a:p>
        </p:txBody>
      </p:sp>
      <p:sp>
        <p:nvSpPr>
          <p:cNvPr id="3" name="slide-subtitle">
            <a:extLst>
              <a:ext uri="{FF2B5EF4-FFF2-40B4-BE49-F238E27FC236}">
                <a16:creationId xmlns:a16="http://schemas.microsoft.com/office/drawing/2014/main" id="{B9E652B0-F32A-4757-9F2A-51C6E3D7C11F}"/>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sz="1425" b="0" i="0">
                <a:solidFill>
                  <a:srgbClr val="563A9C"/>
                </a:solidFill>
                <a:latin typeface="Arial"/>
                <a:ea typeface="Arial"/>
                <a:cs typeface="Arial"/>
              </a:rPr>
              <a:t>Les signes les plus spectaculaires apparaissent lorsque la photosphère disparaît.</a:t>
            </a:r>
          </a:p>
        </p:txBody>
      </p:sp>
      <p:sp>
        <p:nvSpPr>
          <p:cNvPr id="5" name="credit">
            <a:extLst>
              <a:ext uri="{FF2B5EF4-FFF2-40B4-BE49-F238E27FC236}">
                <a16:creationId xmlns:a16="http://schemas.microsoft.com/office/drawing/2014/main" id="{081C733E-1827-4799-AB2D-84576C3C87F3}"/>
              </a:ext>
            </a:extLst>
          </p:cNvPr>
          <p:cNvSpPr>
            <a:spLocks noGrp="1"/>
          </p:cNvSpPr>
          <p:nvPr/>
        </p:nvSpPr>
        <p:spPr>
          <a:xfrm>
            <a:off x="1143000" y="5067300"/>
            <a:ext cx="9906000" cy="333375"/>
          </a:xfrm>
          <a:prstGeom prst="roundRect">
            <a:avLst>
              <a:gd name="adj" fmla="val 50000"/>
            </a:avLst>
          </a:prstGeom>
          <a:noFill/>
          <a:ln w="0">
            <a:noFill/>
            <a:prstDash val="solid"/>
          </a:ln>
        </p:spPr>
        <p:txBody>
          <a:bodyPr lIns="38100" tIns="0" rIns="38100" bIns="0" anchor="ctr">
            <a:normAutofit/>
          </a:bodyPr>
          <a:lstStyle/>
          <a:p>
            <a:pPr algn="ctr">
              <a:lnSpc>
                <a:spcPct val="92000"/>
              </a:lnSpc>
              <a:buNone/>
              <a:defRPr sz="788" b="0" i="1">
                <a:solidFill>
                  <a:srgbClr val="655D6B"/>
                </a:solidFill>
                <a:latin typeface="Arial"/>
                <a:ea typeface="Arial"/>
                <a:cs typeface="Arial"/>
              </a:defRPr>
            </a:pPr>
            <a:r>
              <a:rPr sz="788" b="0" i="1">
                <a:solidFill>
                  <a:srgbClr val="655D6B"/>
                </a:solidFill>
                <a:latin typeface="Arial"/>
                <a:ea typeface="Arial"/>
                <a:cs typeface="Arial"/>
              </a:rPr>
              <a:t>Grains de Baily : NASA/Aubrey Gemignani  •  Diamant : NASA Photo/Carla Thomas</a:t>
            </a:r>
          </a:p>
          <a:p>
            <a:pPr algn="ctr">
              <a:lnSpc>
                <a:spcPct val="92000"/>
              </a:lnSpc>
              <a:buNone/>
              <a:defRPr sz="788" b="0" i="1">
                <a:solidFill>
                  <a:srgbClr val="655D6B"/>
                </a:solidFill>
                <a:latin typeface="Arial"/>
                <a:ea typeface="Arial"/>
                <a:cs typeface="Arial"/>
              </a:defRPr>
            </a:pPr>
            <a:r>
              <a:rPr sz="788" b="0" i="1">
                <a:solidFill>
                  <a:srgbClr val="655D6B"/>
                </a:solidFill>
                <a:latin typeface="Arial"/>
                <a:ea typeface="Arial"/>
                <a:cs typeface="Arial"/>
              </a:rPr>
              <a:t>Totalité du 8 avril 2024 à Dallas : NASA/Keegan Barber</a:t>
            </a:r>
          </a:p>
        </p:txBody>
      </p:sp>
      <p:sp>
        <p:nvSpPr>
          <p:cNvPr id="7" name="point-1">
            <a:extLst>
              <a:ext uri="{FF2B5EF4-FFF2-40B4-BE49-F238E27FC236}">
                <a16:creationId xmlns:a16="http://schemas.microsoft.com/office/drawing/2014/main" id="{79796657-1EC6-4884-9167-6582C45B2F8F}"/>
              </a:ext>
            </a:extLst>
          </p:cNvPr>
          <p:cNvSpPr>
            <a:spLocks noGrp="1"/>
          </p:cNvSpPr>
          <p:nvPr/>
        </p:nvSpPr>
        <p:spPr>
          <a:xfrm>
            <a:off x="933450" y="4305300"/>
            <a:ext cx="3314700" cy="723900"/>
          </a:xfrm>
          <a:prstGeom prst="roundRect">
            <a:avLst>
              <a:gd name="adj" fmla="val 12500"/>
            </a:avLst>
          </a:prstGeom>
          <a:noFill/>
          <a:ln w="0">
            <a:noFill/>
            <a:prstDash val="solid"/>
          </a:ln>
        </p:spPr>
        <p:txBody>
          <a:bodyPr lIns="47625" tIns="19050" rIns="47625" bIns="19050" anchor="t">
            <a:normAutofit/>
          </a:bodyPr>
          <a:lstStyle/>
          <a:p>
            <a:pPr algn="ctr">
              <a:lnSpc>
                <a:spcPct val="95000"/>
              </a:lnSpc>
              <a:buNone/>
              <a:defRPr>
                <a:latin typeface="Arial"/>
                <a:ea typeface="Arial"/>
                <a:cs typeface="Arial"/>
              </a:defRPr>
            </a:pPr>
            <a:r>
              <a:rPr sz="1275" b="1">
                <a:solidFill>
                  <a:srgbClr val="563A9C"/>
                </a:solidFill>
                <a:latin typeface="Arial"/>
                <a:ea typeface="Arial"/>
                <a:cs typeface="Arial"/>
              </a:rPr>
              <a:t>GRAINS DE BAILY</a:t>
            </a:r>
          </a:p>
          <a:p>
            <a:pPr algn="ctr">
              <a:lnSpc>
                <a:spcPct val="95000"/>
              </a:lnSpc>
              <a:buNone/>
              <a:defRPr>
                <a:latin typeface="Arial"/>
                <a:ea typeface="Arial"/>
                <a:cs typeface="Arial"/>
              </a:defRPr>
            </a:pPr>
            <a:r>
              <a:rPr sz="1013">
                <a:solidFill>
                  <a:srgbClr val="655D6B"/>
                </a:solidFill>
                <a:latin typeface="Arial"/>
                <a:ea typeface="Arial"/>
                <a:cs typeface="Arial"/>
              </a:rPr>
              <a:t>Plusieurs points de lumière photosphérique filtrent à travers les vallées lunaires.</a:t>
            </a:r>
          </a:p>
        </p:txBody>
      </p:sp>
      <p:sp>
        <p:nvSpPr>
          <p:cNvPr id="9" name="point-2">
            <a:extLst>
              <a:ext uri="{FF2B5EF4-FFF2-40B4-BE49-F238E27FC236}">
                <a16:creationId xmlns:a16="http://schemas.microsoft.com/office/drawing/2014/main" id="{C3A74131-12C2-4C4E-9374-BE7B291077C6}"/>
              </a:ext>
            </a:extLst>
          </p:cNvPr>
          <p:cNvSpPr>
            <a:spLocks noGrp="1"/>
          </p:cNvSpPr>
          <p:nvPr/>
        </p:nvSpPr>
        <p:spPr>
          <a:xfrm>
            <a:off x="4438650" y="4305300"/>
            <a:ext cx="3314700" cy="723900"/>
          </a:xfrm>
          <a:prstGeom prst="roundRect">
            <a:avLst>
              <a:gd name="adj" fmla="val 12500"/>
            </a:avLst>
          </a:prstGeom>
          <a:noFill/>
          <a:ln w="0">
            <a:noFill/>
            <a:prstDash val="solid"/>
          </a:ln>
        </p:spPr>
        <p:txBody>
          <a:bodyPr lIns="47625" tIns="19050" rIns="47625" bIns="19050" anchor="t">
            <a:normAutofit/>
          </a:bodyPr>
          <a:lstStyle/>
          <a:p>
            <a:pPr algn="ctr">
              <a:lnSpc>
                <a:spcPct val="95000"/>
              </a:lnSpc>
              <a:buNone/>
              <a:defRPr>
                <a:latin typeface="Arial"/>
                <a:ea typeface="Arial"/>
                <a:cs typeface="Arial"/>
              </a:defRPr>
            </a:pPr>
            <a:r>
              <a:rPr sz="1275" b="1">
                <a:solidFill>
                  <a:srgbClr val="563A9C"/>
                </a:solidFill>
                <a:latin typeface="Arial"/>
                <a:ea typeface="Arial"/>
                <a:cs typeface="Arial"/>
              </a:rPr>
              <a:t>ANNEAU DE DIAMANT</a:t>
            </a:r>
          </a:p>
          <a:p>
            <a:pPr algn="ctr">
              <a:lnSpc>
                <a:spcPct val="95000"/>
              </a:lnSpc>
              <a:buNone/>
              <a:defRPr>
                <a:latin typeface="Arial"/>
                <a:ea typeface="Arial"/>
                <a:cs typeface="Arial"/>
              </a:defRPr>
            </a:pPr>
            <a:r>
              <a:rPr sz="1013">
                <a:solidFill>
                  <a:srgbClr val="655D6B"/>
                </a:solidFill>
                <a:latin typeface="Arial"/>
                <a:ea typeface="Arial"/>
                <a:cs typeface="Arial"/>
              </a:rPr>
              <a:t>Un seul point de lumière photosphérique subsiste contre la couronne.</a:t>
            </a:r>
          </a:p>
        </p:txBody>
      </p:sp>
      <p:sp>
        <p:nvSpPr>
          <p:cNvPr id="11" name="point-3">
            <a:extLst>
              <a:ext uri="{FF2B5EF4-FFF2-40B4-BE49-F238E27FC236}">
                <a16:creationId xmlns:a16="http://schemas.microsoft.com/office/drawing/2014/main" id="{80A5D74B-7EC2-4829-ACB8-22EFA5535215}"/>
              </a:ext>
            </a:extLst>
          </p:cNvPr>
          <p:cNvSpPr>
            <a:spLocks noGrp="1"/>
          </p:cNvSpPr>
          <p:nvPr/>
        </p:nvSpPr>
        <p:spPr>
          <a:xfrm>
            <a:off x="7943850" y="4305300"/>
            <a:ext cx="3314700" cy="723900"/>
          </a:xfrm>
          <a:prstGeom prst="roundRect">
            <a:avLst>
              <a:gd name="adj" fmla="val 12500"/>
            </a:avLst>
          </a:prstGeom>
          <a:noFill/>
          <a:ln w="0">
            <a:noFill/>
            <a:prstDash val="solid"/>
          </a:ln>
        </p:spPr>
        <p:txBody>
          <a:bodyPr lIns="47625" tIns="19050" rIns="47625" bIns="19050" anchor="t">
            <a:normAutofit/>
          </a:bodyPr>
          <a:lstStyle/>
          <a:p>
            <a:pPr algn="ctr">
              <a:lnSpc>
                <a:spcPct val="95000"/>
              </a:lnSpc>
              <a:buNone/>
              <a:defRPr>
                <a:latin typeface="Arial"/>
                <a:ea typeface="Arial"/>
                <a:cs typeface="Arial"/>
              </a:defRPr>
            </a:pPr>
            <a:r>
              <a:rPr sz="1275" b="1">
                <a:solidFill>
                  <a:srgbClr val="563A9C"/>
                </a:solidFill>
                <a:latin typeface="Arial"/>
                <a:ea typeface="Arial"/>
                <a:cs typeface="Arial"/>
              </a:rPr>
              <a:t>TOTALITÉ</a:t>
            </a:r>
          </a:p>
          <a:p>
            <a:pPr algn="ctr">
              <a:lnSpc>
                <a:spcPct val="95000"/>
              </a:lnSpc>
              <a:buNone/>
              <a:defRPr>
                <a:latin typeface="Arial"/>
                <a:ea typeface="Arial"/>
                <a:cs typeface="Arial"/>
              </a:defRPr>
            </a:pPr>
            <a:r>
              <a:rPr sz="1013">
                <a:solidFill>
                  <a:srgbClr val="655D6B"/>
                </a:solidFill>
                <a:latin typeface="Arial"/>
                <a:ea typeface="Arial"/>
                <a:cs typeface="Arial"/>
              </a:rPr>
              <a:t>La photosphère est masquée : couronne blanche, chromosphère et protubérances roses apparaissent.</a:t>
            </a:r>
          </a:p>
        </p:txBody>
      </p:sp>
      <p:sp>
        <p:nvSpPr>
          <p:cNvPr id="12" name="totality-france-warning">
            <a:extLst>
              <a:ext uri="{FF2B5EF4-FFF2-40B4-BE49-F238E27FC236}">
                <a16:creationId xmlns:a16="http://schemas.microsoft.com/office/drawing/2014/main" id="{EADCD1D9-691B-46A1-BF7C-56C92A4488ED}"/>
              </a:ext>
            </a:extLst>
          </p:cNvPr>
          <p:cNvSpPr>
            <a:spLocks noGrp="1"/>
          </p:cNvSpPr>
          <p:nvPr/>
        </p:nvSpPr>
        <p:spPr>
          <a:xfrm>
            <a:off x="2333625" y="5505450"/>
            <a:ext cx="7524750" cy="438150"/>
          </a:xfrm>
          <a:prstGeom prst="roundRect">
            <a:avLst>
              <a:gd name="adj" fmla="val 23077"/>
            </a:avLst>
          </a:prstGeom>
          <a:solidFill>
            <a:srgbClr val="FCE9E8">
              <a:alpha val="96078"/>
            </a:srgbClr>
          </a:solidFill>
          <a:ln w="11430">
            <a:solidFill>
              <a:srgbClr val="E9A4A4"/>
            </a:solidFill>
            <a:prstDash val="solid"/>
          </a:ln>
        </p:spPr>
        <p:txBody>
          <a:bodyPr lIns="76200" tIns="19050" rIns="76200" bIns="19050" anchor="ctr">
            <a:normAutofit/>
          </a:bodyPr>
          <a:lstStyle/>
          <a:p>
            <a:pPr algn="ctr">
              <a:lnSpc>
                <a:spcPct val="94000"/>
              </a:lnSpc>
              <a:buNone/>
              <a:defRPr sz="1088" b="1" i="0">
                <a:solidFill>
                  <a:srgbClr val="D84A4A"/>
                </a:solidFill>
                <a:latin typeface="Arial"/>
                <a:ea typeface="Arial"/>
                <a:cs typeface="Arial"/>
              </a:defRPr>
            </a:pPr>
            <a:r>
              <a:rPr lang="fr-FR" sz="1088" b="1" i="0" dirty="0">
                <a:solidFill>
                  <a:srgbClr val="D84A4A"/>
                </a:solidFill>
                <a:latin typeface="Arial"/>
                <a:ea typeface="Arial"/>
                <a:cs typeface="Arial"/>
              </a:rPr>
              <a:t>Le 12 août 2026, la France métropolitaine restera hors de la bande de totalité :</a:t>
            </a:r>
          </a:p>
          <a:p>
            <a:pPr algn="ctr">
              <a:lnSpc>
                <a:spcPct val="94000"/>
              </a:lnSpc>
              <a:buNone/>
              <a:defRPr sz="1088" b="1" i="0">
                <a:solidFill>
                  <a:srgbClr val="D84A4A"/>
                </a:solidFill>
                <a:latin typeface="Arial"/>
                <a:ea typeface="Arial"/>
                <a:cs typeface="Arial"/>
              </a:defRPr>
            </a:pPr>
            <a:r>
              <a:rPr lang="fr-FR" sz="1088" b="1" i="0" dirty="0">
                <a:solidFill>
                  <a:srgbClr val="D84A4A"/>
                </a:solidFill>
                <a:latin typeface="Arial"/>
                <a:ea typeface="Arial"/>
                <a:cs typeface="Arial"/>
              </a:rPr>
              <a:t>ces trois phénomènes n’y seront pas visibles.</a:t>
            </a:r>
          </a:p>
        </p:txBody>
      </p:sp>
      <p:pic>
        <p:nvPicPr>
          <p:cNvPr id="25" name="Image 24"/>
          <p:cNvPicPr>
            <a:picLocks noChangeAspect="1"/>
          </p:cNvPicPr>
          <p:nvPr/>
        </p:nvPicPr>
        <p:blipFill>
          <a:blip r:embed="rId4"/>
          <a:srcRect t="25" b="25"/>
          <a:stretch>
            <a:fillRect/>
          </a:stretch>
        </p:blipFill>
        <p:spPr>
          <a:xfrm>
            <a:off x="933450" y="1828800"/>
            <a:ext cx="3314700" cy="2381250"/>
          </a:xfrm>
          <a:prstGeom prst="roundRect">
            <a:avLst>
              <a:gd name="adj" fmla="val 4800"/>
            </a:avLst>
          </a:prstGeom>
        </p:spPr>
      </p:pic>
      <p:pic>
        <p:nvPicPr>
          <p:cNvPr id="26" name="Image 25"/>
          <p:cNvPicPr>
            <a:picLocks noChangeAspect="1"/>
          </p:cNvPicPr>
          <p:nvPr/>
        </p:nvPicPr>
        <p:blipFill>
          <a:blip r:embed="rId5"/>
          <a:srcRect t="112" b="112"/>
          <a:stretch>
            <a:fillRect/>
          </a:stretch>
        </p:blipFill>
        <p:spPr>
          <a:xfrm>
            <a:off x="4438650" y="1828800"/>
            <a:ext cx="3314700" cy="2381250"/>
          </a:xfrm>
          <a:prstGeom prst="roundRect">
            <a:avLst>
              <a:gd name="adj" fmla="val 4800"/>
            </a:avLst>
          </a:prstGeom>
        </p:spPr>
      </p:pic>
      <p:pic>
        <p:nvPicPr>
          <p:cNvPr id="27" name="Image 26"/>
          <p:cNvPicPr>
            <a:picLocks noChangeAspect="1"/>
          </p:cNvPicPr>
          <p:nvPr/>
        </p:nvPicPr>
        <p:blipFill>
          <a:blip r:embed="rId6"/>
          <a:srcRect t="14080" b="14080"/>
          <a:stretch>
            <a:fillRect/>
          </a:stretch>
        </p:blipFill>
        <p:spPr>
          <a:xfrm>
            <a:off x="7943850" y="1828800"/>
            <a:ext cx="3314700" cy="2381250"/>
          </a:xfrm>
          <a:prstGeom prst="roundRect">
            <a:avLst>
              <a:gd name="adj" fmla="val 4800"/>
            </a:avLst>
          </a:prstGeom>
        </p:spPr>
      </p:pic>
    </p:spTree>
    <p:extLst>
      <p:ext uri="{BB962C8B-B14F-4D97-AF65-F5344CB8AC3E}">
        <p14:creationId xmlns:p14="http://schemas.microsoft.com/office/powerpoint/2010/main" val="4050664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8E1D3E53-58BA-42CA-8B91-40BC0318394E}"/>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475" b="1" i="0">
                <a:solidFill>
                  <a:srgbClr val="211D27"/>
                </a:solidFill>
                <a:latin typeface="Arial"/>
                <a:ea typeface="Arial"/>
                <a:cs typeface="Arial"/>
              </a:defRPr>
            </a:pPr>
            <a:r>
              <a:rPr sz="2475" b="1" i="0">
                <a:solidFill>
                  <a:srgbClr val="211D27"/>
                </a:solidFill>
                <a:latin typeface="Arial"/>
                <a:ea typeface="Arial"/>
                <a:cs typeface="Arial"/>
              </a:rPr>
              <a:t>Même partielle, l’éclipse transforme la lumière au sol</a:t>
            </a:r>
          </a:p>
        </p:txBody>
      </p:sp>
      <p:sp>
        <p:nvSpPr>
          <p:cNvPr id="3" name="slide-subtitle">
            <a:extLst>
              <a:ext uri="{FF2B5EF4-FFF2-40B4-BE49-F238E27FC236}">
                <a16:creationId xmlns:a16="http://schemas.microsoft.com/office/drawing/2014/main" id="{D600B23D-071E-4862-8BB1-AA55131D8DD8}"/>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350" b="0" i="0">
                <a:solidFill>
                  <a:srgbClr val="563A9C"/>
                </a:solidFill>
                <a:latin typeface="Arial"/>
                <a:ea typeface="Arial"/>
                <a:cs typeface="Arial"/>
              </a:defRPr>
            </a:pPr>
            <a:r>
              <a:rPr sz="1350" b="0" i="0">
                <a:solidFill>
                  <a:srgbClr val="563A9C"/>
                </a:solidFill>
                <a:latin typeface="Arial"/>
                <a:ea typeface="Arial"/>
                <a:cs typeface="Arial"/>
              </a:rPr>
              <a:t>Le Soleil devient un croissant : l’éclairement baisse, les ombres changent et le sol chauffe moins.</a:t>
            </a:r>
          </a:p>
        </p:txBody>
      </p:sp>
      <p:pic>
        <p:nvPicPr>
          <p:cNvPr id="19" name="Image 18"/>
          <p:cNvPicPr>
            <a:picLocks noChangeAspect="1"/>
          </p:cNvPicPr>
          <p:nvPr/>
        </p:nvPicPr>
        <p:blipFill>
          <a:blip r:embed="rId4"/>
          <a:srcRect t="27400" b="27400"/>
          <a:stretch>
            <a:fillRect/>
          </a:stretch>
        </p:blipFill>
        <p:spPr>
          <a:xfrm>
            <a:off x="1238250" y="1752600"/>
            <a:ext cx="9715500" cy="2076450"/>
          </a:xfrm>
          <a:prstGeom prst="roundRect">
            <a:avLst>
              <a:gd name="adj" fmla="val 5505"/>
            </a:avLst>
          </a:prstGeom>
        </p:spPr>
      </p:pic>
      <p:sp>
        <p:nvSpPr>
          <p:cNvPr id="5" name="credit">
            <a:extLst>
              <a:ext uri="{FF2B5EF4-FFF2-40B4-BE49-F238E27FC236}">
                <a16:creationId xmlns:a16="http://schemas.microsoft.com/office/drawing/2014/main" id="{2ED7A97D-ED4E-4607-9D13-968800117886}"/>
              </a:ext>
            </a:extLst>
          </p:cNvPr>
          <p:cNvSpPr>
            <a:spLocks noGrp="1"/>
          </p:cNvSpPr>
          <p:nvPr/>
        </p:nvSpPr>
        <p:spPr>
          <a:xfrm>
            <a:off x="2381250" y="3857625"/>
            <a:ext cx="7429500" cy="361950"/>
          </a:xfrm>
          <a:prstGeom prst="roundRect">
            <a:avLst>
              <a:gd name="adj" fmla="val 50000"/>
            </a:avLst>
          </a:prstGeom>
          <a:noFill/>
          <a:ln w="0">
            <a:noFill/>
            <a:prstDash val="solid"/>
          </a:ln>
        </p:spPr>
        <p:txBody>
          <a:bodyPr lIns="38100" tIns="0" rIns="38100" bIns="0" anchor="ctr">
            <a:normAutofit/>
          </a:bodyPr>
          <a:lstStyle/>
          <a:p>
            <a:pPr algn="ctr">
              <a:lnSpc>
                <a:spcPct val="92000"/>
              </a:lnSpc>
              <a:buNone/>
              <a:defRPr>
                <a:latin typeface="Arial"/>
                <a:ea typeface="Arial"/>
                <a:cs typeface="Arial"/>
              </a:defRPr>
            </a:pPr>
            <a:r>
              <a:rPr sz="863">
                <a:solidFill>
                  <a:srgbClr val="211D27"/>
                </a:solidFill>
                <a:latin typeface="Arial"/>
                <a:ea typeface="Arial"/>
                <a:cs typeface="Arial"/>
              </a:rPr>
              <a:t>Phases partielles de l’éclipse du 21 août 2017 à Madras (Oregon).</a:t>
            </a:r>
          </a:p>
          <a:p>
            <a:pPr algn="ctr">
              <a:lnSpc>
                <a:spcPct val="92000"/>
              </a:lnSpc>
              <a:buNone/>
              <a:defRPr>
                <a:latin typeface="Arial"/>
                <a:ea typeface="Arial"/>
                <a:cs typeface="Arial"/>
              </a:defRPr>
            </a:pPr>
            <a:r>
              <a:rPr sz="750" i="1">
                <a:solidFill>
                  <a:srgbClr val="655D6B"/>
                </a:solidFill>
                <a:latin typeface="Arial"/>
                <a:ea typeface="Arial"/>
                <a:cs typeface="Arial"/>
              </a:rPr>
              <a:t>Crédit : NASA/Aubrey Gemignani</a:t>
            </a:r>
          </a:p>
        </p:txBody>
      </p:sp>
      <p:sp>
        <p:nvSpPr>
          <p:cNvPr id="6" name="observation-dot-1">
            <a:extLst>
              <a:ext uri="{FF2B5EF4-FFF2-40B4-BE49-F238E27FC236}">
                <a16:creationId xmlns:a16="http://schemas.microsoft.com/office/drawing/2014/main" id="{7298AD7D-D9E7-4F51-A7D0-1BDAD5D9A291}"/>
              </a:ext>
            </a:extLst>
          </p:cNvPr>
          <p:cNvSpPr>
            <a:spLocks noGrp="1"/>
          </p:cNvSpPr>
          <p:nvPr/>
        </p:nvSpPr>
        <p:spPr>
          <a:xfrm>
            <a:off x="1047750" y="4343400"/>
            <a:ext cx="323850" cy="323850"/>
          </a:xfrm>
          <a:prstGeom prst="ellipse">
            <a:avLst/>
          </a:prstGeom>
          <a:solidFill>
            <a:srgbClr val="FFC83D"/>
          </a:solidFill>
          <a:ln w="0">
            <a:noFill/>
            <a:prstDash val="solid"/>
          </a:ln>
        </p:spPr>
        <p:txBody>
          <a:bodyPr lIns="0" tIns="0" rIns="0" bIns="0" anchor="ctr">
            <a:normAutofit/>
          </a:bodyPr>
          <a:lstStyle/>
          <a:p>
            <a:pPr algn="ctr">
              <a:defRPr sz="1275" b="1">
                <a:solidFill>
                  <a:srgbClr val="FFFFFF"/>
                </a:solidFill>
                <a:latin typeface="Arial"/>
                <a:ea typeface="Arial"/>
                <a:cs typeface="Arial"/>
              </a:defRPr>
            </a:pPr>
            <a:r>
              <a:rPr sz="1275" b="1">
                <a:solidFill>
                  <a:srgbClr val="FFFFFF"/>
                </a:solidFill>
                <a:latin typeface="Arial"/>
                <a:ea typeface="Arial"/>
                <a:cs typeface="Arial"/>
              </a:rPr>
              <a:t>1</a:t>
            </a:r>
          </a:p>
        </p:txBody>
      </p:sp>
      <p:sp>
        <p:nvSpPr>
          <p:cNvPr id="7" name="observation-1">
            <a:extLst>
              <a:ext uri="{FF2B5EF4-FFF2-40B4-BE49-F238E27FC236}">
                <a16:creationId xmlns:a16="http://schemas.microsoft.com/office/drawing/2014/main" id="{343EFA19-462E-4F31-8317-64FFA1DB302A}"/>
              </a:ext>
            </a:extLst>
          </p:cNvPr>
          <p:cNvSpPr>
            <a:spLocks noGrp="1"/>
          </p:cNvSpPr>
          <p:nvPr/>
        </p:nvSpPr>
        <p:spPr>
          <a:xfrm>
            <a:off x="1457325" y="4229100"/>
            <a:ext cx="2019300" cy="1428750"/>
          </a:xfrm>
          <a:prstGeom prst="roundRect">
            <a:avLst>
              <a:gd name="adj" fmla="val 14634"/>
            </a:avLst>
          </a:prstGeom>
          <a:noFill/>
          <a:ln w="0">
            <a:noFill/>
            <a:prstDash val="solid"/>
          </a:ln>
        </p:spPr>
        <p:txBody>
          <a:bodyPr lIns="28575" tIns="19050" rIns="28575" bIns="19050" anchor="t">
            <a:normAutofit/>
          </a:bodyPr>
          <a:lstStyle/>
          <a:p>
            <a:pPr algn="l">
              <a:lnSpc>
                <a:spcPct val="94000"/>
              </a:lnSpc>
              <a:buNone/>
              <a:defRPr>
                <a:latin typeface="Arial"/>
                <a:ea typeface="Arial"/>
                <a:cs typeface="Arial"/>
              </a:defRPr>
            </a:pPr>
            <a:r>
              <a:rPr sz="1163" b="1">
                <a:solidFill>
                  <a:srgbClr val="563A9C"/>
                </a:solidFill>
                <a:latin typeface="Arial"/>
                <a:ea typeface="Arial"/>
                <a:cs typeface="Arial"/>
              </a:rPr>
              <a:t>UN SOLEIL EN CROISSANT</a:t>
            </a:r>
          </a:p>
          <a:p>
            <a:pPr algn="l">
              <a:lnSpc>
                <a:spcPct val="94000"/>
              </a:lnSpc>
              <a:buNone/>
              <a:defRPr>
                <a:latin typeface="Arial"/>
                <a:ea typeface="Arial"/>
                <a:cs typeface="Arial"/>
              </a:defRPr>
            </a:pPr>
            <a:r>
              <a:rPr sz="1013">
                <a:solidFill>
                  <a:srgbClr val="655D6B"/>
                </a:solidFill>
                <a:latin typeface="Arial"/>
                <a:ea typeface="Arial"/>
                <a:cs typeface="Arial"/>
              </a:rPr>
              <a:t>La photosphère visible rétrécit : la source lumineuse n’est plus un disque, mais un croissant.</a:t>
            </a:r>
          </a:p>
        </p:txBody>
      </p:sp>
      <p:sp>
        <p:nvSpPr>
          <p:cNvPr id="8" name="observation-dot-2">
            <a:extLst>
              <a:ext uri="{FF2B5EF4-FFF2-40B4-BE49-F238E27FC236}">
                <a16:creationId xmlns:a16="http://schemas.microsoft.com/office/drawing/2014/main" id="{2644ED52-BF0A-4209-95EF-2C7EF02D799C}"/>
              </a:ext>
            </a:extLst>
          </p:cNvPr>
          <p:cNvSpPr>
            <a:spLocks noGrp="1"/>
          </p:cNvSpPr>
          <p:nvPr/>
        </p:nvSpPr>
        <p:spPr>
          <a:xfrm>
            <a:off x="3571875" y="4343400"/>
            <a:ext cx="323850" cy="323850"/>
          </a:xfrm>
          <a:prstGeom prst="ellipse">
            <a:avLst/>
          </a:prstGeom>
          <a:solidFill>
            <a:srgbClr val="7253B7"/>
          </a:solidFill>
          <a:ln w="0">
            <a:noFill/>
            <a:prstDash val="solid"/>
          </a:ln>
        </p:spPr>
        <p:txBody>
          <a:bodyPr lIns="0" tIns="0" rIns="0" bIns="0" anchor="ctr">
            <a:normAutofit/>
          </a:bodyPr>
          <a:lstStyle/>
          <a:p>
            <a:pPr algn="ctr">
              <a:defRPr sz="1275" b="1">
                <a:solidFill>
                  <a:srgbClr val="FFFFFF"/>
                </a:solidFill>
                <a:latin typeface="Arial"/>
                <a:ea typeface="Arial"/>
                <a:cs typeface="Arial"/>
              </a:defRPr>
            </a:pPr>
            <a:r>
              <a:rPr sz="1275" b="1">
                <a:solidFill>
                  <a:srgbClr val="FFFFFF"/>
                </a:solidFill>
                <a:latin typeface="Arial"/>
                <a:ea typeface="Arial"/>
                <a:cs typeface="Arial"/>
              </a:rPr>
              <a:t>2</a:t>
            </a:r>
          </a:p>
        </p:txBody>
      </p:sp>
      <p:sp>
        <p:nvSpPr>
          <p:cNvPr id="9" name="observation-2">
            <a:extLst>
              <a:ext uri="{FF2B5EF4-FFF2-40B4-BE49-F238E27FC236}">
                <a16:creationId xmlns:a16="http://schemas.microsoft.com/office/drawing/2014/main" id="{9E70DBAA-813C-407E-BF98-BB44F5A4A113}"/>
              </a:ext>
            </a:extLst>
          </p:cNvPr>
          <p:cNvSpPr>
            <a:spLocks noGrp="1"/>
          </p:cNvSpPr>
          <p:nvPr/>
        </p:nvSpPr>
        <p:spPr>
          <a:xfrm>
            <a:off x="3981450" y="4229100"/>
            <a:ext cx="2019300" cy="1428750"/>
          </a:xfrm>
          <a:prstGeom prst="roundRect">
            <a:avLst>
              <a:gd name="adj" fmla="val 14634"/>
            </a:avLst>
          </a:prstGeom>
          <a:noFill/>
          <a:ln w="0">
            <a:noFill/>
            <a:prstDash val="solid"/>
          </a:ln>
        </p:spPr>
        <p:txBody>
          <a:bodyPr lIns="28575" tIns="19050" rIns="28575" bIns="19050" anchor="t">
            <a:normAutofit/>
          </a:bodyPr>
          <a:lstStyle/>
          <a:p>
            <a:pPr algn="l">
              <a:lnSpc>
                <a:spcPct val="94000"/>
              </a:lnSpc>
              <a:buNone/>
              <a:defRPr>
                <a:latin typeface="Arial"/>
                <a:ea typeface="Arial"/>
                <a:cs typeface="Arial"/>
              </a:defRPr>
            </a:pPr>
            <a:r>
              <a:rPr sz="1163" b="1">
                <a:solidFill>
                  <a:srgbClr val="563A9C"/>
                </a:solidFill>
                <a:latin typeface="Arial"/>
                <a:ea typeface="Arial"/>
                <a:cs typeface="Arial"/>
              </a:rPr>
              <a:t>DES MINI-PROJECTIONS</a:t>
            </a:r>
          </a:p>
          <a:p>
            <a:pPr algn="l">
              <a:lnSpc>
                <a:spcPct val="94000"/>
              </a:lnSpc>
              <a:buNone/>
              <a:defRPr>
                <a:latin typeface="Arial"/>
                <a:ea typeface="Arial"/>
                <a:cs typeface="Arial"/>
              </a:defRPr>
            </a:pPr>
            <a:r>
              <a:rPr sz="1013">
                <a:solidFill>
                  <a:srgbClr val="655D6B"/>
                </a:solidFill>
                <a:latin typeface="Arial"/>
                <a:ea typeface="Arial"/>
                <a:cs typeface="Arial"/>
              </a:rPr>
              <a:t>Feuilles, passoire ou doigts agissent comme des sténopés et projettent chacun une image du Soleil éclipsé.</a:t>
            </a:r>
          </a:p>
        </p:txBody>
      </p:sp>
      <p:sp>
        <p:nvSpPr>
          <p:cNvPr id="10" name="observation-dot-3">
            <a:extLst>
              <a:ext uri="{FF2B5EF4-FFF2-40B4-BE49-F238E27FC236}">
                <a16:creationId xmlns:a16="http://schemas.microsoft.com/office/drawing/2014/main" id="{7E0EF68E-3765-4FEA-92D4-E55FB936B0AC}"/>
              </a:ext>
            </a:extLst>
          </p:cNvPr>
          <p:cNvSpPr>
            <a:spLocks noGrp="1"/>
          </p:cNvSpPr>
          <p:nvPr/>
        </p:nvSpPr>
        <p:spPr>
          <a:xfrm>
            <a:off x="6096000" y="4343400"/>
            <a:ext cx="323850" cy="323850"/>
          </a:xfrm>
          <a:prstGeom prst="ellipse">
            <a:avLst/>
          </a:prstGeom>
          <a:solidFill>
            <a:srgbClr val="F39A25"/>
          </a:solidFill>
          <a:ln w="0">
            <a:noFill/>
            <a:prstDash val="solid"/>
          </a:ln>
        </p:spPr>
        <p:txBody>
          <a:bodyPr lIns="0" tIns="0" rIns="0" bIns="0" anchor="ctr">
            <a:normAutofit/>
          </a:bodyPr>
          <a:lstStyle/>
          <a:p>
            <a:pPr algn="ctr">
              <a:defRPr sz="1275" b="1">
                <a:solidFill>
                  <a:srgbClr val="FFFFFF"/>
                </a:solidFill>
                <a:latin typeface="Arial"/>
                <a:ea typeface="Arial"/>
                <a:cs typeface="Arial"/>
              </a:defRPr>
            </a:pPr>
            <a:r>
              <a:rPr sz="1275" b="1">
                <a:solidFill>
                  <a:srgbClr val="FFFFFF"/>
                </a:solidFill>
                <a:latin typeface="Arial"/>
                <a:ea typeface="Arial"/>
                <a:cs typeface="Arial"/>
              </a:rPr>
              <a:t>3</a:t>
            </a:r>
          </a:p>
        </p:txBody>
      </p:sp>
      <p:sp>
        <p:nvSpPr>
          <p:cNvPr id="11" name="observation-3">
            <a:extLst>
              <a:ext uri="{FF2B5EF4-FFF2-40B4-BE49-F238E27FC236}">
                <a16:creationId xmlns:a16="http://schemas.microsoft.com/office/drawing/2014/main" id="{515B2677-CF94-4E24-8D5E-9E2F64037127}"/>
              </a:ext>
            </a:extLst>
          </p:cNvPr>
          <p:cNvSpPr>
            <a:spLocks noGrp="1"/>
          </p:cNvSpPr>
          <p:nvPr/>
        </p:nvSpPr>
        <p:spPr>
          <a:xfrm>
            <a:off x="6505575" y="4229100"/>
            <a:ext cx="2019300" cy="1428750"/>
          </a:xfrm>
          <a:prstGeom prst="roundRect">
            <a:avLst>
              <a:gd name="adj" fmla="val 14634"/>
            </a:avLst>
          </a:prstGeom>
          <a:noFill/>
          <a:ln w="0">
            <a:noFill/>
            <a:prstDash val="solid"/>
          </a:ln>
        </p:spPr>
        <p:txBody>
          <a:bodyPr lIns="28575" tIns="19050" rIns="28575" bIns="19050" anchor="t">
            <a:normAutofit/>
          </a:bodyPr>
          <a:lstStyle/>
          <a:p>
            <a:pPr algn="l">
              <a:lnSpc>
                <a:spcPct val="94000"/>
              </a:lnSpc>
              <a:buNone/>
              <a:defRPr>
                <a:latin typeface="Arial"/>
                <a:ea typeface="Arial"/>
                <a:cs typeface="Arial"/>
              </a:defRPr>
            </a:pPr>
            <a:r>
              <a:rPr sz="1163" b="1">
                <a:solidFill>
                  <a:srgbClr val="563A9C"/>
                </a:solidFill>
                <a:latin typeface="Arial"/>
                <a:ea typeface="Arial"/>
                <a:cs typeface="Arial"/>
              </a:rPr>
              <a:t>LUMIÈRE ET OMBRES</a:t>
            </a:r>
          </a:p>
          <a:p>
            <a:pPr algn="l">
              <a:lnSpc>
                <a:spcPct val="94000"/>
              </a:lnSpc>
              <a:buNone/>
              <a:defRPr>
                <a:latin typeface="Arial"/>
                <a:ea typeface="Arial"/>
                <a:cs typeface="Arial"/>
              </a:defRPr>
            </a:pPr>
            <a:r>
              <a:rPr sz="1013">
                <a:solidFill>
                  <a:srgbClr val="655D6B"/>
                </a:solidFill>
                <a:latin typeface="Arial"/>
                <a:ea typeface="Arial"/>
                <a:cs typeface="Arial"/>
              </a:rPr>
              <a:t>L’éclairement diminue ; lorsque le croissant s’amincit, les ombres deviennent plus nettes.</a:t>
            </a:r>
          </a:p>
        </p:txBody>
      </p:sp>
      <p:sp>
        <p:nvSpPr>
          <p:cNvPr id="12" name="observation-dot-4">
            <a:extLst>
              <a:ext uri="{FF2B5EF4-FFF2-40B4-BE49-F238E27FC236}">
                <a16:creationId xmlns:a16="http://schemas.microsoft.com/office/drawing/2014/main" id="{189A416C-5FD7-4FCC-8053-12D4E686214F}"/>
              </a:ext>
            </a:extLst>
          </p:cNvPr>
          <p:cNvSpPr>
            <a:spLocks noGrp="1"/>
          </p:cNvSpPr>
          <p:nvPr/>
        </p:nvSpPr>
        <p:spPr>
          <a:xfrm>
            <a:off x="8620125" y="4343400"/>
            <a:ext cx="323850" cy="323850"/>
          </a:xfrm>
          <a:prstGeom prst="ellipse">
            <a:avLst/>
          </a:prstGeom>
          <a:solidFill>
            <a:srgbClr val="2E78C5"/>
          </a:solidFill>
          <a:ln w="0">
            <a:noFill/>
            <a:prstDash val="solid"/>
          </a:ln>
        </p:spPr>
        <p:txBody>
          <a:bodyPr lIns="0" tIns="0" rIns="0" bIns="0" anchor="ctr">
            <a:normAutofit/>
          </a:bodyPr>
          <a:lstStyle/>
          <a:p>
            <a:pPr algn="ctr">
              <a:defRPr sz="1275" b="1">
                <a:solidFill>
                  <a:srgbClr val="FFFFFF"/>
                </a:solidFill>
                <a:latin typeface="Arial"/>
                <a:ea typeface="Arial"/>
                <a:cs typeface="Arial"/>
              </a:defRPr>
            </a:pPr>
            <a:r>
              <a:rPr sz="1275" b="1">
                <a:solidFill>
                  <a:srgbClr val="FFFFFF"/>
                </a:solidFill>
                <a:latin typeface="Arial"/>
                <a:ea typeface="Arial"/>
                <a:cs typeface="Arial"/>
              </a:rPr>
              <a:t>4</a:t>
            </a:r>
          </a:p>
        </p:txBody>
      </p:sp>
      <p:sp>
        <p:nvSpPr>
          <p:cNvPr id="13" name="observation-4">
            <a:extLst>
              <a:ext uri="{FF2B5EF4-FFF2-40B4-BE49-F238E27FC236}">
                <a16:creationId xmlns:a16="http://schemas.microsoft.com/office/drawing/2014/main" id="{C8DD9B4C-F67E-461A-B167-B82C29ACF974}"/>
              </a:ext>
            </a:extLst>
          </p:cNvPr>
          <p:cNvSpPr>
            <a:spLocks noGrp="1"/>
          </p:cNvSpPr>
          <p:nvPr/>
        </p:nvSpPr>
        <p:spPr>
          <a:xfrm>
            <a:off x="9029700" y="4229100"/>
            <a:ext cx="2019300" cy="1428750"/>
          </a:xfrm>
          <a:prstGeom prst="roundRect">
            <a:avLst>
              <a:gd name="adj" fmla="val 14634"/>
            </a:avLst>
          </a:prstGeom>
          <a:noFill/>
          <a:ln w="0">
            <a:noFill/>
            <a:prstDash val="solid"/>
          </a:ln>
        </p:spPr>
        <p:txBody>
          <a:bodyPr lIns="28575" tIns="19050" rIns="28575" bIns="19050" anchor="t">
            <a:normAutofit/>
          </a:bodyPr>
          <a:lstStyle/>
          <a:p>
            <a:pPr algn="l">
              <a:lnSpc>
                <a:spcPct val="94000"/>
              </a:lnSpc>
              <a:buNone/>
              <a:defRPr>
                <a:latin typeface="Arial"/>
                <a:ea typeface="Arial"/>
                <a:cs typeface="Arial"/>
              </a:defRPr>
            </a:pPr>
            <a:r>
              <a:rPr sz="1163" b="1">
                <a:solidFill>
                  <a:srgbClr val="563A9C"/>
                </a:solidFill>
                <a:latin typeface="Arial"/>
                <a:ea typeface="Arial"/>
                <a:cs typeface="Arial"/>
              </a:rPr>
              <a:t>UN REFROIDISSEMENT</a:t>
            </a:r>
          </a:p>
          <a:p>
            <a:pPr algn="l">
              <a:lnSpc>
                <a:spcPct val="94000"/>
              </a:lnSpc>
              <a:buNone/>
              <a:defRPr>
                <a:latin typeface="Arial"/>
                <a:ea typeface="Arial"/>
                <a:cs typeface="Arial"/>
              </a:defRPr>
            </a:pPr>
            <a:r>
              <a:rPr sz="1013">
                <a:solidFill>
                  <a:srgbClr val="655D6B"/>
                </a:solidFill>
                <a:latin typeface="Arial"/>
                <a:ea typeface="Arial"/>
                <a:cs typeface="Arial"/>
              </a:rPr>
              <a:t>Le sol reçoit moins d’énergie ; l’air peut se refroidir avec retard. Mesurer au même endroit et noter vent et nuages.</a:t>
            </a:r>
          </a:p>
        </p:txBody>
      </p:sp>
    </p:spTree>
    <p:extLst>
      <p:ext uri="{BB962C8B-B14F-4D97-AF65-F5344CB8AC3E}">
        <p14:creationId xmlns:p14="http://schemas.microsoft.com/office/powerpoint/2010/main" val="3734161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77447C61-4CD2-9D46-8E4E-A95538ACE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Image 5">
            <a:extLst>
              <a:ext uri="{FF2B5EF4-FFF2-40B4-BE49-F238E27FC236}">
                <a16:creationId xmlns:a16="http://schemas.microsoft.com/office/drawing/2014/main" id="{B44A6984-6632-544B-B561-72602F6690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5794" y="4839194"/>
            <a:ext cx="1275113" cy="1275113"/>
          </a:xfrm>
          <a:prstGeom prst="rect">
            <a:avLst/>
          </a:prstGeom>
        </p:spPr>
      </p:pic>
    </p:spTree>
    <p:extLst>
      <p:ext uri="{BB962C8B-B14F-4D97-AF65-F5344CB8AC3E}">
        <p14:creationId xmlns:p14="http://schemas.microsoft.com/office/powerpoint/2010/main" val="856839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699B8237-2B28-4221-B7DB-BA32C06D2B0B}"/>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625" b="1" i="0">
                <a:solidFill>
                  <a:srgbClr val="211D27"/>
                </a:solidFill>
                <a:latin typeface="Arial"/>
                <a:ea typeface="Arial"/>
                <a:cs typeface="Arial"/>
              </a:defRPr>
            </a:pPr>
            <a:r>
              <a:rPr sz="2625" b="1" i="0">
                <a:solidFill>
                  <a:srgbClr val="211D27"/>
                </a:solidFill>
                <a:latin typeface="Arial"/>
                <a:ea typeface="Arial"/>
                <a:cs typeface="Arial"/>
              </a:rPr>
              <a:t>Le 12 août 2026, la France frôlera la totalité</a:t>
            </a:r>
          </a:p>
        </p:txBody>
      </p:sp>
      <p:sp>
        <p:nvSpPr>
          <p:cNvPr id="3" name="slide-subtitle">
            <a:extLst>
              <a:ext uri="{FF2B5EF4-FFF2-40B4-BE49-F238E27FC236}">
                <a16:creationId xmlns:a16="http://schemas.microsoft.com/office/drawing/2014/main" id="{CB859100-3F75-4919-9436-BDBD17FB691B}"/>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sz="1425" b="0" i="0">
                <a:solidFill>
                  <a:srgbClr val="563A9C"/>
                </a:solidFill>
                <a:latin typeface="Arial"/>
                <a:ea typeface="Arial"/>
                <a:cs typeface="Arial"/>
              </a:rPr>
              <a:t>Une partielle très profonde au coucher du Soleil — spectaculaire, mais différente d’une totalité.</a:t>
            </a:r>
          </a:p>
        </p:txBody>
      </p:sp>
      <p:sp>
        <p:nvSpPr>
          <p:cNvPr id="4" name="timeline-dot-1">
            <a:extLst>
              <a:ext uri="{FF2B5EF4-FFF2-40B4-BE49-F238E27FC236}">
                <a16:creationId xmlns:a16="http://schemas.microsoft.com/office/drawing/2014/main" id="{4AFDDFC8-36E1-406C-A166-8C2354A5EE46}"/>
              </a:ext>
            </a:extLst>
          </p:cNvPr>
          <p:cNvSpPr>
            <a:spLocks noGrp="1"/>
          </p:cNvSpPr>
          <p:nvPr/>
        </p:nvSpPr>
        <p:spPr>
          <a:xfrm>
            <a:off x="1333500" y="2162175"/>
            <a:ext cx="323850" cy="323850"/>
          </a:xfrm>
          <a:prstGeom prst="ellipse">
            <a:avLst/>
          </a:prstGeom>
          <a:solidFill>
            <a:srgbClr val="F7C83E"/>
          </a:solidFill>
          <a:ln w="0">
            <a:noFill/>
            <a:prstDash val="solid"/>
          </a:ln>
        </p:spPr>
      </p:sp>
      <p:sp>
        <p:nvSpPr>
          <p:cNvPr id="5" name="timeline-text-1">
            <a:extLst>
              <a:ext uri="{FF2B5EF4-FFF2-40B4-BE49-F238E27FC236}">
                <a16:creationId xmlns:a16="http://schemas.microsoft.com/office/drawing/2014/main" id="{94442F42-C4D2-49E8-B9D5-15009F3358BA}"/>
              </a:ext>
            </a:extLst>
          </p:cNvPr>
          <p:cNvSpPr>
            <a:spLocks noGrp="1"/>
          </p:cNvSpPr>
          <p:nvPr/>
        </p:nvSpPr>
        <p:spPr>
          <a:xfrm>
            <a:off x="1790700" y="2095500"/>
            <a:ext cx="4000500" cy="723900"/>
          </a:xfrm>
          <a:prstGeom prst="roundRect">
            <a:avLst>
              <a:gd name="adj" fmla="val 15789"/>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425" b="1">
                <a:solidFill>
                  <a:srgbClr val="563A9C"/>
                </a:solidFill>
                <a:latin typeface="Arial"/>
                <a:ea typeface="Arial"/>
                <a:cs typeface="Arial"/>
              </a:rPr>
              <a:t>19 h 19–19 h 31</a:t>
            </a:r>
          </a:p>
          <a:p>
            <a:pPr algn="l">
              <a:lnSpc>
                <a:spcPct val="96000"/>
              </a:lnSpc>
              <a:buNone/>
              <a:defRPr>
                <a:latin typeface="Arial"/>
                <a:ea typeface="Arial"/>
                <a:cs typeface="Arial"/>
              </a:defRPr>
            </a:pPr>
            <a:r>
              <a:rPr sz="1125">
                <a:solidFill>
                  <a:srgbClr val="655D6B"/>
                </a:solidFill>
                <a:latin typeface="Arial"/>
                <a:ea typeface="Arial"/>
                <a:cs typeface="Arial"/>
              </a:rPr>
              <a:t>Premier contact, selon la ville.</a:t>
            </a:r>
          </a:p>
        </p:txBody>
      </p:sp>
      <p:sp>
        <p:nvSpPr>
          <p:cNvPr id="6" name="timeline-dot-2">
            <a:extLst>
              <a:ext uri="{FF2B5EF4-FFF2-40B4-BE49-F238E27FC236}">
                <a16:creationId xmlns:a16="http://schemas.microsoft.com/office/drawing/2014/main" id="{F2B432C0-9FC3-4693-A3A8-94DC01A97774}"/>
              </a:ext>
            </a:extLst>
          </p:cNvPr>
          <p:cNvSpPr>
            <a:spLocks noGrp="1"/>
          </p:cNvSpPr>
          <p:nvPr/>
        </p:nvSpPr>
        <p:spPr>
          <a:xfrm>
            <a:off x="1333500" y="3171825"/>
            <a:ext cx="323850" cy="323850"/>
          </a:xfrm>
          <a:prstGeom prst="ellipse">
            <a:avLst/>
          </a:prstGeom>
          <a:solidFill>
            <a:srgbClr val="ED942F"/>
          </a:solidFill>
          <a:ln w="0">
            <a:noFill/>
            <a:prstDash val="solid"/>
          </a:ln>
        </p:spPr>
      </p:sp>
      <p:sp>
        <p:nvSpPr>
          <p:cNvPr id="7" name="timeline-text-2">
            <a:extLst>
              <a:ext uri="{FF2B5EF4-FFF2-40B4-BE49-F238E27FC236}">
                <a16:creationId xmlns:a16="http://schemas.microsoft.com/office/drawing/2014/main" id="{B2FDB8E7-0352-47E7-8D45-30A97807A832}"/>
              </a:ext>
            </a:extLst>
          </p:cNvPr>
          <p:cNvSpPr>
            <a:spLocks noGrp="1"/>
          </p:cNvSpPr>
          <p:nvPr/>
        </p:nvSpPr>
        <p:spPr>
          <a:xfrm>
            <a:off x="1790700" y="3105150"/>
            <a:ext cx="4000500" cy="723900"/>
          </a:xfrm>
          <a:prstGeom prst="roundRect">
            <a:avLst>
              <a:gd name="adj" fmla="val 15789"/>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425" b="1">
                <a:solidFill>
                  <a:srgbClr val="563A9C"/>
                </a:solidFill>
                <a:latin typeface="Arial"/>
                <a:ea typeface="Arial"/>
                <a:cs typeface="Arial"/>
              </a:rPr>
              <a:t>20 h 14–20 h 26</a:t>
            </a:r>
          </a:p>
          <a:p>
            <a:pPr algn="l">
              <a:lnSpc>
                <a:spcPct val="96000"/>
              </a:lnSpc>
              <a:buNone/>
              <a:defRPr>
                <a:latin typeface="Arial"/>
                <a:ea typeface="Arial"/>
                <a:cs typeface="Arial"/>
              </a:defRPr>
            </a:pPr>
            <a:r>
              <a:rPr sz="1125">
                <a:solidFill>
                  <a:srgbClr val="655D6B"/>
                </a:solidFill>
                <a:latin typeface="Arial"/>
                <a:ea typeface="Arial"/>
                <a:cs typeface="Arial"/>
              </a:rPr>
              <a:t>Maximum, Soleil très bas à l’ouest.</a:t>
            </a:r>
          </a:p>
        </p:txBody>
      </p:sp>
      <p:sp>
        <p:nvSpPr>
          <p:cNvPr id="8" name="timeline-dot-3">
            <a:extLst>
              <a:ext uri="{FF2B5EF4-FFF2-40B4-BE49-F238E27FC236}">
                <a16:creationId xmlns:a16="http://schemas.microsoft.com/office/drawing/2014/main" id="{A1122122-EA42-46D3-87B7-BE522F02C470}"/>
              </a:ext>
            </a:extLst>
          </p:cNvPr>
          <p:cNvSpPr>
            <a:spLocks noGrp="1"/>
          </p:cNvSpPr>
          <p:nvPr/>
        </p:nvSpPr>
        <p:spPr>
          <a:xfrm>
            <a:off x="1333500" y="4181475"/>
            <a:ext cx="323850" cy="323850"/>
          </a:xfrm>
          <a:prstGeom prst="ellipse">
            <a:avLst/>
          </a:prstGeom>
          <a:solidFill>
            <a:srgbClr val="2C76C9"/>
          </a:solidFill>
          <a:ln w="0">
            <a:noFill/>
            <a:prstDash val="solid"/>
          </a:ln>
        </p:spPr>
      </p:sp>
      <p:sp>
        <p:nvSpPr>
          <p:cNvPr id="9" name="timeline-text-3">
            <a:extLst>
              <a:ext uri="{FF2B5EF4-FFF2-40B4-BE49-F238E27FC236}">
                <a16:creationId xmlns:a16="http://schemas.microsoft.com/office/drawing/2014/main" id="{CCE5FDBD-3C8C-453C-859A-64530856592B}"/>
              </a:ext>
            </a:extLst>
          </p:cNvPr>
          <p:cNvSpPr>
            <a:spLocks noGrp="1"/>
          </p:cNvSpPr>
          <p:nvPr/>
        </p:nvSpPr>
        <p:spPr>
          <a:xfrm>
            <a:off x="1790700" y="4114800"/>
            <a:ext cx="4000500" cy="723900"/>
          </a:xfrm>
          <a:prstGeom prst="roundRect">
            <a:avLst>
              <a:gd name="adj" fmla="val 15789"/>
            </a:avLst>
          </a:prstGeom>
          <a:noFill/>
          <a:ln w="0">
            <a:noFill/>
            <a:prstDash val="solid"/>
          </a:ln>
        </p:spPr>
        <p:txBody>
          <a:bodyPr lIns="38100" tIns="19050" rIns="38100" bIns="19050" anchor="ctr">
            <a:normAutofit/>
          </a:bodyPr>
          <a:lstStyle/>
          <a:p>
            <a:pPr algn="l">
              <a:lnSpc>
                <a:spcPct val="96000"/>
              </a:lnSpc>
              <a:buNone/>
              <a:defRPr>
                <a:latin typeface="Arial"/>
                <a:ea typeface="Arial"/>
                <a:cs typeface="Arial"/>
              </a:defRPr>
            </a:pPr>
            <a:r>
              <a:rPr sz="1425" b="1">
                <a:solidFill>
                  <a:srgbClr val="563A9C"/>
                </a:solidFill>
                <a:latin typeface="Arial"/>
                <a:ea typeface="Arial"/>
                <a:cs typeface="Arial"/>
              </a:rPr>
              <a:t>Jusqu’au coucher</a:t>
            </a:r>
          </a:p>
          <a:p>
            <a:pPr algn="l">
              <a:lnSpc>
                <a:spcPct val="96000"/>
              </a:lnSpc>
              <a:buNone/>
              <a:defRPr>
                <a:latin typeface="Arial"/>
                <a:ea typeface="Arial"/>
                <a:cs typeface="Arial"/>
              </a:defRPr>
            </a:pPr>
            <a:r>
              <a:rPr sz="1125">
                <a:solidFill>
                  <a:srgbClr val="655D6B"/>
                </a:solidFill>
                <a:latin typeface="Arial"/>
                <a:ea typeface="Arial"/>
                <a:cs typeface="Arial"/>
              </a:rPr>
              <a:t>La fin sera masquée dans de nombreuses villes.</a:t>
            </a:r>
          </a:p>
        </p:txBody>
      </p:sp>
      <p:sp>
        <p:nvSpPr>
          <p:cNvPr id="11" name="credit">
            <a:extLst>
              <a:ext uri="{FF2B5EF4-FFF2-40B4-BE49-F238E27FC236}">
                <a16:creationId xmlns:a16="http://schemas.microsoft.com/office/drawing/2014/main" id="{98E7E70F-E3B9-4717-9A5A-D1F31D4038BE}"/>
              </a:ext>
            </a:extLst>
          </p:cNvPr>
          <p:cNvSpPr>
            <a:spLocks noGrp="1"/>
          </p:cNvSpPr>
          <p:nvPr/>
        </p:nvSpPr>
        <p:spPr>
          <a:xfrm>
            <a:off x="8096250" y="4695825"/>
            <a:ext cx="2667000" cy="171450"/>
          </a:xfrm>
          <a:prstGeom prst="roundRect">
            <a:avLst>
              <a:gd name="adj" fmla="val 50000"/>
            </a:avLst>
          </a:prstGeom>
          <a:noFill/>
          <a:ln w="0">
            <a:noFill/>
            <a:prstDash val="solid"/>
          </a:ln>
        </p:spPr>
        <p:txBody>
          <a:bodyPr lIns="38100" tIns="19050" rIns="38100" bIns="19050" anchor="ctr">
            <a:normAutofit fontScale="70472" lnSpcReduction="20000"/>
          </a:bodyPr>
          <a:lstStyle/>
          <a:p>
            <a:pPr algn="r">
              <a:lnSpc>
                <a:spcPct val="105000"/>
              </a:lnSpc>
              <a:buNone/>
              <a:defRPr sz="825" b="0" i="1">
                <a:solidFill>
                  <a:srgbClr val="655D6B"/>
                </a:solidFill>
                <a:latin typeface="Arial"/>
                <a:ea typeface="Arial"/>
                <a:cs typeface="Arial"/>
              </a:defRPr>
            </a:pPr>
            <a:r>
              <a:rPr sz="825" b="0" i="1">
                <a:solidFill>
                  <a:srgbClr val="655D6B"/>
                </a:solidFill>
                <a:latin typeface="Arial"/>
                <a:ea typeface="Arial"/>
                <a:cs typeface="Arial"/>
              </a:rPr>
              <a:t>Image de totalité : NASA / Joel Kowsky</a:t>
            </a:r>
          </a:p>
        </p:txBody>
      </p:sp>
      <p:sp>
        <p:nvSpPr>
          <p:cNvPr id="12" name="metrics-panel">
            <a:extLst>
              <a:ext uri="{FF2B5EF4-FFF2-40B4-BE49-F238E27FC236}">
                <a16:creationId xmlns:a16="http://schemas.microsoft.com/office/drawing/2014/main" id="{4E2E7567-5521-4DEE-9439-6DE033CA69EC}"/>
              </a:ext>
            </a:extLst>
          </p:cNvPr>
          <p:cNvSpPr>
            <a:spLocks noGrp="1"/>
          </p:cNvSpPr>
          <p:nvPr/>
        </p:nvSpPr>
        <p:spPr>
          <a:xfrm>
            <a:off x="6334125" y="4953000"/>
            <a:ext cx="4429125" cy="866775"/>
          </a:xfrm>
          <a:prstGeom prst="roundRect">
            <a:avLst>
              <a:gd name="adj" fmla="val 13187"/>
            </a:avLst>
          </a:prstGeom>
          <a:solidFill>
            <a:srgbClr val="FFFFFF">
              <a:alpha val="96078"/>
            </a:srgbClr>
          </a:solidFill>
          <a:ln w="11430">
            <a:solidFill>
              <a:srgbClr val="D9CDED"/>
            </a:solidFill>
            <a:prstDash val="solid"/>
          </a:ln>
        </p:spPr>
      </p:sp>
      <p:sp>
        <p:nvSpPr>
          <p:cNvPr id="13" name="paris-metric">
            <a:extLst>
              <a:ext uri="{FF2B5EF4-FFF2-40B4-BE49-F238E27FC236}">
                <a16:creationId xmlns:a16="http://schemas.microsoft.com/office/drawing/2014/main" id="{9DA77316-7241-4817-9D1F-081646E7A03E}"/>
              </a:ext>
            </a:extLst>
          </p:cNvPr>
          <p:cNvSpPr>
            <a:spLocks noGrp="1"/>
          </p:cNvSpPr>
          <p:nvPr/>
        </p:nvSpPr>
        <p:spPr>
          <a:xfrm>
            <a:off x="6496050" y="5048250"/>
            <a:ext cx="2000250" cy="666750"/>
          </a:xfrm>
          <a:prstGeom prst="roundRect">
            <a:avLst>
              <a:gd name="adj" fmla="val 17143"/>
            </a:avLst>
          </a:prstGeom>
          <a:noFill/>
          <a:ln w="0">
            <a:noFill/>
            <a:prstDash val="solid"/>
          </a:ln>
        </p:spPr>
        <p:txBody>
          <a:bodyPr lIns="38100" tIns="19050" rIns="38100" bIns="19050" anchor="ctr">
            <a:normAutofit/>
          </a:bodyPr>
          <a:lstStyle/>
          <a:p>
            <a:pPr algn="ctr">
              <a:lnSpc>
                <a:spcPct val="96000"/>
              </a:lnSpc>
              <a:buNone/>
              <a:defRPr>
                <a:latin typeface="Arial"/>
                <a:ea typeface="Arial"/>
                <a:cs typeface="Arial"/>
              </a:defRPr>
            </a:pPr>
            <a:r>
              <a:rPr sz="1800" b="1">
                <a:solidFill>
                  <a:srgbClr val="563A9C"/>
                </a:solidFill>
                <a:latin typeface="Arial"/>
                <a:ea typeface="Arial"/>
                <a:cs typeface="Arial"/>
              </a:rPr>
              <a:t>92,2 %</a:t>
            </a:r>
          </a:p>
          <a:p>
            <a:pPr algn="ctr">
              <a:lnSpc>
                <a:spcPct val="96000"/>
              </a:lnSpc>
              <a:buNone/>
              <a:defRPr>
                <a:latin typeface="Arial"/>
                <a:ea typeface="Arial"/>
                <a:cs typeface="Arial"/>
              </a:defRPr>
            </a:pPr>
            <a:r>
              <a:rPr sz="975">
                <a:solidFill>
                  <a:srgbClr val="655D6B"/>
                </a:solidFill>
                <a:latin typeface="Arial"/>
                <a:ea typeface="Arial"/>
                <a:cs typeface="Arial"/>
              </a:rPr>
              <a:t>Paris</a:t>
            </a:r>
          </a:p>
        </p:txBody>
      </p:sp>
      <p:sp>
        <p:nvSpPr>
          <p:cNvPr id="14" name="biarritz-metric">
            <a:extLst>
              <a:ext uri="{FF2B5EF4-FFF2-40B4-BE49-F238E27FC236}">
                <a16:creationId xmlns:a16="http://schemas.microsoft.com/office/drawing/2014/main" id="{3AA0B044-7288-4310-97D6-50E3284BEA89}"/>
              </a:ext>
            </a:extLst>
          </p:cNvPr>
          <p:cNvSpPr>
            <a:spLocks noGrp="1"/>
          </p:cNvSpPr>
          <p:nvPr/>
        </p:nvSpPr>
        <p:spPr>
          <a:xfrm>
            <a:off x="8629650" y="5048250"/>
            <a:ext cx="2000250" cy="666750"/>
          </a:xfrm>
          <a:prstGeom prst="roundRect">
            <a:avLst>
              <a:gd name="adj" fmla="val 17143"/>
            </a:avLst>
          </a:prstGeom>
          <a:noFill/>
          <a:ln w="0">
            <a:noFill/>
            <a:prstDash val="solid"/>
          </a:ln>
        </p:spPr>
        <p:txBody>
          <a:bodyPr lIns="38100" tIns="19050" rIns="38100" bIns="19050" anchor="ctr">
            <a:normAutofit/>
          </a:bodyPr>
          <a:lstStyle/>
          <a:p>
            <a:pPr algn="ctr">
              <a:lnSpc>
                <a:spcPct val="96000"/>
              </a:lnSpc>
              <a:buNone/>
              <a:defRPr>
                <a:latin typeface="Arial"/>
                <a:ea typeface="Arial"/>
                <a:cs typeface="Arial"/>
              </a:defRPr>
            </a:pPr>
            <a:r>
              <a:rPr sz="1800" b="1">
                <a:solidFill>
                  <a:srgbClr val="563A9C"/>
                </a:solidFill>
                <a:latin typeface="Arial"/>
                <a:ea typeface="Arial"/>
                <a:cs typeface="Arial"/>
              </a:rPr>
              <a:t>99,5 %</a:t>
            </a:r>
          </a:p>
          <a:p>
            <a:pPr algn="ctr">
              <a:lnSpc>
                <a:spcPct val="96000"/>
              </a:lnSpc>
              <a:buNone/>
              <a:defRPr>
                <a:latin typeface="Arial"/>
                <a:ea typeface="Arial"/>
                <a:cs typeface="Arial"/>
              </a:defRPr>
            </a:pPr>
            <a:r>
              <a:rPr sz="975">
                <a:solidFill>
                  <a:srgbClr val="655D6B"/>
                </a:solidFill>
                <a:latin typeface="Arial"/>
                <a:ea typeface="Arial"/>
                <a:cs typeface="Arial"/>
              </a:rPr>
              <a:t>Biarritz</a:t>
            </a:r>
          </a:p>
        </p:txBody>
      </p:sp>
      <p:sp>
        <p:nvSpPr>
          <p:cNvPr id="15" name="metric-definition">
            <a:extLst>
              <a:ext uri="{FF2B5EF4-FFF2-40B4-BE49-F238E27FC236}">
                <a16:creationId xmlns:a16="http://schemas.microsoft.com/office/drawing/2014/main" id="{18E49BEB-17D8-4741-BA5B-B5F515DF4BCF}"/>
              </a:ext>
            </a:extLst>
          </p:cNvPr>
          <p:cNvSpPr>
            <a:spLocks noGrp="1"/>
          </p:cNvSpPr>
          <p:nvPr/>
        </p:nvSpPr>
        <p:spPr>
          <a:xfrm>
            <a:off x="1524000" y="5314950"/>
            <a:ext cx="4191000" cy="400050"/>
          </a:xfrm>
          <a:prstGeom prst="roundRect">
            <a:avLst>
              <a:gd name="adj" fmla="val 28571"/>
            </a:avLst>
          </a:prstGeom>
          <a:noFill/>
          <a:ln w="0">
            <a:noFill/>
            <a:prstDash val="solid"/>
          </a:ln>
        </p:spPr>
        <p:txBody>
          <a:bodyPr lIns="38100" tIns="19050" rIns="38100" bIns="19050" anchor="ctr">
            <a:normAutofit/>
          </a:bodyPr>
          <a:lstStyle/>
          <a:p>
            <a:pPr algn="ctr">
              <a:lnSpc>
                <a:spcPct val="105000"/>
              </a:lnSpc>
              <a:buNone/>
              <a:defRPr sz="1125" b="1" i="0">
                <a:solidFill>
                  <a:srgbClr val="563A9C"/>
                </a:solidFill>
                <a:latin typeface="Arial"/>
                <a:ea typeface="Arial"/>
                <a:cs typeface="Arial"/>
              </a:defRPr>
            </a:pPr>
            <a:r>
              <a:rPr sz="1125" b="1" i="0">
                <a:solidFill>
                  <a:srgbClr val="563A9C"/>
                </a:solidFill>
                <a:latin typeface="Arial"/>
                <a:ea typeface="Arial"/>
                <a:cs typeface="Arial"/>
              </a:rPr>
              <a:t>Obscuration : fraction de la surface solaire cachée.</a:t>
            </a:r>
          </a:p>
        </p:txBody>
      </p:sp>
      <p:pic>
        <p:nvPicPr>
          <p:cNvPr id="32" name="Image 31"/>
          <p:cNvPicPr>
            <a:picLocks noChangeAspect="1"/>
          </p:cNvPicPr>
          <p:nvPr/>
        </p:nvPicPr>
        <p:blipFill>
          <a:blip r:embed="rId4"/>
          <a:srcRect t="4363" b="4363"/>
          <a:stretch>
            <a:fillRect/>
          </a:stretch>
        </p:blipFill>
        <p:spPr>
          <a:xfrm>
            <a:off x="6334125" y="1885950"/>
            <a:ext cx="4429125" cy="2781300"/>
          </a:xfrm>
          <a:prstGeom prst="roundRect">
            <a:avLst>
              <a:gd name="adj" fmla="val 4110"/>
            </a:avLst>
          </a:prstGeom>
        </p:spPr>
      </p:pic>
    </p:spTree>
    <p:extLst>
      <p:ext uri="{BB962C8B-B14F-4D97-AF65-F5344CB8AC3E}">
        <p14:creationId xmlns:p14="http://schemas.microsoft.com/office/powerpoint/2010/main" val="1789570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A4FD4530-8EB4-4660-ACFC-62B0F2DDAE59}"/>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700" b="1" i="0">
                <a:solidFill>
                  <a:srgbClr val="211D27"/>
                </a:solidFill>
                <a:latin typeface="Arial"/>
                <a:ea typeface="Arial"/>
                <a:cs typeface="Arial"/>
              </a:defRPr>
            </a:pPr>
            <a:r>
              <a:rPr sz="2700" b="1" i="0">
                <a:solidFill>
                  <a:srgbClr val="211D27"/>
                </a:solidFill>
                <a:latin typeface="Arial"/>
                <a:ea typeface="Arial"/>
                <a:cs typeface="Arial"/>
              </a:rPr>
              <a:t>Pourquoi la Lune peut-elle masquer le Soleil ?</a:t>
            </a:r>
          </a:p>
        </p:txBody>
      </p:sp>
      <p:sp>
        <p:nvSpPr>
          <p:cNvPr id="3" name="slide-subtitle">
            <a:extLst>
              <a:ext uri="{FF2B5EF4-FFF2-40B4-BE49-F238E27FC236}">
                <a16:creationId xmlns:a16="http://schemas.microsoft.com/office/drawing/2014/main" id="{2A463DE1-E271-487C-885D-D3DDB7783758}"/>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500" b="0" i="0">
                <a:solidFill>
                  <a:srgbClr val="563A9C"/>
                </a:solidFill>
                <a:latin typeface="Arial"/>
                <a:ea typeface="Arial"/>
                <a:cs typeface="Arial"/>
              </a:defRPr>
            </a:pPr>
            <a:r>
              <a:rPr sz="1500" b="0" i="0">
                <a:solidFill>
                  <a:srgbClr val="563A9C"/>
                </a:solidFill>
                <a:latin typeface="Arial"/>
                <a:ea typeface="Arial"/>
                <a:cs typeface="Arial"/>
              </a:rPr>
              <a:t>Leur taille apparente est voisine : environ un demi-degré dans notre ciel.</a:t>
            </a:r>
          </a:p>
        </p:txBody>
      </p:sp>
      <p:sp>
        <p:nvSpPr>
          <p:cNvPr id="4" name="diagram-panel">
            <a:extLst>
              <a:ext uri="{FF2B5EF4-FFF2-40B4-BE49-F238E27FC236}">
                <a16:creationId xmlns:a16="http://schemas.microsoft.com/office/drawing/2014/main" id="{80A5A73C-14DF-4DD6-8B15-4D034A232B60}"/>
              </a:ext>
            </a:extLst>
          </p:cNvPr>
          <p:cNvSpPr>
            <a:spLocks noGrp="1"/>
          </p:cNvSpPr>
          <p:nvPr/>
        </p:nvSpPr>
        <p:spPr>
          <a:xfrm>
            <a:off x="1143000" y="1838325"/>
            <a:ext cx="9906000" cy="3000375"/>
          </a:xfrm>
          <a:prstGeom prst="roundRect">
            <a:avLst>
              <a:gd name="adj" fmla="val 5714"/>
            </a:avLst>
          </a:prstGeom>
          <a:solidFill>
            <a:srgbClr val="FFFFFF"/>
          </a:solidFill>
          <a:ln w="9525">
            <a:solidFill>
              <a:srgbClr val="D9CFEA"/>
            </a:solidFill>
            <a:prstDash val="solid"/>
          </a:ln>
        </p:spPr>
      </p:sp>
      <p:sp>
        <p:nvSpPr>
          <p:cNvPr id="5" name="penumbra">
            <a:extLst>
              <a:ext uri="{FF2B5EF4-FFF2-40B4-BE49-F238E27FC236}">
                <a16:creationId xmlns:a16="http://schemas.microsoft.com/office/drawing/2014/main" id="{5D975C9D-593E-4596-8CAB-C1252CA5106C}"/>
              </a:ext>
            </a:extLst>
          </p:cNvPr>
          <p:cNvSpPr>
            <a:spLocks noGrp="1"/>
          </p:cNvSpPr>
          <p:nvPr/>
        </p:nvSpPr>
        <p:spPr>
          <a:xfrm>
            <a:off x="5095875" y="2238375"/>
            <a:ext cx="4476750" cy="2143125"/>
          </a:xfrm>
          <a:custGeom>
            <a:avLst/>
            <a:gdLst/>
            <a:ahLst/>
            <a:cxnLst/>
            <a:rect l="0" t="0" r="0" b="0"/>
            <a:pathLst>
              <a:path w="4476750" h="2095500">
                <a:moveTo>
                  <a:pt x="0" y="838200"/>
                </a:moveTo>
                <a:lnTo>
                  <a:pt x="4476750" y="0"/>
                </a:lnTo>
                <a:lnTo>
                  <a:pt x="4476750" y="2095500"/>
                </a:lnTo>
                <a:lnTo>
                  <a:pt x="0" y="1257300"/>
                </a:lnTo>
                <a:close/>
              </a:path>
            </a:pathLst>
          </a:custGeom>
          <a:solidFill>
            <a:srgbClr val="E8E4ED"/>
          </a:solidFill>
          <a:ln w="9525">
            <a:solidFill>
              <a:srgbClr val="C7C0D0"/>
            </a:solidFill>
            <a:prstDash val="solid"/>
          </a:ln>
        </p:spPr>
      </p:sp>
      <p:sp>
        <p:nvSpPr>
          <p:cNvPr id="6" name="umbra">
            <a:extLst>
              <a:ext uri="{FF2B5EF4-FFF2-40B4-BE49-F238E27FC236}">
                <a16:creationId xmlns:a16="http://schemas.microsoft.com/office/drawing/2014/main" id="{3356645D-B785-4C97-82DA-D76127621543}"/>
              </a:ext>
            </a:extLst>
          </p:cNvPr>
          <p:cNvSpPr>
            <a:spLocks noGrp="1"/>
          </p:cNvSpPr>
          <p:nvPr/>
        </p:nvSpPr>
        <p:spPr>
          <a:xfrm>
            <a:off x="5095875" y="3028950"/>
            <a:ext cx="4238625" cy="552450"/>
          </a:xfrm>
          <a:custGeom>
            <a:avLst/>
            <a:gdLst/>
            <a:ahLst/>
            <a:cxnLst/>
            <a:rect l="0" t="0" r="0" b="0"/>
            <a:pathLst>
              <a:path w="4238625" h="514350">
                <a:moveTo>
                  <a:pt x="0" y="0"/>
                </a:moveTo>
                <a:lnTo>
                  <a:pt x="4238625" y="257175"/>
                </a:lnTo>
                <a:lnTo>
                  <a:pt x="0" y="514350"/>
                </a:lnTo>
                <a:close/>
              </a:path>
            </a:pathLst>
          </a:custGeom>
          <a:solidFill>
            <a:srgbClr val="4A4351"/>
          </a:solidFill>
          <a:ln w="9525">
            <a:solidFill>
              <a:srgbClr val="4A4351"/>
            </a:solidFill>
            <a:prstDash val="solid"/>
          </a:ln>
        </p:spPr>
      </p:sp>
      <p:sp>
        <p:nvSpPr>
          <p:cNvPr id="7" name="sun">
            <a:extLst>
              <a:ext uri="{FF2B5EF4-FFF2-40B4-BE49-F238E27FC236}">
                <a16:creationId xmlns:a16="http://schemas.microsoft.com/office/drawing/2014/main" id="{9C39D733-95D7-460F-A030-A22BF7C4346B}"/>
              </a:ext>
            </a:extLst>
          </p:cNvPr>
          <p:cNvSpPr>
            <a:spLocks noGrp="1"/>
          </p:cNvSpPr>
          <p:nvPr/>
        </p:nvSpPr>
        <p:spPr>
          <a:xfrm>
            <a:off x="1695450" y="2476500"/>
            <a:ext cx="1571625" cy="1571625"/>
          </a:xfrm>
          <a:prstGeom prst="ellipse">
            <a:avLst/>
          </a:prstGeom>
          <a:solidFill>
            <a:srgbClr val="F9C73A"/>
          </a:solidFill>
          <a:ln w="14288">
            <a:solidFill>
              <a:srgbClr val="211D27"/>
            </a:solidFill>
            <a:prstDash val="solid"/>
          </a:ln>
        </p:spPr>
        <p:txBody>
          <a:bodyPr lIns="38100" tIns="19050" rIns="38100" bIns="19050" anchor="ctr">
            <a:normAutofit/>
          </a:bodyPr>
          <a:lstStyle/>
          <a:p>
            <a:pPr algn="ctr">
              <a:buNone/>
              <a:defRPr sz="1050" b="1">
                <a:solidFill>
                  <a:srgbClr val="211D27"/>
                </a:solidFill>
                <a:latin typeface="Arial"/>
                <a:ea typeface="Arial"/>
                <a:cs typeface="Arial"/>
              </a:defRPr>
            </a:pPr>
            <a:r>
              <a:rPr sz="1050" b="1">
                <a:solidFill>
                  <a:srgbClr val="211D27"/>
                </a:solidFill>
                <a:latin typeface="Arial"/>
                <a:ea typeface="Arial"/>
                <a:cs typeface="Arial"/>
              </a:rPr>
              <a:t>SOLEIL</a:t>
            </a:r>
          </a:p>
          <a:p>
            <a:pPr algn="ctr">
              <a:buNone/>
              <a:defRPr sz="1050" b="1">
                <a:solidFill>
                  <a:srgbClr val="211D27"/>
                </a:solidFill>
                <a:latin typeface="Arial"/>
                <a:ea typeface="Arial"/>
                <a:cs typeface="Arial"/>
              </a:defRPr>
            </a:pPr>
            <a:r>
              <a:rPr sz="1050" b="1">
                <a:solidFill>
                  <a:srgbClr val="211D27"/>
                </a:solidFill>
                <a:latin typeface="Arial"/>
                <a:ea typeface="Arial"/>
                <a:cs typeface="Arial"/>
              </a:rPr>
              <a:t>Ø 1,39 million km</a:t>
            </a:r>
          </a:p>
        </p:txBody>
      </p:sp>
      <p:sp>
        <p:nvSpPr>
          <p:cNvPr id="8" name="moon">
            <a:extLst>
              <a:ext uri="{FF2B5EF4-FFF2-40B4-BE49-F238E27FC236}">
                <a16:creationId xmlns:a16="http://schemas.microsoft.com/office/drawing/2014/main" id="{4E0748AC-CBB9-417D-B1EC-9E8C15E3B714}"/>
              </a:ext>
            </a:extLst>
          </p:cNvPr>
          <p:cNvSpPr>
            <a:spLocks noGrp="1"/>
          </p:cNvSpPr>
          <p:nvPr/>
        </p:nvSpPr>
        <p:spPr>
          <a:xfrm>
            <a:off x="4714875" y="2924175"/>
            <a:ext cx="819150" cy="819150"/>
          </a:xfrm>
          <a:prstGeom prst="ellipse">
            <a:avLst/>
          </a:prstGeom>
          <a:solidFill>
            <a:srgbClr val="211D27"/>
          </a:solidFill>
          <a:ln w="9525">
            <a:solidFill>
              <a:srgbClr val="211D27"/>
            </a:solidFill>
            <a:prstDash val="solid"/>
          </a:ln>
        </p:spPr>
        <p:txBody>
          <a:bodyPr lIns="38100" tIns="19050" rIns="38100" bIns="19050" anchor="ctr">
            <a:normAutofit/>
          </a:bodyPr>
          <a:lstStyle/>
          <a:p>
            <a:pPr algn="ctr">
              <a:buNone/>
              <a:defRPr sz="900" b="1">
                <a:solidFill>
                  <a:srgbClr val="FFFFFF"/>
                </a:solidFill>
                <a:latin typeface="Arial"/>
                <a:ea typeface="Arial"/>
                <a:cs typeface="Arial"/>
              </a:defRPr>
            </a:pPr>
            <a:r>
              <a:rPr sz="900" b="1">
                <a:solidFill>
                  <a:srgbClr val="FFFFFF"/>
                </a:solidFill>
                <a:latin typeface="Arial"/>
                <a:ea typeface="Arial"/>
                <a:cs typeface="Arial"/>
              </a:rPr>
              <a:t>LUNE</a:t>
            </a:r>
          </a:p>
          <a:p>
            <a:pPr algn="ctr">
              <a:buNone/>
              <a:defRPr sz="900" b="1">
                <a:solidFill>
                  <a:srgbClr val="FFFFFF"/>
                </a:solidFill>
                <a:latin typeface="Arial"/>
                <a:ea typeface="Arial"/>
                <a:cs typeface="Arial"/>
              </a:defRPr>
            </a:pPr>
            <a:r>
              <a:rPr sz="900" b="1">
                <a:solidFill>
                  <a:srgbClr val="FFFFFF"/>
                </a:solidFill>
                <a:latin typeface="Arial"/>
                <a:ea typeface="Arial"/>
                <a:cs typeface="Arial"/>
              </a:rPr>
              <a:t>Ø 3 475 km</a:t>
            </a:r>
          </a:p>
        </p:txBody>
      </p:sp>
      <p:sp>
        <p:nvSpPr>
          <p:cNvPr id="9" name="earth">
            <a:extLst>
              <a:ext uri="{FF2B5EF4-FFF2-40B4-BE49-F238E27FC236}">
                <a16:creationId xmlns:a16="http://schemas.microsoft.com/office/drawing/2014/main" id="{DBF25421-AC31-4369-949A-7764A1ED3F27}"/>
              </a:ext>
            </a:extLst>
          </p:cNvPr>
          <p:cNvSpPr>
            <a:spLocks noGrp="1"/>
          </p:cNvSpPr>
          <p:nvPr/>
        </p:nvSpPr>
        <p:spPr>
          <a:xfrm>
            <a:off x="9029700" y="2476500"/>
            <a:ext cx="1571625" cy="1571625"/>
          </a:xfrm>
          <a:prstGeom prst="ellipse">
            <a:avLst/>
          </a:prstGeom>
          <a:solidFill>
            <a:srgbClr val="2F7CCB"/>
          </a:solidFill>
          <a:ln w="14288">
            <a:solidFill>
              <a:srgbClr val="211D27"/>
            </a:solidFill>
            <a:prstDash val="solid"/>
          </a:ln>
        </p:spPr>
        <p:txBody>
          <a:bodyPr lIns="38100" tIns="19050" rIns="38100" bIns="19050" anchor="ctr">
            <a:normAutofit/>
          </a:bodyPr>
          <a:lstStyle/>
          <a:p>
            <a:pPr algn="ctr">
              <a:buNone/>
              <a:defRPr sz="975" b="1">
                <a:solidFill>
                  <a:srgbClr val="FFFFFF"/>
                </a:solidFill>
                <a:latin typeface="Arial"/>
                <a:ea typeface="Arial"/>
                <a:cs typeface="Arial"/>
              </a:defRPr>
            </a:pPr>
            <a:r>
              <a:rPr sz="975" b="1">
                <a:solidFill>
                  <a:srgbClr val="FFFFFF"/>
                </a:solidFill>
                <a:latin typeface="Arial"/>
                <a:ea typeface="Arial"/>
                <a:cs typeface="Arial"/>
              </a:rPr>
              <a:t>TERRE</a:t>
            </a:r>
          </a:p>
          <a:p>
            <a:pPr algn="ctr">
              <a:buNone/>
              <a:defRPr sz="975" b="1">
                <a:solidFill>
                  <a:srgbClr val="FFFFFF"/>
                </a:solidFill>
                <a:latin typeface="Arial"/>
                <a:ea typeface="Arial"/>
                <a:cs typeface="Arial"/>
              </a:defRPr>
            </a:pPr>
            <a:r>
              <a:rPr sz="975" b="1">
                <a:solidFill>
                  <a:srgbClr val="FFFFFF"/>
                </a:solidFill>
                <a:latin typeface="Arial"/>
                <a:ea typeface="Arial"/>
                <a:cs typeface="Arial"/>
              </a:rPr>
              <a:t>point d’observation</a:t>
            </a:r>
          </a:p>
        </p:txBody>
      </p:sp>
      <p:sp>
        <p:nvSpPr>
          <p:cNvPr id="10" name="umbra-label">
            <a:extLst>
              <a:ext uri="{FF2B5EF4-FFF2-40B4-BE49-F238E27FC236}">
                <a16:creationId xmlns:a16="http://schemas.microsoft.com/office/drawing/2014/main" id="{6D3AE12B-C004-4F34-A739-8F056CA6F8A0}"/>
              </a:ext>
            </a:extLst>
          </p:cNvPr>
          <p:cNvSpPr>
            <a:spLocks noGrp="1"/>
          </p:cNvSpPr>
          <p:nvPr/>
        </p:nvSpPr>
        <p:spPr>
          <a:xfrm>
            <a:off x="6572250" y="2781300"/>
            <a:ext cx="2000250" cy="400050"/>
          </a:xfrm>
          <a:prstGeom prst="roundRect">
            <a:avLst>
              <a:gd name="adj" fmla="val 35294"/>
            </a:avLst>
          </a:prstGeom>
          <a:noFill/>
          <a:ln w="0">
            <a:noFill/>
            <a:prstDash val="solid"/>
          </a:ln>
        </p:spPr>
        <p:txBody>
          <a:bodyPr lIns="38100" tIns="19050" rIns="38100" bIns="19050" anchor="ctr">
            <a:normAutofit fontScale="85057" lnSpcReduction="20000"/>
          </a:bodyPr>
          <a:lstStyle/>
          <a:p>
            <a:pPr algn="ctr">
              <a:lnSpc>
                <a:spcPct val="105000"/>
              </a:lnSpc>
              <a:buNone/>
              <a:defRPr sz="1125" b="1" i="0">
                <a:solidFill>
                  <a:srgbClr val="241C2B"/>
                </a:solidFill>
                <a:latin typeface="Arial"/>
                <a:ea typeface="Arial"/>
                <a:cs typeface="Arial"/>
              </a:defRPr>
            </a:pPr>
            <a:r>
              <a:rPr sz="1125" b="1" i="0">
                <a:solidFill>
                  <a:srgbClr val="241C2B"/>
                </a:solidFill>
                <a:latin typeface="Arial"/>
                <a:ea typeface="Arial"/>
                <a:cs typeface="Arial"/>
              </a:rPr>
              <a:t>Ombre (umbra)</a:t>
            </a:r>
          </a:p>
          <a:p>
            <a:pPr algn="ctr">
              <a:lnSpc>
                <a:spcPct val="105000"/>
              </a:lnSpc>
              <a:buNone/>
              <a:defRPr sz="1125" b="1" i="0">
                <a:solidFill>
                  <a:srgbClr val="241C2B"/>
                </a:solidFill>
                <a:latin typeface="Arial"/>
                <a:ea typeface="Arial"/>
                <a:cs typeface="Arial"/>
              </a:defRPr>
            </a:pPr>
            <a:r>
              <a:rPr sz="1125" b="1" i="0">
                <a:solidFill>
                  <a:srgbClr val="241C2B"/>
                </a:solidFill>
                <a:latin typeface="Arial"/>
                <a:ea typeface="Arial"/>
                <a:cs typeface="Arial"/>
              </a:rPr>
              <a:t>→ totalité</a:t>
            </a:r>
          </a:p>
        </p:txBody>
      </p:sp>
      <p:sp>
        <p:nvSpPr>
          <p:cNvPr id="11" name="penumbra-label">
            <a:extLst>
              <a:ext uri="{FF2B5EF4-FFF2-40B4-BE49-F238E27FC236}">
                <a16:creationId xmlns:a16="http://schemas.microsoft.com/office/drawing/2014/main" id="{2557C498-31DE-4C76-B32E-B1DD2AAF109F}"/>
              </a:ext>
            </a:extLst>
          </p:cNvPr>
          <p:cNvSpPr>
            <a:spLocks noGrp="1"/>
          </p:cNvSpPr>
          <p:nvPr/>
        </p:nvSpPr>
        <p:spPr>
          <a:xfrm>
            <a:off x="6524625" y="3790950"/>
            <a:ext cx="2095500" cy="419100"/>
          </a:xfrm>
          <a:prstGeom prst="roundRect">
            <a:avLst>
              <a:gd name="adj" fmla="val 35294"/>
            </a:avLst>
          </a:prstGeom>
          <a:noFill/>
          <a:ln w="0">
            <a:noFill/>
            <a:prstDash val="solid"/>
          </a:ln>
        </p:spPr>
        <p:txBody>
          <a:bodyPr lIns="38100" tIns="19050" rIns="38100" bIns="19050" anchor="ctr">
            <a:normAutofit fontScale="89254" lnSpcReduction="10000"/>
          </a:bodyPr>
          <a:lstStyle/>
          <a:p>
            <a:pPr algn="ctr">
              <a:lnSpc>
                <a:spcPct val="105000"/>
              </a:lnSpc>
              <a:buNone/>
              <a:defRPr sz="1125" b="1" i="0">
                <a:solidFill>
                  <a:srgbClr val="563A9C"/>
                </a:solidFill>
                <a:latin typeface="Arial"/>
                <a:ea typeface="Arial"/>
                <a:cs typeface="Arial"/>
              </a:defRPr>
            </a:pPr>
            <a:r>
              <a:rPr sz="1125" b="1" i="0">
                <a:solidFill>
                  <a:srgbClr val="563A9C"/>
                </a:solidFill>
                <a:latin typeface="Arial"/>
                <a:ea typeface="Arial"/>
                <a:cs typeface="Arial"/>
              </a:rPr>
              <a:t>Pénombre</a:t>
            </a:r>
          </a:p>
          <a:p>
            <a:pPr algn="ctr">
              <a:lnSpc>
                <a:spcPct val="105000"/>
              </a:lnSpc>
              <a:buNone/>
              <a:defRPr sz="1125" b="1" i="0">
                <a:solidFill>
                  <a:srgbClr val="563A9C"/>
                </a:solidFill>
                <a:latin typeface="Arial"/>
                <a:ea typeface="Arial"/>
                <a:cs typeface="Arial"/>
              </a:defRPr>
            </a:pPr>
            <a:r>
              <a:rPr sz="1125" b="1" i="0">
                <a:solidFill>
                  <a:srgbClr val="563A9C"/>
                </a:solidFill>
                <a:latin typeface="Arial"/>
                <a:ea typeface="Arial"/>
                <a:cs typeface="Arial"/>
              </a:rPr>
              <a:t>→ partielle</a:t>
            </a:r>
          </a:p>
        </p:txBody>
      </p:sp>
      <p:sp>
        <p:nvSpPr>
          <p:cNvPr id="12" name="not-scale">
            <a:extLst>
              <a:ext uri="{FF2B5EF4-FFF2-40B4-BE49-F238E27FC236}">
                <a16:creationId xmlns:a16="http://schemas.microsoft.com/office/drawing/2014/main" id="{19EB515E-4192-4491-A033-BD902A49B1FD}"/>
              </a:ext>
            </a:extLst>
          </p:cNvPr>
          <p:cNvSpPr>
            <a:spLocks noGrp="1"/>
          </p:cNvSpPr>
          <p:nvPr/>
        </p:nvSpPr>
        <p:spPr>
          <a:xfrm>
            <a:off x="8239125" y="4400550"/>
            <a:ext cx="2428875" cy="209550"/>
          </a:xfrm>
          <a:prstGeom prst="roundRect">
            <a:avLst>
              <a:gd name="adj" fmla="val 50000"/>
            </a:avLst>
          </a:prstGeom>
          <a:noFill/>
          <a:ln w="0">
            <a:noFill/>
            <a:prstDash val="solid"/>
          </a:ln>
        </p:spPr>
        <p:txBody>
          <a:bodyPr lIns="38100" tIns="19050" rIns="38100" bIns="19050" anchor="ctr">
            <a:normAutofit fontScale="90880"/>
          </a:bodyPr>
          <a:lstStyle/>
          <a:p>
            <a:pPr algn="r">
              <a:lnSpc>
                <a:spcPct val="105000"/>
              </a:lnSpc>
              <a:buNone/>
              <a:defRPr sz="825" b="0" i="1">
                <a:solidFill>
                  <a:srgbClr val="655D6B"/>
                </a:solidFill>
                <a:latin typeface="Arial"/>
                <a:ea typeface="Arial"/>
                <a:cs typeface="Arial"/>
              </a:defRPr>
            </a:pPr>
            <a:r>
              <a:rPr sz="825" b="0" i="1">
                <a:solidFill>
                  <a:srgbClr val="655D6B"/>
                </a:solidFill>
                <a:latin typeface="Arial"/>
                <a:ea typeface="Arial"/>
                <a:cs typeface="Arial"/>
              </a:rPr>
              <a:t>Distances et diamètres non à l’échelle</a:t>
            </a:r>
          </a:p>
        </p:txBody>
      </p:sp>
      <p:sp>
        <p:nvSpPr>
          <p:cNvPr id="13" name="coincidence">
            <a:extLst>
              <a:ext uri="{FF2B5EF4-FFF2-40B4-BE49-F238E27FC236}">
                <a16:creationId xmlns:a16="http://schemas.microsoft.com/office/drawing/2014/main" id="{82F33327-E1F7-4A0B-9C72-A90AE83D23B0}"/>
              </a:ext>
            </a:extLst>
          </p:cNvPr>
          <p:cNvSpPr>
            <a:spLocks noGrp="1"/>
          </p:cNvSpPr>
          <p:nvPr/>
        </p:nvSpPr>
        <p:spPr>
          <a:xfrm>
            <a:off x="1666875" y="5029200"/>
            <a:ext cx="8858250" cy="723900"/>
          </a:xfrm>
          <a:prstGeom prst="roundRect">
            <a:avLst>
              <a:gd name="adj" fmla="val 18421"/>
            </a:avLst>
          </a:prstGeom>
          <a:solidFill>
            <a:srgbClr val="FFF2C8"/>
          </a:solidFill>
          <a:ln w="9525">
            <a:solidFill>
              <a:srgbClr val="E9C957"/>
            </a:solidFill>
            <a:prstDash val="solid"/>
          </a:ln>
        </p:spPr>
        <p:txBody>
          <a:bodyPr lIns="38100" tIns="19050" rIns="38100" bIns="19050" anchor="ctr">
            <a:normAutofit/>
          </a:bodyPr>
          <a:lstStyle/>
          <a:p>
            <a:pPr algn="ctr">
              <a:lnSpc>
                <a:spcPct val="105000"/>
              </a:lnSpc>
              <a:buNone/>
              <a:defRPr sz="1275" b="1">
                <a:solidFill>
                  <a:srgbClr val="563A9C"/>
                </a:solidFill>
                <a:latin typeface="Arial"/>
                <a:ea typeface="Arial"/>
                <a:cs typeface="Arial"/>
              </a:defRPr>
            </a:pPr>
            <a:r>
              <a:rPr sz="1275" b="1">
                <a:solidFill>
                  <a:srgbClr val="563A9C"/>
                </a:solidFill>
                <a:latin typeface="Arial"/>
                <a:ea typeface="Arial"/>
                <a:cs typeface="Arial"/>
              </a:rPr>
              <a:t>Le Soleil est ≈ 400× plus large et ≈ 390× plus éloigné : il paraît presque aussi grand que la Lune. Cette égalité imparfaite produit des éclipses totales ou annulaires.</a:t>
            </a:r>
          </a:p>
        </p:txBody>
      </p:sp>
    </p:spTree>
    <p:extLst>
      <p:ext uri="{BB962C8B-B14F-4D97-AF65-F5344CB8AC3E}">
        <p14:creationId xmlns:p14="http://schemas.microsoft.com/office/powerpoint/2010/main" val="761100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29"/>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1BAAD035-04AE-4307-B310-DDC8EA02CEC8}"/>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625" b="1" i="0">
                <a:solidFill>
                  <a:srgbClr val="211D27"/>
                </a:solidFill>
                <a:latin typeface="Arial"/>
                <a:ea typeface="Arial"/>
                <a:cs typeface="Arial"/>
              </a:defRPr>
            </a:pPr>
            <a:r>
              <a:rPr lang="fr-FR" sz="2625" b="1" i="0" dirty="0">
                <a:solidFill>
                  <a:srgbClr val="211D27"/>
                </a:solidFill>
                <a:latin typeface="Arial"/>
                <a:ea typeface="Arial"/>
                <a:cs typeface="Arial"/>
              </a:rPr>
              <a:t>Trois aspects principaux</a:t>
            </a:r>
          </a:p>
        </p:txBody>
      </p:sp>
      <p:sp>
        <p:nvSpPr>
          <p:cNvPr id="3" name="slide-subtitle">
            <a:extLst>
              <a:ext uri="{FF2B5EF4-FFF2-40B4-BE49-F238E27FC236}">
                <a16:creationId xmlns:a16="http://schemas.microsoft.com/office/drawing/2014/main" id="{D1ED5E55-69E6-4DC3-8905-499ECE4DCFE2}"/>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lang="fr-FR" sz="1425" b="0" i="0" dirty="0">
                <a:solidFill>
                  <a:srgbClr val="563A9C"/>
                </a:solidFill>
                <a:latin typeface="Arial"/>
                <a:ea typeface="Arial"/>
                <a:cs typeface="Arial"/>
              </a:rPr>
              <a:t>Le résultat dépend de la taille apparente de la Lune et de la zone d’ombre traversée.</a:t>
            </a:r>
          </a:p>
        </p:txBody>
      </p:sp>
      <p:sp>
        <p:nvSpPr>
          <p:cNvPr id="4" name="control-panel-1">
            <a:extLst>
              <a:ext uri="{FF2B5EF4-FFF2-40B4-BE49-F238E27FC236}">
                <a16:creationId xmlns:a16="http://schemas.microsoft.com/office/drawing/2014/main" id="{ADB28CC7-74A3-44B9-8EF2-FE9058CCC6B9}"/>
              </a:ext>
            </a:extLst>
          </p:cNvPr>
          <p:cNvSpPr>
            <a:spLocks noGrp="1"/>
          </p:cNvSpPr>
          <p:nvPr/>
        </p:nvSpPr>
        <p:spPr>
          <a:xfrm>
            <a:off x="1285875" y="2047875"/>
            <a:ext cx="2857500" cy="3429000"/>
          </a:xfrm>
          <a:prstGeom prst="roundRect">
            <a:avLst>
              <a:gd name="adj" fmla="val 5333"/>
            </a:avLst>
          </a:prstGeom>
          <a:solidFill>
            <a:srgbClr val="FFF2C8"/>
          </a:solidFill>
          <a:ln w="9525">
            <a:solidFill>
              <a:srgbClr val="D7CDE7"/>
            </a:solidFill>
            <a:prstDash val="solid"/>
          </a:ln>
        </p:spPr>
      </p:sp>
      <p:sp>
        <p:nvSpPr>
          <p:cNvPr id="5" name="control-number-1">
            <a:extLst>
              <a:ext uri="{FF2B5EF4-FFF2-40B4-BE49-F238E27FC236}">
                <a16:creationId xmlns:a16="http://schemas.microsoft.com/office/drawing/2014/main" id="{B425A9FF-A003-46A1-A053-E3B666A6E8B3}"/>
              </a:ext>
            </a:extLst>
          </p:cNvPr>
          <p:cNvSpPr>
            <a:spLocks noGrp="1"/>
          </p:cNvSpPr>
          <p:nvPr/>
        </p:nvSpPr>
        <p:spPr>
          <a:xfrm>
            <a:off x="2333625" y="2333625"/>
            <a:ext cx="762000" cy="762000"/>
          </a:xfrm>
          <a:prstGeom prst="ellipse">
            <a:avLst/>
          </a:prstGeom>
          <a:solidFill>
            <a:srgbClr val="F9C73A"/>
          </a:solidFill>
          <a:ln w="9525">
            <a:solidFill>
              <a:srgbClr val="F39A24"/>
            </a:solidFill>
            <a:prstDash val="solid"/>
          </a:ln>
        </p:spPr>
        <p:txBody>
          <a:bodyPr lIns="0" tIns="0" rIns="0" bIns="0" anchor="ctr">
            <a:noAutofit/>
          </a:bodyPr>
          <a:lstStyle/>
          <a:p>
            <a:pPr algn="ctr">
              <a:buNone/>
              <a:defRPr sz="2325" b="1">
                <a:solidFill>
                  <a:srgbClr val="FFFFFF"/>
                </a:solidFill>
                <a:latin typeface="Arial"/>
                <a:ea typeface="Arial"/>
                <a:cs typeface="Arial"/>
              </a:defRPr>
            </a:pPr>
            <a:endParaRPr/>
          </a:p>
        </p:txBody>
      </p:sp>
      <p:sp>
        <p:nvSpPr>
          <p:cNvPr id="6" name="control-title-1">
            <a:extLst>
              <a:ext uri="{FF2B5EF4-FFF2-40B4-BE49-F238E27FC236}">
                <a16:creationId xmlns:a16="http://schemas.microsoft.com/office/drawing/2014/main" id="{F89D4478-14E8-4F9E-B179-0C50F649C954}"/>
              </a:ext>
            </a:extLst>
          </p:cNvPr>
          <p:cNvSpPr>
            <a:spLocks noGrp="1"/>
          </p:cNvSpPr>
          <p:nvPr/>
        </p:nvSpPr>
        <p:spPr>
          <a:xfrm>
            <a:off x="1524000" y="3333750"/>
            <a:ext cx="23812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575" b="1" i="0">
                <a:solidFill>
                  <a:srgbClr val="563A9C"/>
                </a:solidFill>
                <a:latin typeface="Arial"/>
                <a:ea typeface="Arial"/>
                <a:cs typeface="Arial"/>
              </a:defRPr>
            </a:pPr>
            <a:r>
              <a:rPr sz="1575" b="1" i="0">
                <a:solidFill>
                  <a:srgbClr val="563A9C"/>
                </a:solidFill>
                <a:latin typeface="Arial"/>
                <a:ea typeface="Arial"/>
                <a:cs typeface="Arial"/>
              </a:rPr>
              <a:t>TOTALE</a:t>
            </a:r>
          </a:p>
        </p:txBody>
      </p:sp>
      <p:sp>
        <p:nvSpPr>
          <p:cNvPr id="7" name="control-body-1">
            <a:extLst>
              <a:ext uri="{FF2B5EF4-FFF2-40B4-BE49-F238E27FC236}">
                <a16:creationId xmlns:a16="http://schemas.microsoft.com/office/drawing/2014/main" id="{005E6C43-80E5-4FC9-AD6D-E702425B4D5F}"/>
              </a:ext>
            </a:extLst>
          </p:cNvPr>
          <p:cNvSpPr>
            <a:spLocks noGrp="1"/>
          </p:cNvSpPr>
          <p:nvPr/>
        </p:nvSpPr>
        <p:spPr>
          <a:xfrm>
            <a:off x="1524000" y="3952875"/>
            <a:ext cx="2381250" cy="1190625"/>
          </a:xfrm>
          <a:prstGeom prst="roundRect">
            <a:avLst>
              <a:gd name="adj" fmla="val 9600"/>
            </a:avLst>
          </a:prstGeom>
          <a:noFill/>
          <a:ln w="0">
            <a:noFill/>
            <a:prstDash val="solid"/>
          </a:ln>
        </p:spPr>
        <p:txBody>
          <a:bodyPr lIns="38100" tIns="19050" rIns="38100" bIns="19050" anchor="ctr">
            <a:normAutofit/>
          </a:bodyPr>
          <a:lstStyle/>
          <a:p>
            <a:pPr algn="ctr">
              <a:lnSpc>
                <a:spcPct val="105000"/>
              </a:lnSpc>
              <a:buNone/>
              <a:defRPr sz="1200" b="0" i="0">
                <a:solidFill>
                  <a:srgbClr val="655D6B"/>
                </a:solidFill>
                <a:latin typeface="Arial"/>
                <a:ea typeface="Arial"/>
                <a:cs typeface="Arial"/>
              </a:defRPr>
            </a:pPr>
            <a:r>
              <a:rPr sz="1200" b="0" i="0">
                <a:solidFill>
                  <a:srgbClr val="655D6B"/>
                </a:solidFill>
                <a:latin typeface="Arial"/>
                <a:ea typeface="Arial"/>
                <a:cs typeface="Arial"/>
              </a:rPr>
              <a:t>Dans l’ombre centrale, la photosphère disparaît : la couronne devient visible.</a:t>
            </a:r>
          </a:p>
        </p:txBody>
      </p:sp>
      <p:sp>
        <p:nvSpPr>
          <p:cNvPr id="8" name="control-panel-2">
            <a:extLst>
              <a:ext uri="{FF2B5EF4-FFF2-40B4-BE49-F238E27FC236}">
                <a16:creationId xmlns:a16="http://schemas.microsoft.com/office/drawing/2014/main" id="{9B2BEB8A-98D5-408B-9883-88F7BF7F3019}"/>
              </a:ext>
            </a:extLst>
          </p:cNvPr>
          <p:cNvSpPr>
            <a:spLocks noGrp="1"/>
          </p:cNvSpPr>
          <p:nvPr/>
        </p:nvSpPr>
        <p:spPr>
          <a:xfrm>
            <a:off x="4429125" y="2047875"/>
            <a:ext cx="2857500" cy="3429000"/>
          </a:xfrm>
          <a:prstGeom prst="roundRect">
            <a:avLst>
              <a:gd name="adj" fmla="val 5333"/>
            </a:avLst>
          </a:prstGeom>
          <a:solidFill>
            <a:srgbClr val="EEE7F8"/>
          </a:solidFill>
          <a:ln w="9525">
            <a:solidFill>
              <a:srgbClr val="D7CDE7"/>
            </a:solidFill>
            <a:prstDash val="solid"/>
          </a:ln>
        </p:spPr>
      </p:sp>
      <p:sp>
        <p:nvSpPr>
          <p:cNvPr id="9" name="control-number-2">
            <a:extLst>
              <a:ext uri="{FF2B5EF4-FFF2-40B4-BE49-F238E27FC236}">
                <a16:creationId xmlns:a16="http://schemas.microsoft.com/office/drawing/2014/main" id="{52F3D837-ABA8-4817-B9A6-B0DE3D9BFD71}"/>
              </a:ext>
            </a:extLst>
          </p:cNvPr>
          <p:cNvSpPr>
            <a:spLocks noGrp="1"/>
          </p:cNvSpPr>
          <p:nvPr/>
        </p:nvSpPr>
        <p:spPr>
          <a:xfrm>
            <a:off x="5476875" y="2333625"/>
            <a:ext cx="762000" cy="762000"/>
          </a:xfrm>
          <a:prstGeom prst="ellipse">
            <a:avLst/>
          </a:prstGeom>
          <a:solidFill>
            <a:srgbClr val="F9C73A"/>
          </a:solidFill>
          <a:ln w="9525">
            <a:solidFill>
              <a:srgbClr val="F39A24"/>
            </a:solidFill>
            <a:prstDash val="solid"/>
          </a:ln>
        </p:spPr>
        <p:txBody>
          <a:bodyPr lIns="0" tIns="0" rIns="0" bIns="0" anchor="ctr">
            <a:noAutofit/>
          </a:bodyPr>
          <a:lstStyle/>
          <a:p>
            <a:pPr algn="ctr">
              <a:buNone/>
              <a:defRPr sz="2325" b="1">
                <a:solidFill>
                  <a:srgbClr val="FFFFFF"/>
                </a:solidFill>
                <a:latin typeface="Arial"/>
                <a:ea typeface="Arial"/>
                <a:cs typeface="Arial"/>
              </a:defRPr>
            </a:pPr>
            <a:endParaRPr/>
          </a:p>
        </p:txBody>
      </p:sp>
      <p:sp>
        <p:nvSpPr>
          <p:cNvPr id="10" name="control-title-2">
            <a:extLst>
              <a:ext uri="{FF2B5EF4-FFF2-40B4-BE49-F238E27FC236}">
                <a16:creationId xmlns:a16="http://schemas.microsoft.com/office/drawing/2014/main" id="{39619458-CB59-4B37-AE2D-9E02DF8F391A}"/>
              </a:ext>
            </a:extLst>
          </p:cNvPr>
          <p:cNvSpPr>
            <a:spLocks noGrp="1"/>
          </p:cNvSpPr>
          <p:nvPr/>
        </p:nvSpPr>
        <p:spPr>
          <a:xfrm>
            <a:off x="4667250" y="3333750"/>
            <a:ext cx="23812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575" b="1" i="0">
                <a:solidFill>
                  <a:srgbClr val="563A9C"/>
                </a:solidFill>
                <a:latin typeface="Arial"/>
                <a:ea typeface="Arial"/>
                <a:cs typeface="Arial"/>
              </a:defRPr>
            </a:pPr>
            <a:r>
              <a:rPr sz="1575" b="1" i="0">
                <a:solidFill>
                  <a:srgbClr val="563A9C"/>
                </a:solidFill>
                <a:latin typeface="Arial"/>
                <a:ea typeface="Arial"/>
                <a:cs typeface="Arial"/>
              </a:rPr>
              <a:t>ANNULAIRE</a:t>
            </a:r>
          </a:p>
        </p:txBody>
      </p:sp>
      <p:sp>
        <p:nvSpPr>
          <p:cNvPr id="11" name="control-body-2">
            <a:extLst>
              <a:ext uri="{FF2B5EF4-FFF2-40B4-BE49-F238E27FC236}">
                <a16:creationId xmlns:a16="http://schemas.microsoft.com/office/drawing/2014/main" id="{9FFBF076-C382-43C9-AFBB-856DFEB28754}"/>
              </a:ext>
            </a:extLst>
          </p:cNvPr>
          <p:cNvSpPr>
            <a:spLocks noGrp="1"/>
          </p:cNvSpPr>
          <p:nvPr/>
        </p:nvSpPr>
        <p:spPr>
          <a:xfrm>
            <a:off x="4667250" y="3952875"/>
            <a:ext cx="2381250" cy="1190625"/>
          </a:xfrm>
          <a:prstGeom prst="roundRect">
            <a:avLst>
              <a:gd name="adj" fmla="val 9600"/>
            </a:avLst>
          </a:prstGeom>
          <a:noFill/>
          <a:ln w="0">
            <a:noFill/>
            <a:prstDash val="solid"/>
          </a:ln>
        </p:spPr>
        <p:txBody>
          <a:bodyPr lIns="38100" tIns="19050" rIns="38100" bIns="19050" anchor="ctr">
            <a:normAutofit/>
          </a:bodyPr>
          <a:lstStyle/>
          <a:p>
            <a:pPr algn="ctr">
              <a:lnSpc>
                <a:spcPct val="105000"/>
              </a:lnSpc>
              <a:buNone/>
              <a:defRPr sz="1200" b="0" i="0">
                <a:solidFill>
                  <a:srgbClr val="655D6B"/>
                </a:solidFill>
                <a:latin typeface="Arial"/>
                <a:ea typeface="Arial"/>
                <a:cs typeface="Arial"/>
              </a:defRPr>
            </a:pPr>
            <a:r>
              <a:rPr sz="1200" b="0" i="0">
                <a:solidFill>
                  <a:srgbClr val="655D6B"/>
                </a:solidFill>
                <a:latin typeface="Arial"/>
                <a:ea typeface="Arial"/>
                <a:cs typeface="Arial"/>
              </a:rPr>
              <a:t>Dans l’antombre, la Lune paraît trop petite : un anneau de photosphère subsiste.</a:t>
            </a:r>
          </a:p>
        </p:txBody>
      </p:sp>
      <p:sp>
        <p:nvSpPr>
          <p:cNvPr id="12" name="control-panel-3">
            <a:extLst>
              <a:ext uri="{FF2B5EF4-FFF2-40B4-BE49-F238E27FC236}">
                <a16:creationId xmlns:a16="http://schemas.microsoft.com/office/drawing/2014/main" id="{5A98AED2-C36A-46BB-9A2E-F3343E55C160}"/>
              </a:ext>
            </a:extLst>
          </p:cNvPr>
          <p:cNvSpPr>
            <a:spLocks noGrp="1"/>
          </p:cNvSpPr>
          <p:nvPr/>
        </p:nvSpPr>
        <p:spPr>
          <a:xfrm>
            <a:off x="7572375" y="2047875"/>
            <a:ext cx="2857500" cy="3429000"/>
          </a:xfrm>
          <a:prstGeom prst="roundRect">
            <a:avLst>
              <a:gd name="adj" fmla="val 5333"/>
            </a:avLst>
          </a:prstGeom>
          <a:solidFill>
            <a:srgbClr val="E7F3F8"/>
          </a:solidFill>
          <a:ln w="9525">
            <a:solidFill>
              <a:srgbClr val="D7CDE7"/>
            </a:solidFill>
            <a:prstDash val="solid"/>
          </a:ln>
        </p:spPr>
      </p:sp>
      <p:sp>
        <p:nvSpPr>
          <p:cNvPr id="13" name="control-number-3">
            <a:extLst>
              <a:ext uri="{FF2B5EF4-FFF2-40B4-BE49-F238E27FC236}">
                <a16:creationId xmlns:a16="http://schemas.microsoft.com/office/drawing/2014/main" id="{88B013AA-5CE8-45F9-8429-03F7F47DBBDE}"/>
              </a:ext>
            </a:extLst>
          </p:cNvPr>
          <p:cNvSpPr>
            <a:spLocks noGrp="1"/>
          </p:cNvSpPr>
          <p:nvPr/>
        </p:nvSpPr>
        <p:spPr>
          <a:xfrm>
            <a:off x="8620125" y="2333625"/>
            <a:ext cx="762000" cy="762000"/>
          </a:xfrm>
          <a:prstGeom prst="ellipse">
            <a:avLst/>
          </a:prstGeom>
          <a:solidFill>
            <a:srgbClr val="F9C73A"/>
          </a:solidFill>
          <a:ln w="9525">
            <a:solidFill>
              <a:srgbClr val="F39A24"/>
            </a:solidFill>
            <a:prstDash val="solid"/>
          </a:ln>
        </p:spPr>
        <p:txBody>
          <a:bodyPr lIns="0" tIns="0" rIns="0" bIns="0" anchor="ctr">
            <a:noAutofit/>
          </a:bodyPr>
          <a:lstStyle/>
          <a:p>
            <a:pPr algn="ctr">
              <a:buNone/>
              <a:defRPr sz="2325" b="1">
                <a:solidFill>
                  <a:srgbClr val="FFFFFF"/>
                </a:solidFill>
                <a:latin typeface="Arial"/>
                <a:ea typeface="Arial"/>
                <a:cs typeface="Arial"/>
              </a:defRPr>
            </a:pPr>
            <a:endParaRPr/>
          </a:p>
        </p:txBody>
      </p:sp>
      <p:sp>
        <p:nvSpPr>
          <p:cNvPr id="14" name="control-title-3">
            <a:extLst>
              <a:ext uri="{FF2B5EF4-FFF2-40B4-BE49-F238E27FC236}">
                <a16:creationId xmlns:a16="http://schemas.microsoft.com/office/drawing/2014/main" id="{22BE3273-4E2F-4C24-9FB3-7E576C126751}"/>
              </a:ext>
            </a:extLst>
          </p:cNvPr>
          <p:cNvSpPr>
            <a:spLocks noGrp="1"/>
          </p:cNvSpPr>
          <p:nvPr/>
        </p:nvSpPr>
        <p:spPr>
          <a:xfrm>
            <a:off x="7810500" y="3333750"/>
            <a:ext cx="23812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575" b="1" i="0">
                <a:solidFill>
                  <a:srgbClr val="563A9C"/>
                </a:solidFill>
                <a:latin typeface="Arial"/>
                <a:ea typeface="Arial"/>
                <a:cs typeface="Arial"/>
              </a:defRPr>
            </a:pPr>
            <a:r>
              <a:rPr sz="1575" b="1" i="0">
                <a:solidFill>
                  <a:srgbClr val="563A9C"/>
                </a:solidFill>
                <a:latin typeface="Arial"/>
                <a:ea typeface="Arial"/>
                <a:cs typeface="Arial"/>
              </a:rPr>
              <a:t>PARTIELLE</a:t>
            </a:r>
          </a:p>
        </p:txBody>
      </p:sp>
      <p:sp>
        <p:nvSpPr>
          <p:cNvPr id="15" name="control-body-3">
            <a:extLst>
              <a:ext uri="{FF2B5EF4-FFF2-40B4-BE49-F238E27FC236}">
                <a16:creationId xmlns:a16="http://schemas.microsoft.com/office/drawing/2014/main" id="{5CA7C37E-D62D-40C9-A336-B807417C81CF}"/>
              </a:ext>
            </a:extLst>
          </p:cNvPr>
          <p:cNvSpPr>
            <a:spLocks noGrp="1"/>
          </p:cNvSpPr>
          <p:nvPr/>
        </p:nvSpPr>
        <p:spPr>
          <a:xfrm>
            <a:off x="7810500" y="3952875"/>
            <a:ext cx="2381250" cy="1190625"/>
          </a:xfrm>
          <a:prstGeom prst="roundRect">
            <a:avLst>
              <a:gd name="adj" fmla="val 9600"/>
            </a:avLst>
          </a:prstGeom>
          <a:noFill/>
          <a:ln w="0">
            <a:noFill/>
            <a:prstDash val="solid"/>
          </a:ln>
        </p:spPr>
        <p:txBody>
          <a:bodyPr lIns="38100" tIns="19050" rIns="38100" bIns="19050" anchor="ctr">
            <a:normAutofit/>
          </a:bodyPr>
          <a:lstStyle/>
          <a:p>
            <a:pPr algn="ctr">
              <a:lnSpc>
                <a:spcPct val="105000"/>
              </a:lnSpc>
              <a:buNone/>
              <a:defRPr sz="1125" b="0" i="0">
                <a:solidFill>
                  <a:srgbClr val="655D6B"/>
                </a:solidFill>
                <a:latin typeface="Arial"/>
                <a:ea typeface="Arial"/>
                <a:cs typeface="Arial"/>
              </a:defRPr>
            </a:pPr>
            <a:r>
              <a:rPr lang="fr-FR" sz="1125" b="0" i="0" dirty="0">
                <a:solidFill>
                  <a:srgbClr val="655D6B"/>
                </a:solidFill>
                <a:latin typeface="Arial"/>
                <a:ea typeface="Arial"/>
                <a:cs typeface="Arial"/>
              </a:rPr>
              <a:t>Dans la pénombre, une fraction du disque est cachée.</a:t>
            </a:r>
          </a:p>
        </p:txBody>
      </p:sp>
      <p:sp>
        <p:nvSpPr>
          <p:cNvPr id="17" name="total-corona-ray-1">
            <a:extLst>
              <a:ext uri="{FF2B5EF4-FFF2-40B4-BE49-F238E27FC236}">
                <a16:creationId xmlns:a16="http://schemas.microsoft.com/office/drawing/2014/main" id="{83C09466-B7FF-4660-AE2D-D5B89AC4A076}"/>
              </a:ext>
            </a:extLst>
          </p:cNvPr>
          <p:cNvSpPr>
            <a:spLocks noGrp="1"/>
          </p:cNvSpPr>
          <p:nvPr/>
        </p:nvSpPr>
        <p:spPr>
          <a:xfrm>
            <a:off x="2085975" y="2714625"/>
            <a:ext cx="1257300" cy="0"/>
          </a:xfrm>
          <a:prstGeom prst="line">
            <a:avLst/>
          </a:prstGeom>
          <a:noFill/>
          <a:ln w="19050">
            <a:solidFill>
              <a:srgbClr val="B7A8CE"/>
            </a:solidFill>
            <a:prstDash val="solid"/>
          </a:ln>
        </p:spPr>
      </p:sp>
      <p:sp>
        <p:nvSpPr>
          <p:cNvPr id="18" name="total-corona-ray-2">
            <a:extLst>
              <a:ext uri="{FF2B5EF4-FFF2-40B4-BE49-F238E27FC236}">
                <a16:creationId xmlns:a16="http://schemas.microsoft.com/office/drawing/2014/main" id="{4A9882DA-0DE9-48C6-9213-BAD16AA21624}"/>
              </a:ext>
            </a:extLst>
          </p:cNvPr>
          <p:cNvSpPr>
            <a:spLocks noGrp="1"/>
          </p:cNvSpPr>
          <p:nvPr/>
        </p:nvSpPr>
        <p:spPr>
          <a:xfrm rot="1350000">
            <a:off x="2152650" y="2714625"/>
            <a:ext cx="1123950" cy="0"/>
          </a:xfrm>
          <a:prstGeom prst="line">
            <a:avLst/>
          </a:prstGeom>
          <a:noFill/>
          <a:ln w="19050">
            <a:solidFill>
              <a:srgbClr val="D7CDE7"/>
            </a:solidFill>
            <a:prstDash val="solid"/>
          </a:ln>
        </p:spPr>
      </p:sp>
      <p:sp>
        <p:nvSpPr>
          <p:cNvPr id="19" name="total-corona-ray-3">
            <a:extLst>
              <a:ext uri="{FF2B5EF4-FFF2-40B4-BE49-F238E27FC236}">
                <a16:creationId xmlns:a16="http://schemas.microsoft.com/office/drawing/2014/main" id="{AD5336A2-8DB5-4669-BA3D-63A440653950}"/>
              </a:ext>
            </a:extLst>
          </p:cNvPr>
          <p:cNvSpPr>
            <a:spLocks noGrp="1"/>
          </p:cNvSpPr>
          <p:nvPr/>
        </p:nvSpPr>
        <p:spPr>
          <a:xfrm rot="2700000">
            <a:off x="2114550" y="2714625"/>
            <a:ext cx="1200150" cy="0"/>
          </a:xfrm>
          <a:prstGeom prst="line">
            <a:avLst/>
          </a:prstGeom>
          <a:noFill/>
          <a:ln w="19050">
            <a:solidFill>
              <a:srgbClr val="C7BADB"/>
            </a:solidFill>
            <a:prstDash val="solid"/>
          </a:ln>
        </p:spPr>
      </p:sp>
      <p:sp>
        <p:nvSpPr>
          <p:cNvPr id="20" name="total-corona-ray-4">
            <a:extLst>
              <a:ext uri="{FF2B5EF4-FFF2-40B4-BE49-F238E27FC236}">
                <a16:creationId xmlns:a16="http://schemas.microsoft.com/office/drawing/2014/main" id="{3AD245A0-0770-418B-B567-6328A67BFCAC}"/>
              </a:ext>
            </a:extLst>
          </p:cNvPr>
          <p:cNvSpPr>
            <a:spLocks noGrp="1"/>
          </p:cNvSpPr>
          <p:nvPr/>
        </p:nvSpPr>
        <p:spPr>
          <a:xfrm rot="4050000">
            <a:off x="2171700" y="2714625"/>
            <a:ext cx="1085850" cy="0"/>
          </a:xfrm>
          <a:prstGeom prst="line">
            <a:avLst/>
          </a:prstGeom>
          <a:noFill/>
          <a:ln w="19050">
            <a:solidFill>
              <a:srgbClr val="D7CDE7"/>
            </a:solidFill>
            <a:prstDash val="solid"/>
          </a:ln>
        </p:spPr>
      </p:sp>
      <p:sp>
        <p:nvSpPr>
          <p:cNvPr id="21" name="total-corona-ray-5">
            <a:extLst>
              <a:ext uri="{FF2B5EF4-FFF2-40B4-BE49-F238E27FC236}">
                <a16:creationId xmlns:a16="http://schemas.microsoft.com/office/drawing/2014/main" id="{306AA19D-D0ED-4C89-A135-EB355A0225B1}"/>
              </a:ext>
            </a:extLst>
          </p:cNvPr>
          <p:cNvSpPr>
            <a:spLocks noGrp="1"/>
          </p:cNvSpPr>
          <p:nvPr/>
        </p:nvSpPr>
        <p:spPr>
          <a:xfrm rot="5400000">
            <a:off x="2066925" y="2714625"/>
            <a:ext cx="1295400" cy="0"/>
          </a:xfrm>
          <a:prstGeom prst="line">
            <a:avLst/>
          </a:prstGeom>
          <a:noFill/>
          <a:ln w="19050">
            <a:solidFill>
              <a:srgbClr val="B7A8CE"/>
            </a:solidFill>
            <a:prstDash val="solid"/>
          </a:ln>
        </p:spPr>
      </p:sp>
      <p:sp>
        <p:nvSpPr>
          <p:cNvPr id="22" name="total-corona-ray-6">
            <a:extLst>
              <a:ext uri="{FF2B5EF4-FFF2-40B4-BE49-F238E27FC236}">
                <a16:creationId xmlns:a16="http://schemas.microsoft.com/office/drawing/2014/main" id="{79FB555C-A07E-4753-90FB-DF2FF342FEDC}"/>
              </a:ext>
            </a:extLst>
          </p:cNvPr>
          <p:cNvSpPr>
            <a:spLocks noGrp="1"/>
          </p:cNvSpPr>
          <p:nvPr/>
        </p:nvSpPr>
        <p:spPr>
          <a:xfrm rot="6750000">
            <a:off x="2162175" y="2714625"/>
            <a:ext cx="1104900" cy="0"/>
          </a:xfrm>
          <a:prstGeom prst="line">
            <a:avLst/>
          </a:prstGeom>
          <a:noFill/>
          <a:ln w="19050">
            <a:solidFill>
              <a:srgbClr val="D7CDE7"/>
            </a:solidFill>
            <a:prstDash val="solid"/>
          </a:ln>
        </p:spPr>
      </p:sp>
      <p:sp>
        <p:nvSpPr>
          <p:cNvPr id="23" name="total-corona-ray-7">
            <a:extLst>
              <a:ext uri="{FF2B5EF4-FFF2-40B4-BE49-F238E27FC236}">
                <a16:creationId xmlns:a16="http://schemas.microsoft.com/office/drawing/2014/main" id="{0ACC6142-9632-4DBF-801B-DC93BADC219E}"/>
              </a:ext>
            </a:extLst>
          </p:cNvPr>
          <p:cNvSpPr>
            <a:spLocks noGrp="1"/>
          </p:cNvSpPr>
          <p:nvPr/>
        </p:nvSpPr>
        <p:spPr>
          <a:xfrm rot="8100000">
            <a:off x="2124075" y="2714625"/>
            <a:ext cx="1181100" cy="0"/>
          </a:xfrm>
          <a:prstGeom prst="line">
            <a:avLst/>
          </a:prstGeom>
          <a:noFill/>
          <a:ln w="19050">
            <a:solidFill>
              <a:srgbClr val="C7BADB"/>
            </a:solidFill>
            <a:prstDash val="solid"/>
          </a:ln>
        </p:spPr>
      </p:sp>
      <p:sp>
        <p:nvSpPr>
          <p:cNvPr id="24" name="total-corona-ray-8">
            <a:extLst>
              <a:ext uri="{FF2B5EF4-FFF2-40B4-BE49-F238E27FC236}">
                <a16:creationId xmlns:a16="http://schemas.microsoft.com/office/drawing/2014/main" id="{9530F3A1-5B04-4BE3-849B-E9F8975716DE}"/>
              </a:ext>
            </a:extLst>
          </p:cNvPr>
          <p:cNvSpPr>
            <a:spLocks noGrp="1"/>
          </p:cNvSpPr>
          <p:nvPr/>
        </p:nvSpPr>
        <p:spPr>
          <a:xfrm rot="9450000">
            <a:off x="2181225" y="2714625"/>
            <a:ext cx="1066800" cy="0"/>
          </a:xfrm>
          <a:prstGeom prst="line">
            <a:avLst/>
          </a:prstGeom>
          <a:noFill/>
          <a:ln w="19050">
            <a:solidFill>
              <a:srgbClr val="D7CDE7"/>
            </a:solidFill>
            <a:prstDash val="solid"/>
          </a:ln>
        </p:spPr>
      </p:sp>
      <p:sp>
        <p:nvSpPr>
          <p:cNvPr id="25" name="total-corona-inner">
            <a:extLst>
              <a:ext uri="{FF2B5EF4-FFF2-40B4-BE49-F238E27FC236}">
                <a16:creationId xmlns:a16="http://schemas.microsoft.com/office/drawing/2014/main" id="{3891F0CB-8A06-4C03-832D-C5D50381EDB5}"/>
              </a:ext>
            </a:extLst>
          </p:cNvPr>
          <p:cNvSpPr>
            <a:spLocks noGrp="1"/>
          </p:cNvSpPr>
          <p:nvPr/>
        </p:nvSpPr>
        <p:spPr>
          <a:xfrm>
            <a:off x="2228850" y="2228850"/>
            <a:ext cx="971550" cy="971550"/>
          </a:xfrm>
          <a:prstGeom prst="ellipse">
            <a:avLst/>
          </a:prstGeom>
          <a:noFill/>
          <a:ln w="14288">
            <a:solidFill>
              <a:srgbClr val="D7CDE7"/>
            </a:solidFill>
            <a:prstDash val="solid"/>
          </a:ln>
        </p:spPr>
      </p:sp>
      <p:sp>
        <p:nvSpPr>
          <p:cNvPr id="26" name="total-moon-disk">
            <a:extLst>
              <a:ext uri="{FF2B5EF4-FFF2-40B4-BE49-F238E27FC236}">
                <a16:creationId xmlns:a16="http://schemas.microsoft.com/office/drawing/2014/main" id="{57D8B939-1DA6-4C89-AF6B-21C1D3F47A56}"/>
              </a:ext>
            </a:extLst>
          </p:cNvPr>
          <p:cNvSpPr>
            <a:spLocks noGrp="1"/>
          </p:cNvSpPr>
          <p:nvPr/>
        </p:nvSpPr>
        <p:spPr>
          <a:xfrm>
            <a:off x="2314575" y="2314575"/>
            <a:ext cx="800100" cy="800100"/>
          </a:xfrm>
          <a:prstGeom prst="ellipse">
            <a:avLst/>
          </a:prstGeom>
          <a:solidFill>
            <a:srgbClr val="211D27"/>
          </a:solidFill>
          <a:ln w="9525">
            <a:solidFill>
              <a:srgbClr val="211D27"/>
            </a:solidFill>
            <a:prstDash val="solid"/>
          </a:ln>
        </p:spPr>
      </p:sp>
      <p:sp>
        <p:nvSpPr>
          <p:cNvPr id="27" name="annular-moon-disk">
            <a:extLst>
              <a:ext uri="{FF2B5EF4-FFF2-40B4-BE49-F238E27FC236}">
                <a16:creationId xmlns:a16="http://schemas.microsoft.com/office/drawing/2014/main" id="{6FE911F9-7A1F-4FD4-B61B-6C1E9A5BEE6A}"/>
              </a:ext>
            </a:extLst>
          </p:cNvPr>
          <p:cNvSpPr>
            <a:spLocks noGrp="1"/>
          </p:cNvSpPr>
          <p:nvPr/>
        </p:nvSpPr>
        <p:spPr>
          <a:xfrm>
            <a:off x="5562600" y="2419350"/>
            <a:ext cx="590550" cy="590550"/>
          </a:xfrm>
          <a:prstGeom prst="ellipse">
            <a:avLst/>
          </a:prstGeom>
          <a:solidFill>
            <a:srgbClr val="211D27"/>
          </a:solidFill>
          <a:ln w="9525">
            <a:solidFill>
              <a:srgbClr val="211D27"/>
            </a:solidFill>
            <a:prstDash val="solid"/>
          </a:ln>
        </p:spPr>
      </p:sp>
      <p:sp>
        <p:nvSpPr>
          <p:cNvPr id="28" name="partial-moon-disk">
            <a:extLst>
              <a:ext uri="{FF2B5EF4-FFF2-40B4-BE49-F238E27FC236}">
                <a16:creationId xmlns:a16="http://schemas.microsoft.com/office/drawing/2014/main" id="{42F1D83F-509B-4B86-85C2-A9BFB398F1E1}"/>
              </a:ext>
            </a:extLst>
          </p:cNvPr>
          <p:cNvSpPr>
            <a:spLocks noGrp="1"/>
          </p:cNvSpPr>
          <p:nvPr/>
        </p:nvSpPr>
        <p:spPr>
          <a:xfrm>
            <a:off x="8934450" y="2209800"/>
            <a:ext cx="762000" cy="762000"/>
          </a:xfrm>
          <a:prstGeom prst="ellipse">
            <a:avLst/>
          </a:prstGeom>
          <a:solidFill>
            <a:srgbClr val="211D27"/>
          </a:solidFill>
          <a:ln w="9525">
            <a:solidFill>
              <a:srgbClr val="211D27"/>
            </a:solidFill>
            <a:prstDash val="solid"/>
          </a:ln>
        </p:spPr>
      </p:sp>
    </p:spTree>
    <p:extLst>
      <p:ext uri="{BB962C8B-B14F-4D97-AF65-F5344CB8AC3E}">
        <p14:creationId xmlns:p14="http://schemas.microsoft.com/office/powerpoint/2010/main" val="1753251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Image 61"/>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1394542A-506C-42A6-9920-E5679A8172C4}"/>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700" b="1" i="0">
                <a:solidFill>
                  <a:srgbClr val="211D27"/>
                </a:solidFill>
                <a:latin typeface="Arial"/>
                <a:ea typeface="Arial"/>
                <a:cs typeface="Arial"/>
              </a:defRPr>
            </a:pPr>
            <a:r>
              <a:rPr sz="2700" b="1" i="0">
                <a:solidFill>
                  <a:srgbClr val="211D27"/>
                </a:solidFill>
                <a:latin typeface="Arial"/>
                <a:ea typeface="Arial"/>
                <a:cs typeface="Arial"/>
              </a:rPr>
              <a:t>Pourquoi n’y a-t-il pas d’éclipse chaque mois ?</a:t>
            </a:r>
          </a:p>
        </p:txBody>
      </p:sp>
      <p:sp>
        <p:nvSpPr>
          <p:cNvPr id="3" name="slide-subtitle">
            <a:extLst>
              <a:ext uri="{FF2B5EF4-FFF2-40B4-BE49-F238E27FC236}">
                <a16:creationId xmlns:a16="http://schemas.microsoft.com/office/drawing/2014/main" id="{F8EC98CA-6B70-4D73-A14B-F27EBB018D62}"/>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388" b="0" i="0">
                <a:solidFill>
                  <a:srgbClr val="563A9C"/>
                </a:solidFill>
                <a:latin typeface="Arial"/>
                <a:ea typeface="Arial"/>
                <a:cs typeface="Arial"/>
              </a:defRPr>
            </a:pPr>
            <a:r>
              <a:rPr sz="1388" b="0" i="0">
                <a:solidFill>
                  <a:srgbClr val="563A9C"/>
                </a:solidFill>
                <a:latin typeface="Arial"/>
                <a:ea typeface="Arial"/>
                <a:cs typeface="Arial"/>
              </a:rPr>
              <a:t>L’orbite lunaire est inclinée de 5,145° : la plupart des nouvelles Lunes passent à côté du Soleil.</a:t>
            </a:r>
          </a:p>
        </p:txBody>
      </p:sp>
      <p:sp>
        <p:nvSpPr>
          <p:cNvPr id="17" name="node-geometry-panel">
            <a:extLst>
              <a:ext uri="{FF2B5EF4-FFF2-40B4-BE49-F238E27FC236}">
                <a16:creationId xmlns:a16="http://schemas.microsoft.com/office/drawing/2014/main" id="{1685BD94-692E-4E61-8BB9-5AF9A52F20AB}"/>
              </a:ext>
            </a:extLst>
          </p:cNvPr>
          <p:cNvSpPr>
            <a:spLocks noGrp="1"/>
          </p:cNvSpPr>
          <p:nvPr/>
        </p:nvSpPr>
        <p:spPr>
          <a:xfrm>
            <a:off x="1428750" y="1952625"/>
            <a:ext cx="9334500" cy="2647950"/>
          </a:xfrm>
          <a:prstGeom prst="roundRect">
            <a:avLst>
              <a:gd name="adj" fmla="val 5755"/>
            </a:avLst>
          </a:prstGeom>
          <a:solidFill>
            <a:srgbClr val="FFFFFF">
              <a:alpha val="93000"/>
            </a:srgbClr>
          </a:solidFill>
          <a:ln w="11430">
            <a:solidFill>
              <a:srgbClr val="D9CDED"/>
            </a:solidFill>
            <a:prstDash val="solid"/>
          </a:ln>
        </p:spPr>
      </p:sp>
      <p:sp>
        <p:nvSpPr>
          <p:cNvPr id="18" name="most-months-heading">
            <a:extLst>
              <a:ext uri="{FF2B5EF4-FFF2-40B4-BE49-F238E27FC236}">
                <a16:creationId xmlns:a16="http://schemas.microsoft.com/office/drawing/2014/main" id="{252FDA46-37D1-415D-AFEC-D1072326DBB4}"/>
              </a:ext>
            </a:extLst>
          </p:cNvPr>
          <p:cNvSpPr>
            <a:spLocks noGrp="1"/>
          </p:cNvSpPr>
          <p:nvPr/>
        </p:nvSpPr>
        <p:spPr>
          <a:xfrm>
            <a:off x="1714500" y="2095500"/>
            <a:ext cx="4095750" cy="266700"/>
          </a:xfrm>
          <a:prstGeom prst="rect">
            <a:avLst/>
          </a:prstGeom>
          <a:noFill/>
          <a:ln w="0">
            <a:noFill/>
            <a:prstDash val="solid"/>
          </a:ln>
        </p:spPr>
        <p:txBody>
          <a:bodyPr wrap="square" lIns="38100" tIns="19050" rIns="38100" bIns="19050" anchor="ctr">
            <a:normAutofit/>
          </a:bodyPr>
          <a:lstStyle/>
          <a:p>
            <a:pPr algn="ctr">
              <a:buNone/>
              <a:defRPr sz="1275" b="1">
                <a:solidFill>
                  <a:srgbClr val="563A9C"/>
                </a:solidFill>
                <a:latin typeface="Arial"/>
                <a:ea typeface="Arial"/>
                <a:cs typeface="Arial"/>
              </a:defRPr>
            </a:pPr>
            <a:r>
              <a:rPr sz="1275" b="1">
                <a:solidFill>
                  <a:srgbClr val="563A9C"/>
                </a:solidFill>
                <a:latin typeface="Arial"/>
                <a:ea typeface="Arial"/>
                <a:cs typeface="Arial"/>
              </a:rPr>
              <a:t>NOUVELLE LUNE HORS NŒUD</a:t>
            </a:r>
          </a:p>
        </p:txBody>
      </p:sp>
      <p:sp>
        <p:nvSpPr>
          <p:cNvPr id="19" name="near-node-heading">
            <a:extLst>
              <a:ext uri="{FF2B5EF4-FFF2-40B4-BE49-F238E27FC236}">
                <a16:creationId xmlns:a16="http://schemas.microsoft.com/office/drawing/2014/main" id="{6D0A1EFF-6AC5-4D96-8A15-2B4881E2FBA8}"/>
              </a:ext>
            </a:extLst>
          </p:cNvPr>
          <p:cNvSpPr>
            <a:spLocks noGrp="1"/>
          </p:cNvSpPr>
          <p:nvPr/>
        </p:nvSpPr>
        <p:spPr>
          <a:xfrm>
            <a:off x="6381750" y="2095500"/>
            <a:ext cx="4095750" cy="266700"/>
          </a:xfrm>
          <a:prstGeom prst="rect">
            <a:avLst/>
          </a:prstGeom>
          <a:noFill/>
          <a:ln w="0">
            <a:noFill/>
            <a:prstDash val="solid"/>
          </a:ln>
        </p:spPr>
        <p:txBody>
          <a:bodyPr wrap="square" lIns="38100" tIns="19050" rIns="38100" bIns="19050" anchor="ctr">
            <a:normAutofit/>
          </a:bodyPr>
          <a:lstStyle/>
          <a:p>
            <a:pPr algn="ctr">
              <a:buNone/>
              <a:defRPr sz="1275" b="1">
                <a:solidFill>
                  <a:srgbClr val="563A9C"/>
                </a:solidFill>
                <a:latin typeface="Arial"/>
                <a:ea typeface="Arial"/>
                <a:cs typeface="Arial"/>
              </a:defRPr>
            </a:pPr>
            <a:r>
              <a:rPr sz="1275" b="1">
                <a:solidFill>
                  <a:srgbClr val="563A9C"/>
                </a:solidFill>
                <a:latin typeface="Arial"/>
                <a:ea typeface="Arial"/>
                <a:cs typeface="Arial"/>
              </a:rPr>
              <a:t>NOUVELLE LUNE PRÈS D’UN NŒUD</a:t>
            </a:r>
          </a:p>
        </p:txBody>
      </p:sp>
      <p:sp>
        <p:nvSpPr>
          <p:cNvPr id="20" name="state-divider">
            <a:extLst>
              <a:ext uri="{FF2B5EF4-FFF2-40B4-BE49-F238E27FC236}">
                <a16:creationId xmlns:a16="http://schemas.microsoft.com/office/drawing/2014/main" id="{D55C51E6-BCF5-4D7B-A5B4-103383CFE2BB}"/>
              </a:ext>
            </a:extLst>
          </p:cNvPr>
          <p:cNvSpPr>
            <a:spLocks noGrp="1"/>
          </p:cNvSpPr>
          <p:nvPr/>
        </p:nvSpPr>
        <p:spPr>
          <a:xfrm>
            <a:off x="6096000" y="2114550"/>
            <a:ext cx="0" cy="2247900"/>
          </a:xfrm>
          <a:prstGeom prst="line">
            <a:avLst/>
          </a:prstGeom>
          <a:noFill/>
          <a:ln w="11430">
            <a:solidFill>
              <a:srgbClr val="D9CDED"/>
            </a:solidFill>
            <a:prstDash val="solid"/>
          </a:ln>
        </p:spPr>
      </p:sp>
      <p:sp>
        <p:nvSpPr>
          <p:cNvPr id="21" name="legend-ecliptic-line">
            <a:extLst>
              <a:ext uri="{FF2B5EF4-FFF2-40B4-BE49-F238E27FC236}">
                <a16:creationId xmlns:a16="http://schemas.microsoft.com/office/drawing/2014/main" id="{999BEE82-B43E-43D9-99FB-A30D465BD0BA}"/>
              </a:ext>
            </a:extLst>
          </p:cNvPr>
          <p:cNvSpPr>
            <a:spLocks noGrp="1"/>
          </p:cNvSpPr>
          <p:nvPr/>
        </p:nvSpPr>
        <p:spPr>
          <a:xfrm>
            <a:off x="3762375" y="2533650"/>
            <a:ext cx="457200" cy="0"/>
          </a:xfrm>
          <a:prstGeom prst="line">
            <a:avLst/>
          </a:prstGeom>
          <a:noFill/>
          <a:ln w="28575">
            <a:solidFill>
              <a:srgbClr val="563A9C"/>
            </a:solidFill>
            <a:prstDash val="solid"/>
          </a:ln>
        </p:spPr>
      </p:sp>
      <p:sp>
        <p:nvSpPr>
          <p:cNvPr id="22" name="legend-ecliptic-text">
            <a:extLst>
              <a:ext uri="{FF2B5EF4-FFF2-40B4-BE49-F238E27FC236}">
                <a16:creationId xmlns:a16="http://schemas.microsoft.com/office/drawing/2014/main" id="{AA58A836-CD12-459B-A24C-7A9E13EBFA32}"/>
              </a:ext>
            </a:extLst>
          </p:cNvPr>
          <p:cNvSpPr>
            <a:spLocks noGrp="1"/>
          </p:cNvSpPr>
          <p:nvPr/>
        </p:nvSpPr>
        <p:spPr>
          <a:xfrm>
            <a:off x="4267200" y="2409825"/>
            <a:ext cx="1619250" cy="238125"/>
          </a:xfrm>
          <a:prstGeom prst="rect">
            <a:avLst/>
          </a:prstGeom>
          <a:noFill/>
          <a:ln w="0">
            <a:noFill/>
            <a:prstDash val="solid"/>
          </a:ln>
        </p:spPr>
        <p:txBody>
          <a:bodyPr wrap="square" lIns="38100" tIns="19050" rIns="38100" bIns="19050" anchor="ctr">
            <a:normAutofit/>
          </a:bodyPr>
          <a:lstStyle/>
          <a:p>
            <a:pPr algn="l">
              <a:buNone/>
              <a:defRPr sz="900">
                <a:solidFill>
                  <a:srgbClr val="655D6B"/>
                </a:solidFill>
                <a:latin typeface="Arial"/>
                <a:ea typeface="Arial"/>
                <a:cs typeface="Arial"/>
              </a:defRPr>
            </a:pPr>
            <a:r>
              <a:rPr sz="900">
                <a:solidFill>
                  <a:srgbClr val="655D6B"/>
                </a:solidFill>
                <a:latin typeface="Arial"/>
                <a:ea typeface="Arial"/>
                <a:cs typeface="Arial"/>
              </a:rPr>
              <a:t>plan de l’écliptique</a:t>
            </a:r>
          </a:p>
        </p:txBody>
      </p:sp>
      <p:sp>
        <p:nvSpPr>
          <p:cNvPr id="23" name="legend-orbit-line">
            <a:extLst>
              <a:ext uri="{FF2B5EF4-FFF2-40B4-BE49-F238E27FC236}">
                <a16:creationId xmlns:a16="http://schemas.microsoft.com/office/drawing/2014/main" id="{1D3B4828-C948-48DC-8DCE-CFD7E6F21A6E}"/>
              </a:ext>
            </a:extLst>
          </p:cNvPr>
          <p:cNvSpPr>
            <a:spLocks noGrp="1"/>
          </p:cNvSpPr>
          <p:nvPr/>
        </p:nvSpPr>
        <p:spPr>
          <a:xfrm>
            <a:off x="6286500" y="2533650"/>
            <a:ext cx="457200" cy="0"/>
          </a:xfrm>
          <a:prstGeom prst="line">
            <a:avLst/>
          </a:prstGeom>
          <a:noFill/>
          <a:ln w="28575">
            <a:solidFill>
              <a:srgbClr val="F29422"/>
            </a:solidFill>
            <a:prstDash val="solid"/>
          </a:ln>
        </p:spPr>
      </p:sp>
      <p:sp>
        <p:nvSpPr>
          <p:cNvPr id="24" name="legend-orbit-text">
            <a:extLst>
              <a:ext uri="{FF2B5EF4-FFF2-40B4-BE49-F238E27FC236}">
                <a16:creationId xmlns:a16="http://schemas.microsoft.com/office/drawing/2014/main" id="{04B5EAE6-B851-45C3-A4C5-10AD8F89378A}"/>
              </a:ext>
            </a:extLst>
          </p:cNvPr>
          <p:cNvSpPr>
            <a:spLocks noGrp="1"/>
          </p:cNvSpPr>
          <p:nvPr/>
        </p:nvSpPr>
        <p:spPr>
          <a:xfrm>
            <a:off x="6800850" y="2409825"/>
            <a:ext cx="2619375" cy="238125"/>
          </a:xfrm>
          <a:prstGeom prst="rect">
            <a:avLst/>
          </a:prstGeom>
          <a:noFill/>
          <a:ln w="0">
            <a:noFill/>
            <a:prstDash val="solid"/>
          </a:ln>
        </p:spPr>
        <p:txBody>
          <a:bodyPr wrap="square" lIns="38100" tIns="19050" rIns="38100" bIns="19050" anchor="ctr">
            <a:normAutofit/>
          </a:bodyPr>
          <a:lstStyle/>
          <a:p>
            <a:pPr algn="l">
              <a:buNone/>
              <a:defRPr sz="900">
                <a:solidFill>
                  <a:srgbClr val="655D6B"/>
                </a:solidFill>
                <a:latin typeface="Arial"/>
                <a:ea typeface="Arial"/>
                <a:cs typeface="Arial"/>
              </a:defRPr>
            </a:pPr>
            <a:r>
              <a:rPr sz="900">
                <a:solidFill>
                  <a:srgbClr val="655D6B"/>
                </a:solidFill>
                <a:latin typeface="Arial"/>
                <a:ea typeface="Arial"/>
                <a:cs typeface="Arial"/>
              </a:rPr>
              <a:t>orbite lunaire — inclinaison exagérée</a:t>
            </a:r>
          </a:p>
        </p:txBody>
      </p:sp>
      <p:sp>
        <p:nvSpPr>
          <p:cNvPr id="25" name="usual-ecliptic-band">
            <a:extLst>
              <a:ext uri="{FF2B5EF4-FFF2-40B4-BE49-F238E27FC236}">
                <a16:creationId xmlns:a16="http://schemas.microsoft.com/office/drawing/2014/main" id="{1EB8AFF1-328E-41F9-A8D7-ABF8162DCE49}"/>
              </a:ext>
            </a:extLst>
          </p:cNvPr>
          <p:cNvSpPr>
            <a:spLocks noGrp="1"/>
          </p:cNvSpPr>
          <p:nvPr/>
        </p:nvSpPr>
        <p:spPr>
          <a:xfrm>
            <a:off x="1714500" y="3143250"/>
            <a:ext cx="4095750" cy="228600"/>
          </a:xfrm>
          <a:prstGeom prst="rect">
            <a:avLst/>
          </a:prstGeom>
          <a:solidFill>
            <a:srgbClr val="F0EAF8">
              <a:alpha val="82000"/>
            </a:srgbClr>
          </a:solidFill>
          <a:ln w="0">
            <a:noFill/>
            <a:prstDash val="solid"/>
          </a:ln>
        </p:spPr>
      </p:sp>
      <p:sp>
        <p:nvSpPr>
          <p:cNvPr id="26" name="usual-sun-earth-direction">
            <a:extLst>
              <a:ext uri="{FF2B5EF4-FFF2-40B4-BE49-F238E27FC236}">
                <a16:creationId xmlns:a16="http://schemas.microsoft.com/office/drawing/2014/main" id="{BB3021BC-6D22-4B6D-AC22-6F6DB4A8CEFC}"/>
              </a:ext>
            </a:extLst>
          </p:cNvPr>
          <p:cNvSpPr>
            <a:spLocks noGrp="1"/>
          </p:cNvSpPr>
          <p:nvPr/>
        </p:nvSpPr>
        <p:spPr>
          <a:xfrm>
            <a:off x="2047875" y="3257550"/>
            <a:ext cx="3381375" cy="0"/>
          </a:xfrm>
          <a:prstGeom prst="line">
            <a:avLst/>
          </a:prstGeom>
          <a:noFill/>
          <a:ln w="19050">
            <a:solidFill>
              <a:srgbClr val="563A9C"/>
            </a:solidFill>
            <a:prstDash val="solid"/>
          </a:ln>
        </p:spPr>
      </p:sp>
      <p:sp>
        <p:nvSpPr>
          <p:cNvPr id="27" name="node-ecliptic-band">
            <a:extLst>
              <a:ext uri="{FF2B5EF4-FFF2-40B4-BE49-F238E27FC236}">
                <a16:creationId xmlns:a16="http://schemas.microsoft.com/office/drawing/2014/main" id="{A9FFE7FF-923B-4362-9B0D-11F5078C4E42}"/>
              </a:ext>
            </a:extLst>
          </p:cNvPr>
          <p:cNvSpPr>
            <a:spLocks noGrp="1"/>
          </p:cNvSpPr>
          <p:nvPr/>
        </p:nvSpPr>
        <p:spPr>
          <a:xfrm>
            <a:off x="6381750" y="3143250"/>
            <a:ext cx="4095750" cy="228600"/>
          </a:xfrm>
          <a:prstGeom prst="rect">
            <a:avLst/>
          </a:prstGeom>
          <a:solidFill>
            <a:srgbClr val="F0EAF8">
              <a:alpha val="82000"/>
            </a:srgbClr>
          </a:solidFill>
          <a:ln w="0">
            <a:noFill/>
            <a:prstDash val="solid"/>
          </a:ln>
        </p:spPr>
      </p:sp>
      <p:sp>
        <p:nvSpPr>
          <p:cNvPr id="28" name="node-sun-earth-direction">
            <a:extLst>
              <a:ext uri="{FF2B5EF4-FFF2-40B4-BE49-F238E27FC236}">
                <a16:creationId xmlns:a16="http://schemas.microsoft.com/office/drawing/2014/main" id="{22037E2E-F50B-4B42-97AF-0B0ED27F5563}"/>
              </a:ext>
            </a:extLst>
          </p:cNvPr>
          <p:cNvSpPr>
            <a:spLocks noGrp="1"/>
          </p:cNvSpPr>
          <p:nvPr/>
        </p:nvSpPr>
        <p:spPr>
          <a:xfrm>
            <a:off x="6715125" y="3257550"/>
            <a:ext cx="3381375" cy="0"/>
          </a:xfrm>
          <a:prstGeom prst="line">
            <a:avLst/>
          </a:prstGeom>
          <a:noFill/>
          <a:ln w="19050">
            <a:solidFill>
              <a:srgbClr val="563A9C"/>
            </a:solidFill>
            <a:prstDash val="solid"/>
          </a:ln>
        </p:spPr>
      </p:sp>
      <p:sp>
        <p:nvSpPr>
          <p:cNvPr id="29" name="usual-lunar-orbit">
            <a:extLst>
              <a:ext uri="{FF2B5EF4-FFF2-40B4-BE49-F238E27FC236}">
                <a16:creationId xmlns:a16="http://schemas.microsoft.com/office/drawing/2014/main" id="{309FAE46-37AA-480E-986F-720789F9FC1C}"/>
              </a:ext>
            </a:extLst>
          </p:cNvPr>
          <p:cNvSpPr>
            <a:spLocks noGrp="1"/>
          </p:cNvSpPr>
          <p:nvPr/>
        </p:nvSpPr>
        <p:spPr>
          <a:xfrm rot="720000">
            <a:off x="4381500" y="2895600"/>
            <a:ext cx="1714500" cy="723900"/>
          </a:xfrm>
          <a:prstGeom prst="ellipse">
            <a:avLst/>
          </a:prstGeom>
          <a:noFill/>
          <a:ln w="28575">
            <a:solidFill>
              <a:srgbClr val="F29422"/>
            </a:solidFill>
            <a:prstDash val="solid"/>
          </a:ln>
        </p:spPr>
      </p:sp>
      <p:sp>
        <p:nvSpPr>
          <p:cNvPr id="30" name="node-lunar-orbit">
            <a:extLst>
              <a:ext uri="{FF2B5EF4-FFF2-40B4-BE49-F238E27FC236}">
                <a16:creationId xmlns:a16="http://schemas.microsoft.com/office/drawing/2014/main" id="{B7282D5E-6EFF-46CF-9EE0-9E7EFC47B5F0}"/>
              </a:ext>
            </a:extLst>
          </p:cNvPr>
          <p:cNvSpPr>
            <a:spLocks noGrp="1"/>
          </p:cNvSpPr>
          <p:nvPr/>
        </p:nvSpPr>
        <p:spPr>
          <a:xfrm rot="720000">
            <a:off x="9048750" y="2895600"/>
            <a:ext cx="1714500" cy="723900"/>
          </a:xfrm>
          <a:prstGeom prst="ellipse">
            <a:avLst/>
          </a:prstGeom>
          <a:noFill/>
          <a:ln w="28575">
            <a:solidFill>
              <a:srgbClr val="F29422"/>
            </a:solidFill>
            <a:prstDash val="solid"/>
          </a:ln>
        </p:spPr>
      </p:sp>
      <p:sp>
        <p:nvSpPr>
          <p:cNvPr id="31" name="aligned-shadow-corridor">
            <a:extLst>
              <a:ext uri="{FF2B5EF4-FFF2-40B4-BE49-F238E27FC236}">
                <a16:creationId xmlns:a16="http://schemas.microsoft.com/office/drawing/2014/main" id="{788A4AEF-4250-4E2A-A370-9D30697AB9B3}"/>
              </a:ext>
            </a:extLst>
          </p:cNvPr>
          <p:cNvSpPr>
            <a:spLocks noGrp="1"/>
          </p:cNvSpPr>
          <p:nvPr/>
        </p:nvSpPr>
        <p:spPr>
          <a:xfrm>
            <a:off x="9029700" y="3181350"/>
            <a:ext cx="647700" cy="152400"/>
          </a:xfrm>
          <a:custGeom>
            <a:avLst/>
            <a:gdLst/>
            <a:ahLst/>
            <a:cxnLst/>
            <a:rect l="0" t="0" r="0" b="0"/>
            <a:pathLst>
              <a:path w="647700" h="152400">
                <a:moveTo>
                  <a:pt x="0" y="38100"/>
                </a:moveTo>
                <a:lnTo>
                  <a:pt x="647700" y="0"/>
                </a:lnTo>
                <a:lnTo>
                  <a:pt x="647700" y="152400"/>
                </a:lnTo>
                <a:lnTo>
                  <a:pt x="0" y="114300"/>
                </a:lnTo>
                <a:close/>
              </a:path>
            </a:pathLst>
          </a:custGeom>
          <a:solidFill>
            <a:srgbClr val="211D27">
              <a:alpha val="12000"/>
            </a:srgbClr>
          </a:solidFill>
          <a:ln w="0">
            <a:noFill/>
            <a:prstDash val="solid"/>
          </a:ln>
        </p:spPr>
      </p:sp>
      <p:sp>
        <p:nvSpPr>
          <p:cNvPr id="32" name="usual-sun-halo">
            <a:extLst>
              <a:ext uri="{FF2B5EF4-FFF2-40B4-BE49-F238E27FC236}">
                <a16:creationId xmlns:a16="http://schemas.microsoft.com/office/drawing/2014/main" id="{CCE06FB1-74C1-4B15-82B8-100413EC307D}"/>
              </a:ext>
            </a:extLst>
          </p:cNvPr>
          <p:cNvSpPr>
            <a:spLocks noGrp="1"/>
          </p:cNvSpPr>
          <p:nvPr/>
        </p:nvSpPr>
        <p:spPr>
          <a:xfrm>
            <a:off x="1724025" y="2886075"/>
            <a:ext cx="742950" cy="742950"/>
          </a:xfrm>
          <a:prstGeom prst="ellipse">
            <a:avLst/>
          </a:prstGeom>
          <a:solidFill>
            <a:srgbClr val="FBC73A">
              <a:alpha val="20000"/>
            </a:srgbClr>
          </a:solidFill>
          <a:ln w="0">
            <a:noFill/>
            <a:prstDash val="solid"/>
          </a:ln>
        </p:spPr>
      </p:sp>
      <p:sp>
        <p:nvSpPr>
          <p:cNvPr id="33" name="usual-sun">
            <a:extLst>
              <a:ext uri="{FF2B5EF4-FFF2-40B4-BE49-F238E27FC236}">
                <a16:creationId xmlns:a16="http://schemas.microsoft.com/office/drawing/2014/main" id="{3827E778-13DA-4B89-89E6-73CE06A9204F}"/>
              </a:ext>
            </a:extLst>
          </p:cNvPr>
          <p:cNvSpPr>
            <a:spLocks noGrp="1"/>
          </p:cNvSpPr>
          <p:nvPr/>
        </p:nvSpPr>
        <p:spPr>
          <a:xfrm>
            <a:off x="1828800" y="2990850"/>
            <a:ext cx="533400" cy="533400"/>
          </a:xfrm>
          <a:prstGeom prst="ellipse">
            <a:avLst/>
          </a:prstGeom>
          <a:solidFill>
            <a:srgbClr val="FBC73A"/>
          </a:solidFill>
          <a:ln w="11430">
            <a:solidFill>
              <a:srgbClr val="F29422"/>
            </a:solidFill>
            <a:prstDash val="solid"/>
          </a:ln>
        </p:spPr>
        <p:txBody>
          <a:bodyPr lIns="38100" tIns="19050" rIns="38100" bIns="19050" anchor="ctr">
            <a:normAutofit/>
          </a:bodyPr>
          <a:lstStyle/>
          <a:p>
            <a:pPr algn="ctr">
              <a:buNone/>
              <a:defRPr sz="750" b="1">
                <a:solidFill>
                  <a:srgbClr val="211D27"/>
                </a:solidFill>
                <a:latin typeface="Arial"/>
                <a:ea typeface="Arial"/>
                <a:cs typeface="Arial"/>
              </a:defRPr>
            </a:pPr>
            <a:r>
              <a:rPr sz="750" b="1">
                <a:solidFill>
                  <a:srgbClr val="211D27"/>
                </a:solidFill>
                <a:latin typeface="Arial"/>
                <a:ea typeface="Arial"/>
                <a:cs typeface="Arial"/>
              </a:rPr>
              <a:t>SOLEIL</a:t>
            </a:r>
          </a:p>
        </p:txBody>
      </p:sp>
      <p:sp>
        <p:nvSpPr>
          <p:cNvPr id="34" name="usual-earth">
            <a:extLst>
              <a:ext uri="{FF2B5EF4-FFF2-40B4-BE49-F238E27FC236}">
                <a16:creationId xmlns:a16="http://schemas.microsoft.com/office/drawing/2014/main" id="{5198FF25-8288-467C-BE9B-7CF5F007F968}"/>
              </a:ext>
            </a:extLst>
          </p:cNvPr>
          <p:cNvSpPr>
            <a:spLocks noGrp="1"/>
          </p:cNvSpPr>
          <p:nvPr/>
        </p:nvSpPr>
        <p:spPr>
          <a:xfrm>
            <a:off x="5000625" y="3019425"/>
            <a:ext cx="476250" cy="476250"/>
          </a:xfrm>
          <a:prstGeom prst="ellipse">
            <a:avLst/>
          </a:prstGeom>
          <a:solidFill>
            <a:srgbClr val="2C76C9"/>
          </a:solidFill>
          <a:ln w="11430">
            <a:solidFill>
              <a:srgbClr val="FFFFFF"/>
            </a:solidFill>
            <a:prstDash val="solid"/>
          </a:ln>
        </p:spPr>
        <p:txBody>
          <a:bodyPr lIns="38100" tIns="19050" rIns="38100" bIns="19050" anchor="ctr">
            <a:normAutofit/>
          </a:bodyPr>
          <a:lstStyle/>
          <a:p>
            <a:pPr algn="ctr">
              <a:buNone/>
              <a:defRPr sz="750" b="1">
                <a:solidFill>
                  <a:srgbClr val="FFFFFF"/>
                </a:solidFill>
                <a:latin typeface="Arial"/>
                <a:ea typeface="Arial"/>
                <a:cs typeface="Arial"/>
              </a:defRPr>
            </a:pPr>
            <a:r>
              <a:rPr sz="750" b="1">
                <a:solidFill>
                  <a:srgbClr val="FFFFFF"/>
                </a:solidFill>
                <a:latin typeface="Arial"/>
                <a:ea typeface="Arial"/>
                <a:cs typeface="Arial"/>
              </a:rPr>
              <a:t>TERRE</a:t>
            </a:r>
          </a:p>
        </p:txBody>
      </p:sp>
      <p:sp>
        <p:nvSpPr>
          <p:cNvPr id="35" name="usual-left-node">
            <a:extLst>
              <a:ext uri="{FF2B5EF4-FFF2-40B4-BE49-F238E27FC236}">
                <a16:creationId xmlns:a16="http://schemas.microsoft.com/office/drawing/2014/main" id="{E4C9B28D-0DD2-4F4F-901C-E85D41A85590}"/>
              </a:ext>
            </a:extLst>
          </p:cNvPr>
          <p:cNvSpPr>
            <a:spLocks noGrp="1"/>
          </p:cNvSpPr>
          <p:nvPr/>
        </p:nvSpPr>
        <p:spPr>
          <a:xfrm>
            <a:off x="4410075" y="3209925"/>
            <a:ext cx="95250" cy="95250"/>
          </a:xfrm>
          <a:prstGeom prst="ellipse">
            <a:avLst/>
          </a:prstGeom>
          <a:solidFill>
            <a:srgbClr val="FFFFFF"/>
          </a:solidFill>
          <a:ln w="23813">
            <a:solidFill>
              <a:srgbClr val="7653BE"/>
            </a:solidFill>
            <a:prstDash val="solid"/>
          </a:ln>
        </p:spPr>
      </p:sp>
      <p:sp>
        <p:nvSpPr>
          <p:cNvPr id="36" name="usual-right-node">
            <a:extLst>
              <a:ext uri="{FF2B5EF4-FFF2-40B4-BE49-F238E27FC236}">
                <a16:creationId xmlns:a16="http://schemas.microsoft.com/office/drawing/2014/main" id="{91AA0FF7-044D-4A02-9F3C-0919C6065D3B}"/>
              </a:ext>
            </a:extLst>
          </p:cNvPr>
          <p:cNvSpPr>
            <a:spLocks noGrp="1"/>
          </p:cNvSpPr>
          <p:nvPr/>
        </p:nvSpPr>
        <p:spPr>
          <a:xfrm>
            <a:off x="5972175" y="3209925"/>
            <a:ext cx="95250" cy="95250"/>
          </a:xfrm>
          <a:prstGeom prst="ellipse">
            <a:avLst/>
          </a:prstGeom>
          <a:solidFill>
            <a:srgbClr val="FFFFFF"/>
          </a:solidFill>
          <a:ln w="23813">
            <a:solidFill>
              <a:srgbClr val="7653BE"/>
            </a:solidFill>
            <a:prstDash val="solid"/>
          </a:ln>
        </p:spPr>
      </p:sp>
      <p:sp>
        <p:nvSpPr>
          <p:cNvPr id="37" name="usual-new-moon">
            <a:extLst>
              <a:ext uri="{FF2B5EF4-FFF2-40B4-BE49-F238E27FC236}">
                <a16:creationId xmlns:a16="http://schemas.microsoft.com/office/drawing/2014/main" id="{10DE592D-013E-4B27-92C3-2AF45FD671B9}"/>
              </a:ext>
            </a:extLst>
          </p:cNvPr>
          <p:cNvSpPr>
            <a:spLocks noGrp="1"/>
          </p:cNvSpPr>
          <p:nvPr/>
        </p:nvSpPr>
        <p:spPr>
          <a:xfrm>
            <a:off x="4305300" y="2990850"/>
            <a:ext cx="190500" cy="190500"/>
          </a:xfrm>
          <a:prstGeom prst="ellipse">
            <a:avLst/>
          </a:prstGeom>
          <a:solidFill>
            <a:srgbClr val="211D27"/>
          </a:solidFill>
          <a:ln w="9525">
            <a:solidFill>
              <a:srgbClr val="FFFFFF"/>
            </a:solidFill>
            <a:prstDash val="solid"/>
          </a:ln>
        </p:spPr>
      </p:sp>
      <p:sp>
        <p:nvSpPr>
          <p:cNvPr id="38" name="node-sun-halo">
            <a:extLst>
              <a:ext uri="{FF2B5EF4-FFF2-40B4-BE49-F238E27FC236}">
                <a16:creationId xmlns:a16="http://schemas.microsoft.com/office/drawing/2014/main" id="{CA422F6D-6A93-4713-A199-415225754BE6}"/>
              </a:ext>
            </a:extLst>
          </p:cNvPr>
          <p:cNvSpPr>
            <a:spLocks noGrp="1"/>
          </p:cNvSpPr>
          <p:nvPr/>
        </p:nvSpPr>
        <p:spPr>
          <a:xfrm>
            <a:off x="6391275" y="2886075"/>
            <a:ext cx="742950" cy="742950"/>
          </a:xfrm>
          <a:prstGeom prst="ellipse">
            <a:avLst/>
          </a:prstGeom>
          <a:solidFill>
            <a:srgbClr val="FBC73A">
              <a:alpha val="20000"/>
            </a:srgbClr>
          </a:solidFill>
          <a:ln w="0">
            <a:noFill/>
            <a:prstDash val="solid"/>
          </a:ln>
        </p:spPr>
      </p:sp>
      <p:sp>
        <p:nvSpPr>
          <p:cNvPr id="39" name="node-sun">
            <a:extLst>
              <a:ext uri="{FF2B5EF4-FFF2-40B4-BE49-F238E27FC236}">
                <a16:creationId xmlns:a16="http://schemas.microsoft.com/office/drawing/2014/main" id="{B733440C-9597-43DA-A44B-DF8E36F05F81}"/>
              </a:ext>
            </a:extLst>
          </p:cNvPr>
          <p:cNvSpPr>
            <a:spLocks noGrp="1"/>
          </p:cNvSpPr>
          <p:nvPr/>
        </p:nvSpPr>
        <p:spPr>
          <a:xfrm>
            <a:off x="6496050" y="2990850"/>
            <a:ext cx="533400" cy="533400"/>
          </a:xfrm>
          <a:prstGeom prst="ellipse">
            <a:avLst/>
          </a:prstGeom>
          <a:solidFill>
            <a:srgbClr val="FBC73A"/>
          </a:solidFill>
          <a:ln w="11430">
            <a:solidFill>
              <a:srgbClr val="F29422"/>
            </a:solidFill>
            <a:prstDash val="solid"/>
          </a:ln>
        </p:spPr>
        <p:txBody>
          <a:bodyPr lIns="38100" tIns="19050" rIns="38100" bIns="19050" anchor="ctr">
            <a:normAutofit/>
          </a:bodyPr>
          <a:lstStyle/>
          <a:p>
            <a:pPr algn="ctr">
              <a:buNone/>
              <a:defRPr sz="750" b="1">
                <a:solidFill>
                  <a:srgbClr val="211D27"/>
                </a:solidFill>
                <a:latin typeface="Arial"/>
                <a:ea typeface="Arial"/>
                <a:cs typeface="Arial"/>
              </a:defRPr>
            </a:pPr>
            <a:r>
              <a:rPr sz="750" b="1">
                <a:solidFill>
                  <a:srgbClr val="211D27"/>
                </a:solidFill>
                <a:latin typeface="Arial"/>
                <a:ea typeface="Arial"/>
                <a:cs typeface="Arial"/>
              </a:rPr>
              <a:t>SOLEIL</a:t>
            </a:r>
          </a:p>
        </p:txBody>
      </p:sp>
      <p:sp>
        <p:nvSpPr>
          <p:cNvPr id="40" name="node-earth">
            <a:extLst>
              <a:ext uri="{FF2B5EF4-FFF2-40B4-BE49-F238E27FC236}">
                <a16:creationId xmlns:a16="http://schemas.microsoft.com/office/drawing/2014/main" id="{4721AE00-775C-4C54-BC2A-C3288DFA399B}"/>
              </a:ext>
            </a:extLst>
          </p:cNvPr>
          <p:cNvSpPr>
            <a:spLocks noGrp="1"/>
          </p:cNvSpPr>
          <p:nvPr/>
        </p:nvSpPr>
        <p:spPr>
          <a:xfrm>
            <a:off x="9667875" y="3019425"/>
            <a:ext cx="476250" cy="476250"/>
          </a:xfrm>
          <a:prstGeom prst="ellipse">
            <a:avLst/>
          </a:prstGeom>
          <a:solidFill>
            <a:srgbClr val="2C76C9"/>
          </a:solidFill>
          <a:ln w="11430">
            <a:solidFill>
              <a:srgbClr val="FFFFFF"/>
            </a:solidFill>
            <a:prstDash val="solid"/>
          </a:ln>
        </p:spPr>
        <p:txBody>
          <a:bodyPr lIns="38100" tIns="19050" rIns="38100" bIns="19050" anchor="ctr">
            <a:normAutofit/>
          </a:bodyPr>
          <a:lstStyle/>
          <a:p>
            <a:pPr algn="ctr">
              <a:buNone/>
              <a:defRPr sz="750" b="1">
                <a:solidFill>
                  <a:srgbClr val="FFFFFF"/>
                </a:solidFill>
                <a:latin typeface="Arial"/>
                <a:ea typeface="Arial"/>
                <a:cs typeface="Arial"/>
              </a:defRPr>
            </a:pPr>
            <a:r>
              <a:rPr sz="750" b="1">
                <a:solidFill>
                  <a:srgbClr val="FFFFFF"/>
                </a:solidFill>
                <a:latin typeface="Arial"/>
                <a:ea typeface="Arial"/>
                <a:cs typeface="Arial"/>
              </a:rPr>
              <a:t>TERRE</a:t>
            </a:r>
          </a:p>
        </p:txBody>
      </p:sp>
      <p:sp>
        <p:nvSpPr>
          <p:cNvPr id="41" name="node-right-node">
            <a:extLst>
              <a:ext uri="{FF2B5EF4-FFF2-40B4-BE49-F238E27FC236}">
                <a16:creationId xmlns:a16="http://schemas.microsoft.com/office/drawing/2014/main" id="{B8D741EA-DD2A-401B-BC72-CAB78B9539DC}"/>
              </a:ext>
            </a:extLst>
          </p:cNvPr>
          <p:cNvSpPr>
            <a:spLocks noGrp="1"/>
          </p:cNvSpPr>
          <p:nvPr/>
        </p:nvSpPr>
        <p:spPr>
          <a:xfrm>
            <a:off x="10639425" y="3209925"/>
            <a:ext cx="95250" cy="95250"/>
          </a:xfrm>
          <a:prstGeom prst="ellipse">
            <a:avLst/>
          </a:prstGeom>
          <a:solidFill>
            <a:srgbClr val="FFFFFF"/>
          </a:solidFill>
          <a:ln w="23813">
            <a:solidFill>
              <a:srgbClr val="7653BE"/>
            </a:solidFill>
            <a:prstDash val="solid"/>
          </a:ln>
        </p:spPr>
      </p:sp>
      <p:sp>
        <p:nvSpPr>
          <p:cNvPr id="42" name="node-node-highlight">
            <a:extLst>
              <a:ext uri="{FF2B5EF4-FFF2-40B4-BE49-F238E27FC236}">
                <a16:creationId xmlns:a16="http://schemas.microsoft.com/office/drawing/2014/main" id="{E3AD404D-D385-45F4-B926-C8C95B0BFBD5}"/>
              </a:ext>
            </a:extLst>
          </p:cNvPr>
          <p:cNvSpPr>
            <a:spLocks noGrp="1"/>
          </p:cNvSpPr>
          <p:nvPr/>
        </p:nvSpPr>
        <p:spPr>
          <a:xfrm>
            <a:off x="8982075" y="3114675"/>
            <a:ext cx="285750" cy="285750"/>
          </a:xfrm>
          <a:prstGeom prst="ellipse">
            <a:avLst/>
          </a:prstGeom>
          <a:noFill/>
          <a:ln w="28575">
            <a:solidFill>
              <a:srgbClr val="F29422"/>
            </a:solidFill>
            <a:prstDash val="solid"/>
          </a:ln>
        </p:spPr>
      </p:sp>
      <p:sp>
        <p:nvSpPr>
          <p:cNvPr id="43" name="node-new-moon">
            <a:extLst>
              <a:ext uri="{FF2B5EF4-FFF2-40B4-BE49-F238E27FC236}">
                <a16:creationId xmlns:a16="http://schemas.microsoft.com/office/drawing/2014/main" id="{99414F8E-1E17-4134-BE26-BAEDBF2CABB7}"/>
              </a:ext>
            </a:extLst>
          </p:cNvPr>
          <p:cNvSpPr>
            <a:spLocks noGrp="1"/>
          </p:cNvSpPr>
          <p:nvPr/>
        </p:nvSpPr>
        <p:spPr>
          <a:xfrm>
            <a:off x="9029700" y="3162300"/>
            <a:ext cx="190500" cy="190500"/>
          </a:xfrm>
          <a:prstGeom prst="ellipse">
            <a:avLst/>
          </a:prstGeom>
          <a:solidFill>
            <a:srgbClr val="211D27"/>
          </a:solidFill>
          <a:ln w="9525">
            <a:solidFill>
              <a:srgbClr val="FFFFFF"/>
            </a:solidFill>
            <a:prstDash val="solid"/>
          </a:ln>
        </p:spPr>
      </p:sp>
      <p:sp>
        <p:nvSpPr>
          <p:cNvPr id="44" name="usual-new-moon-label">
            <a:extLst>
              <a:ext uri="{FF2B5EF4-FFF2-40B4-BE49-F238E27FC236}">
                <a16:creationId xmlns:a16="http://schemas.microsoft.com/office/drawing/2014/main" id="{7E56754C-5AA2-48FB-B80D-282F88A5E7F4}"/>
              </a:ext>
            </a:extLst>
          </p:cNvPr>
          <p:cNvSpPr>
            <a:spLocks noGrp="1"/>
          </p:cNvSpPr>
          <p:nvPr/>
        </p:nvSpPr>
        <p:spPr>
          <a:xfrm>
            <a:off x="3810000" y="2771775"/>
            <a:ext cx="1200150" cy="209550"/>
          </a:xfrm>
          <a:prstGeom prst="rect">
            <a:avLst/>
          </a:prstGeom>
          <a:noFill/>
          <a:ln w="0">
            <a:noFill/>
            <a:prstDash val="solid"/>
          </a:ln>
        </p:spPr>
        <p:txBody>
          <a:bodyPr wrap="square" lIns="38100" tIns="19050" rIns="38100" bIns="19050" anchor="ctr">
            <a:normAutofit/>
          </a:bodyPr>
          <a:lstStyle/>
          <a:p>
            <a:pPr algn="ctr">
              <a:buNone/>
              <a:defRPr sz="825" b="1">
                <a:solidFill>
                  <a:srgbClr val="241C2B"/>
                </a:solidFill>
                <a:latin typeface="Arial"/>
                <a:ea typeface="Arial"/>
                <a:cs typeface="Arial"/>
              </a:defRPr>
            </a:pPr>
            <a:r>
              <a:rPr sz="825" b="1">
                <a:solidFill>
                  <a:srgbClr val="241C2B"/>
                </a:solidFill>
                <a:latin typeface="Arial"/>
                <a:ea typeface="Arial"/>
                <a:cs typeface="Arial"/>
              </a:rPr>
              <a:t>Nouvelle Lune</a:t>
            </a:r>
          </a:p>
        </p:txBody>
      </p:sp>
      <p:sp>
        <p:nvSpPr>
          <p:cNvPr id="45" name="usual-new-moon-leader">
            <a:extLst>
              <a:ext uri="{FF2B5EF4-FFF2-40B4-BE49-F238E27FC236}">
                <a16:creationId xmlns:a16="http://schemas.microsoft.com/office/drawing/2014/main" id="{F21445E8-AE70-45EE-9B5A-2425C795B21D}"/>
              </a:ext>
            </a:extLst>
          </p:cNvPr>
          <p:cNvSpPr>
            <a:spLocks noGrp="1"/>
          </p:cNvSpPr>
          <p:nvPr/>
        </p:nvSpPr>
        <p:spPr>
          <a:xfrm>
            <a:off x="4400550" y="2971800"/>
            <a:ext cx="0" cy="114300"/>
          </a:xfrm>
          <a:prstGeom prst="line">
            <a:avLst/>
          </a:prstGeom>
          <a:noFill/>
          <a:ln w="9525">
            <a:solidFill>
              <a:srgbClr val="6C6472"/>
            </a:solidFill>
            <a:prstDash val="solid"/>
          </a:ln>
        </p:spPr>
      </p:sp>
      <p:sp>
        <p:nvSpPr>
          <p:cNvPr id="46" name="usual-node-label">
            <a:extLst>
              <a:ext uri="{FF2B5EF4-FFF2-40B4-BE49-F238E27FC236}">
                <a16:creationId xmlns:a16="http://schemas.microsoft.com/office/drawing/2014/main" id="{1214B6C5-9F3A-4B58-9897-70654B93020C}"/>
              </a:ext>
            </a:extLst>
          </p:cNvPr>
          <p:cNvSpPr>
            <a:spLocks noGrp="1"/>
          </p:cNvSpPr>
          <p:nvPr/>
        </p:nvSpPr>
        <p:spPr>
          <a:xfrm>
            <a:off x="4181475" y="3429000"/>
            <a:ext cx="552450" cy="190500"/>
          </a:xfrm>
          <a:prstGeom prst="rect">
            <a:avLst/>
          </a:prstGeom>
          <a:noFill/>
          <a:ln w="0">
            <a:noFill/>
            <a:prstDash val="solid"/>
          </a:ln>
        </p:spPr>
        <p:txBody>
          <a:bodyPr wrap="square" lIns="38100" tIns="19050" rIns="38100" bIns="19050" anchor="ctr">
            <a:normAutofit/>
          </a:bodyPr>
          <a:lstStyle/>
          <a:p>
            <a:pPr algn="ctr">
              <a:buNone/>
              <a:defRPr sz="825">
                <a:solidFill>
                  <a:srgbClr val="655D6B"/>
                </a:solidFill>
                <a:latin typeface="Arial"/>
                <a:ea typeface="Arial"/>
                <a:cs typeface="Arial"/>
              </a:defRPr>
            </a:pPr>
            <a:r>
              <a:rPr sz="825">
                <a:solidFill>
                  <a:srgbClr val="655D6B"/>
                </a:solidFill>
                <a:latin typeface="Arial"/>
                <a:ea typeface="Arial"/>
                <a:cs typeface="Arial"/>
              </a:rPr>
              <a:t>nœud</a:t>
            </a:r>
          </a:p>
        </p:txBody>
      </p:sp>
      <p:sp>
        <p:nvSpPr>
          <p:cNvPr id="47" name="inclination-label">
            <a:extLst>
              <a:ext uri="{FF2B5EF4-FFF2-40B4-BE49-F238E27FC236}">
                <a16:creationId xmlns:a16="http://schemas.microsoft.com/office/drawing/2014/main" id="{39EBBC3A-9A3D-4FF2-8E26-66050BFFCCCC}"/>
              </a:ext>
            </a:extLst>
          </p:cNvPr>
          <p:cNvSpPr>
            <a:spLocks noGrp="1"/>
          </p:cNvSpPr>
          <p:nvPr/>
        </p:nvSpPr>
        <p:spPr>
          <a:xfrm>
            <a:off x="5410200" y="2886075"/>
            <a:ext cx="457200" cy="209550"/>
          </a:xfrm>
          <a:prstGeom prst="rect">
            <a:avLst/>
          </a:prstGeom>
          <a:noFill/>
          <a:ln w="0">
            <a:noFill/>
            <a:prstDash val="solid"/>
          </a:ln>
        </p:spPr>
        <p:txBody>
          <a:bodyPr wrap="square" lIns="38100" tIns="19050" rIns="38100" bIns="19050" anchor="ctr">
            <a:normAutofit/>
          </a:bodyPr>
          <a:lstStyle/>
          <a:p>
            <a:pPr algn="ctr">
              <a:buNone/>
              <a:defRPr sz="975" b="1">
                <a:solidFill>
                  <a:srgbClr val="563A9C"/>
                </a:solidFill>
                <a:latin typeface="Arial"/>
                <a:ea typeface="Arial"/>
                <a:cs typeface="Arial"/>
              </a:defRPr>
            </a:pPr>
            <a:r>
              <a:rPr sz="975" b="1">
                <a:solidFill>
                  <a:srgbClr val="563A9C"/>
                </a:solidFill>
                <a:latin typeface="Arial"/>
                <a:ea typeface="Arial"/>
                <a:cs typeface="Arial"/>
              </a:rPr>
              <a:t>5,145°</a:t>
            </a:r>
          </a:p>
        </p:txBody>
      </p:sp>
      <p:sp>
        <p:nvSpPr>
          <p:cNvPr id="48" name="node-new-moon-label">
            <a:extLst>
              <a:ext uri="{FF2B5EF4-FFF2-40B4-BE49-F238E27FC236}">
                <a16:creationId xmlns:a16="http://schemas.microsoft.com/office/drawing/2014/main" id="{DA930179-56CA-4816-BC42-C9F34F9CFE63}"/>
              </a:ext>
            </a:extLst>
          </p:cNvPr>
          <p:cNvSpPr>
            <a:spLocks noGrp="1"/>
          </p:cNvSpPr>
          <p:nvPr/>
        </p:nvSpPr>
        <p:spPr>
          <a:xfrm>
            <a:off x="8334375" y="2647950"/>
            <a:ext cx="1562100" cy="209550"/>
          </a:xfrm>
          <a:prstGeom prst="rect">
            <a:avLst/>
          </a:prstGeom>
          <a:noFill/>
          <a:ln w="0">
            <a:noFill/>
            <a:prstDash val="solid"/>
          </a:ln>
        </p:spPr>
        <p:txBody>
          <a:bodyPr wrap="square" lIns="38100" tIns="19050" rIns="38100" bIns="19050" anchor="ctr">
            <a:normAutofit/>
          </a:bodyPr>
          <a:lstStyle/>
          <a:p>
            <a:pPr algn="ctr">
              <a:buNone/>
              <a:defRPr sz="825" b="1">
                <a:solidFill>
                  <a:srgbClr val="241C2B"/>
                </a:solidFill>
                <a:latin typeface="Arial"/>
                <a:ea typeface="Arial"/>
                <a:cs typeface="Arial"/>
              </a:defRPr>
            </a:pPr>
            <a:r>
              <a:rPr sz="825" b="1">
                <a:solidFill>
                  <a:srgbClr val="241C2B"/>
                </a:solidFill>
                <a:latin typeface="Arial"/>
                <a:ea typeface="Arial"/>
                <a:cs typeface="Arial"/>
              </a:rPr>
              <a:t>Nouvelle Lune au nœud</a:t>
            </a:r>
          </a:p>
        </p:txBody>
      </p:sp>
      <p:sp>
        <p:nvSpPr>
          <p:cNvPr id="49" name="node-new-moon-leader">
            <a:extLst>
              <a:ext uri="{FF2B5EF4-FFF2-40B4-BE49-F238E27FC236}">
                <a16:creationId xmlns:a16="http://schemas.microsoft.com/office/drawing/2014/main" id="{2A613BE0-4549-4518-AD1A-DB8F1B992367}"/>
              </a:ext>
            </a:extLst>
          </p:cNvPr>
          <p:cNvSpPr>
            <a:spLocks noGrp="1"/>
          </p:cNvSpPr>
          <p:nvPr/>
        </p:nvSpPr>
        <p:spPr>
          <a:xfrm>
            <a:off x="9124950" y="2857500"/>
            <a:ext cx="0" cy="257175"/>
          </a:xfrm>
          <a:prstGeom prst="line">
            <a:avLst/>
          </a:prstGeom>
          <a:noFill/>
          <a:ln w="9525">
            <a:solidFill>
              <a:srgbClr val="E77C14"/>
            </a:solidFill>
            <a:prstDash val="solid"/>
          </a:ln>
        </p:spPr>
      </p:sp>
      <p:sp>
        <p:nvSpPr>
          <p:cNvPr id="50" name="usual-caption-head">
            <a:extLst>
              <a:ext uri="{FF2B5EF4-FFF2-40B4-BE49-F238E27FC236}">
                <a16:creationId xmlns:a16="http://schemas.microsoft.com/office/drawing/2014/main" id="{FEBECBF2-ABE6-41C8-A2A2-4FBF0E6FAA39}"/>
              </a:ext>
            </a:extLst>
          </p:cNvPr>
          <p:cNvSpPr>
            <a:spLocks noGrp="1"/>
          </p:cNvSpPr>
          <p:nvPr/>
        </p:nvSpPr>
        <p:spPr>
          <a:xfrm>
            <a:off x="1809750" y="3790950"/>
            <a:ext cx="3905250" cy="257175"/>
          </a:xfrm>
          <a:prstGeom prst="rect">
            <a:avLst/>
          </a:prstGeom>
          <a:noFill/>
          <a:ln w="0">
            <a:noFill/>
            <a:prstDash val="solid"/>
          </a:ln>
        </p:spPr>
        <p:txBody>
          <a:bodyPr wrap="square" lIns="38100" tIns="19050" rIns="38100" bIns="19050" anchor="ctr">
            <a:normAutofit/>
          </a:bodyPr>
          <a:lstStyle/>
          <a:p>
            <a:pPr algn="ctr">
              <a:buNone/>
              <a:defRPr sz="1050" b="1">
                <a:solidFill>
                  <a:srgbClr val="211D27"/>
                </a:solidFill>
                <a:latin typeface="Arial"/>
                <a:ea typeface="Arial"/>
                <a:cs typeface="Arial"/>
              </a:defRPr>
            </a:pPr>
            <a:r>
              <a:rPr sz="1050" b="1">
                <a:solidFill>
                  <a:srgbClr val="211D27"/>
                </a:solidFill>
                <a:latin typeface="Arial"/>
                <a:ea typeface="Arial"/>
                <a:cs typeface="Arial"/>
              </a:rPr>
              <a:t>La Lune passe au-dessus ou au-dessous</a:t>
            </a:r>
          </a:p>
        </p:txBody>
      </p:sp>
      <p:sp>
        <p:nvSpPr>
          <p:cNvPr id="51" name="usual-caption-body">
            <a:extLst>
              <a:ext uri="{FF2B5EF4-FFF2-40B4-BE49-F238E27FC236}">
                <a16:creationId xmlns:a16="http://schemas.microsoft.com/office/drawing/2014/main" id="{D5D3BED5-BE11-4270-AA2C-416C7A3411AE}"/>
              </a:ext>
            </a:extLst>
          </p:cNvPr>
          <p:cNvSpPr>
            <a:spLocks noGrp="1"/>
          </p:cNvSpPr>
          <p:nvPr/>
        </p:nvSpPr>
        <p:spPr>
          <a:xfrm>
            <a:off x="1952625" y="4048125"/>
            <a:ext cx="3619500" cy="228600"/>
          </a:xfrm>
          <a:prstGeom prst="rect">
            <a:avLst/>
          </a:prstGeom>
          <a:noFill/>
          <a:ln w="0">
            <a:noFill/>
            <a:prstDash val="solid"/>
          </a:ln>
        </p:spPr>
        <p:txBody>
          <a:bodyPr wrap="square" lIns="38100" tIns="19050" rIns="38100" bIns="19050" anchor="ctr">
            <a:normAutofit/>
          </a:bodyPr>
          <a:lstStyle/>
          <a:p>
            <a:pPr algn="ctr">
              <a:buNone/>
              <a:defRPr sz="975">
                <a:solidFill>
                  <a:srgbClr val="655D6B"/>
                </a:solidFill>
                <a:latin typeface="Arial"/>
                <a:ea typeface="Arial"/>
                <a:cs typeface="Arial"/>
              </a:defRPr>
            </a:pPr>
            <a:r>
              <a:rPr sz="975">
                <a:solidFill>
                  <a:srgbClr val="655D6B"/>
                </a:solidFill>
                <a:latin typeface="Arial"/>
                <a:ea typeface="Arial"/>
                <a:cs typeface="Arial"/>
              </a:rPr>
              <a:t>Son cône d’ombre manque la Terre : pas d’éclipse.</a:t>
            </a:r>
          </a:p>
        </p:txBody>
      </p:sp>
      <p:sp>
        <p:nvSpPr>
          <p:cNvPr id="52" name="node-caption-head">
            <a:extLst>
              <a:ext uri="{FF2B5EF4-FFF2-40B4-BE49-F238E27FC236}">
                <a16:creationId xmlns:a16="http://schemas.microsoft.com/office/drawing/2014/main" id="{8681D24C-66E2-4002-B667-B3760727D1F9}"/>
              </a:ext>
            </a:extLst>
          </p:cNvPr>
          <p:cNvSpPr>
            <a:spLocks noGrp="1"/>
          </p:cNvSpPr>
          <p:nvPr/>
        </p:nvSpPr>
        <p:spPr>
          <a:xfrm>
            <a:off x="6524625" y="3790950"/>
            <a:ext cx="3810000" cy="257175"/>
          </a:xfrm>
          <a:prstGeom prst="rect">
            <a:avLst/>
          </a:prstGeom>
          <a:noFill/>
          <a:ln w="0">
            <a:noFill/>
            <a:prstDash val="solid"/>
          </a:ln>
        </p:spPr>
        <p:txBody>
          <a:bodyPr wrap="square" lIns="38100" tIns="19050" rIns="38100" bIns="19050" anchor="ctr">
            <a:normAutofit/>
          </a:bodyPr>
          <a:lstStyle/>
          <a:p>
            <a:pPr algn="ctr">
              <a:buNone/>
              <a:defRPr sz="1050" b="1">
                <a:solidFill>
                  <a:srgbClr val="211D27"/>
                </a:solidFill>
                <a:latin typeface="Arial"/>
                <a:ea typeface="Arial"/>
                <a:cs typeface="Arial"/>
              </a:defRPr>
            </a:pPr>
            <a:r>
              <a:rPr sz="1050" b="1">
                <a:solidFill>
                  <a:srgbClr val="211D27"/>
                </a:solidFill>
                <a:latin typeface="Arial"/>
                <a:ea typeface="Arial"/>
                <a:cs typeface="Arial"/>
              </a:rPr>
              <a:t>Près d’un nœud, l’alignement devient possible</a:t>
            </a:r>
          </a:p>
        </p:txBody>
      </p:sp>
      <p:sp>
        <p:nvSpPr>
          <p:cNvPr id="53" name="node-caption-body">
            <a:extLst>
              <a:ext uri="{FF2B5EF4-FFF2-40B4-BE49-F238E27FC236}">
                <a16:creationId xmlns:a16="http://schemas.microsoft.com/office/drawing/2014/main" id="{408B3505-0C60-4550-976B-B5E77B18153C}"/>
              </a:ext>
            </a:extLst>
          </p:cNvPr>
          <p:cNvSpPr>
            <a:spLocks noGrp="1"/>
          </p:cNvSpPr>
          <p:nvPr/>
        </p:nvSpPr>
        <p:spPr>
          <a:xfrm>
            <a:off x="6477000" y="4048125"/>
            <a:ext cx="3905250" cy="228600"/>
          </a:xfrm>
          <a:prstGeom prst="rect">
            <a:avLst/>
          </a:prstGeom>
          <a:noFill/>
          <a:ln w="0">
            <a:noFill/>
            <a:prstDash val="solid"/>
          </a:ln>
        </p:spPr>
        <p:txBody>
          <a:bodyPr wrap="square" lIns="38100" tIns="19050" rIns="38100" bIns="19050" anchor="ctr">
            <a:normAutofit/>
          </a:bodyPr>
          <a:lstStyle/>
          <a:p>
            <a:pPr algn="ctr">
              <a:buNone/>
              <a:defRPr sz="975">
                <a:solidFill>
                  <a:srgbClr val="655D6B"/>
                </a:solidFill>
                <a:latin typeface="Arial"/>
                <a:ea typeface="Arial"/>
                <a:cs typeface="Arial"/>
              </a:defRPr>
            </a:pPr>
            <a:r>
              <a:rPr sz="975">
                <a:solidFill>
                  <a:srgbClr val="655D6B"/>
                </a:solidFill>
                <a:latin typeface="Arial"/>
                <a:ea typeface="Arial"/>
                <a:cs typeface="Arial"/>
              </a:rPr>
              <a:t>L’ombre peut atteindre la Terre : saison d’éclipses.</a:t>
            </a:r>
          </a:p>
        </p:txBody>
      </p:sp>
      <p:sp>
        <p:nvSpPr>
          <p:cNvPr id="54" name="principle-note">
            <a:extLst>
              <a:ext uri="{FF2B5EF4-FFF2-40B4-BE49-F238E27FC236}">
                <a16:creationId xmlns:a16="http://schemas.microsoft.com/office/drawing/2014/main" id="{5D5CB4EC-D293-4F70-A562-1ADD3C318168}"/>
              </a:ext>
            </a:extLst>
          </p:cNvPr>
          <p:cNvSpPr>
            <a:spLocks noGrp="1"/>
          </p:cNvSpPr>
          <p:nvPr/>
        </p:nvSpPr>
        <p:spPr>
          <a:xfrm>
            <a:off x="7191375" y="4343400"/>
            <a:ext cx="3238500" cy="161925"/>
          </a:xfrm>
          <a:prstGeom prst="rect">
            <a:avLst/>
          </a:prstGeom>
          <a:noFill/>
          <a:ln w="0">
            <a:noFill/>
            <a:prstDash val="solid"/>
          </a:ln>
        </p:spPr>
        <p:txBody>
          <a:bodyPr wrap="square" lIns="38100" tIns="19050" rIns="38100" bIns="19050" anchor="ctr">
            <a:normAutofit fontScale="98485"/>
          </a:bodyPr>
          <a:lstStyle/>
          <a:p>
            <a:pPr algn="r">
              <a:buNone/>
              <a:defRPr sz="825" i="1">
                <a:solidFill>
                  <a:srgbClr val="655D6B"/>
                </a:solidFill>
                <a:latin typeface="Arial"/>
                <a:ea typeface="Arial"/>
                <a:cs typeface="Arial"/>
              </a:defRPr>
            </a:pPr>
            <a:r>
              <a:rPr sz="825" i="1">
                <a:solidFill>
                  <a:srgbClr val="655D6B"/>
                </a:solidFill>
                <a:latin typeface="Arial"/>
                <a:ea typeface="Arial"/>
                <a:cs typeface="Arial"/>
              </a:rPr>
              <a:t>Schéma de principe — distances et inclinaison non à l’échelle</a:t>
            </a:r>
          </a:p>
        </p:txBody>
      </p:sp>
      <p:sp>
        <p:nvSpPr>
          <p:cNvPr id="55" name="frequency-card">
            <a:extLst>
              <a:ext uri="{FF2B5EF4-FFF2-40B4-BE49-F238E27FC236}">
                <a16:creationId xmlns:a16="http://schemas.microsoft.com/office/drawing/2014/main" id="{AA4106DE-4528-47FE-99F4-0C5DA7C80353}"/>
              </a:ext>
            </a:extLst>
          </p:cNvPr>
          <p:cNvSpPr>
            <a:spLocks noGrp="1"/>
          </p:cNvSpPr>
          <p:nvPr/>
        </p:nvSpPr>
        <p:spPr>
          <a:xfrm>
            <a:off x="1428750" y="4762500"/>
            <a:ext cx="4429125" cy="1000125"/>
          </a:xfrm>
          <a:prstGeom prst="roundRect">
            <a:avLst>
              <a:gd name="adj" fmla="val 13333"/>
            </a:avLst>
          </a:prstGeom>
          <a:solidFill>
            <a:srgbClr val="F0EAF8">
              <a:alpha val="94902"/>
            </a:srgbClr>
          </a:solidFill>
          <a:ln w="11430">
            <a:solidFill>
              <a:srgbClr val="D9CDED"/>
            </a:solidFill>
            <a:prstDash val="solid"/>
          </a:ln>
        </p:spPr>
      </p:sp>
      <p:sp>
        <p:nvSpPr>
          <p:cNvPr id="56" name="frequency-value">
            <a:extLst>
              <a:ext uri="{FF2B5EF4-FFF2-40B4-BE49-F238E27FC236}">
                <a16:creationId xmlns:a16="http://schemas.microsoft.com/office/drawing/2014/main" id="{D086FE49-1064-4E9D-BC75-D40514036894}"/>
              </a:ext>
            </a:extLst>
          </p:cNvPr>
          <p:cNvSpPr>
            <a:spLocks noGrp="1"/>
          </p:cNvSpPr>
          <p:nvPr/>
        </p:nvSpPr>
        <p:spPr>
          <a:xfrm>
            <a:off x="1571625" y="4953000"/>
            <a:ext cx="4143375" cy="285750"/>
          </a:xfrm>
          <a:prstGeom prst="rect">
            <a:avLst/>
          </a:prstGeom>
          <a:noFill/>
          <a:ln w="0">
            <a:noFill/>
            <a:prstDash val="solid"/>
          </a:ln>
        </p:spPr>
        <p:txBody>
          <a:bodyPr wrap="square" lIns="38100" tIns="19050" rIns="38100" bIns="19050" anchor="ctr">
            <a:normAutofit fontScale="89713" lnSpcReduction="20000"/>
          </a:bodyPr>
          <a:lstStyle/>
          <a:p>
            <a:pPr algn="ctr">
              <a:buNone/>
              <a:defRPr sz="2175" b="1">
                <a:solidFill>
                  <a:srgbClr val="563A9C"/>
                </a:solidFill>
                <a:latin typeface="Arial"/>
                <a:ea typeface="Arial"/>
                <a:cs typeface="Arial"/>
              </a:defRPr>
            </a:pPr>
            <a:r>
              <a:rPr sz="2175" b="1">
                <a:solidFill>
                  <a:srgbClr val="563A9C"/>
                </a:solidFill>
                <a:latin typeface="Arial"/>
                <a:ea typeface="Arial"/>
                <a:cs typeface="Arial"/>
              </a:rPr>
              <a:t>2 à 5</a:t>
            </a:r>
          </a:p>
        </p:txBody>
      </p:sp>
      <p:sp>
        <p:nvSpPr>
          <p:cNvPr id="57" name="frequency-caption">
            <a:extLst>
              <a:ext uri="{FF2B5EF4-FFF2-40B4-BE49-F238E27FC236}">
                <a16:creationId xmlns:a16="http://schemas.microsoft.com/office/drawing/2014/main" id="{97C6C555-4B2A-4884-AE1F-1C517C9AC4BF}"/>
              </a:ext>
            </a:extLst>
          </p:cNvPr>
          <p:cNvSpPr>
            <a:spLocks noGrp="1"/>
          </p:cNvSpPr>
          <p:nvPr/>
        </p:nvSpPr>
        <p:spPr>
          <a:xfrm>
            <a:off x="1571625" y="5238750"/>
            <a:ext cx="4143375" cy="285750"/>
          </a:xfrm>
          <a:prstGeom prst="rect">
            <a:avLst/>
          </a:prstGeom>
          <a:noFill/>
          <a:ln w="0">
            <a:noFill/>
            <a:prstDash val="solid"/>
          </a:ln>
        </p:spPr>
        <p:txBody>
          <a:bodyPr wrap="square" lIns="38100" tIns="19050" rIns="38100" bIns="19050" anchor="ctr">
            <a:normAutofit/>
          </a:bodyPr>
          <a:lstStyle/>
          <a:p>
            <a:pPr algn="ctr">
              <a:buNone/>
              <a:defRPr sz="1050">
                <a:solidFill>
                  <a:srgbClr val="655D6B"/>
                </a:solidFill>
                <a:latin typeface="Arial"/>
                <a:ea typeface="Arial"/>
                <a:cs typeface="Arial"/>
              </a:defRPr>
            </a:pPr>
            <a:r>
              <a:rPr sz="1050">
                <a:solidFill>
                  <a:srgbClr val="655D6B"/>
                </a:solidFill>
                <a:latin typeface="Arial"/>
                <a:ea typeface="Arial"/>
                <a:cs typeface="Arial"/>
              </a:rPr>
              <a:t>éclipses solaires par année civile sur Terre</a:t>
            </a:r>
          </a:p>
        </p:txBody>
      </p:sp>
      <p:sp>
        <p:nvSpPr>
          <p:cNvPr id="58" name="return-card">
            <a:extLst>
              <a:ext uri="{FF2B5EF4-FFF2-40B4-BE49-F238E27FC236}">
                <a16:creationId xmlns:a16="http://schemas.microsoft.com/office/drawing/2014/main" id="{054351CD-D6BE-4131-B317-4A8005299E5D}"/>
              </a:ext>
            </a:extLst>
          </p:cNvPr>
          <p:cNvSpPr>
            <a:spLocks noGrp="1"/>
          </p:cNvSpPr>
          <p:nvPr/>
        </p:nvSpPr>
        <p:spPr>
          <a:xfrm>
            <a:off x="6334125" y="4762500"/>
            <a:ext cx="4429125" cy="1000125"/>
          </a:xfrm>
          <a:prstGeom prst="roundRect">
            <a:avLst>
              <a:gd name="adj" fmla="val 13333"/>
            </a:avLst>
          </a:prstGeom>
          <a:solidFill>
            <a:srgbClr val="FFF4C7">
              <a:alpha val="95686"/>
            </a:srgbClr>
          </a:solidFill>
          <a:ln w="11430">
            <a:solidFill>
              <a:srgbClr val="E8D582"/>
            </a:solidFill>
            <a:prstDash val="solid"/>
          </a:ln>
        </p:spPr>
      </p:sp>
      <p:sp>
        <p:nvSpPr>
          <p:cNvPr id="59" name="return-value">
            <a:extLst>
              <a:ext uri="{FF2B5EF4-FFF2-40B4-BE49-F238E27FC236}">
                <a16:creationId xmlns:a16="http://schemas.microsoft.com/office/drawing/2014/main" id="{CA700A11-93BB-4F88-9524-638700B30DD0}"/>
              </a:ext>
            </a:extLst>
          </p:cNvPr>
          <p:cNvSpPr>
            <a:spLocks noGrp="1"/>
          </p:cNvSpPr>
          <p:nvPr/>
        </p:nvSpPr>
        <p:spPr>
          <a:xfrm>
            <a:off x="6477000" y="4953000"/>
            <a:ext cx="4143375" cy="285750"/>
          </a:xfrm>
          <a:prstGeom prst="rect">
            <a:avLst/>
          </a:prstGeom>
          <a:noFill/>
          <a:ln w="0">
            <a:noFill/>
            <a:prstDash val="solid"/>
          </a:ln>
        </p:spPr>
        <p:txBody>
          <a:bodyPr wrap="square" lIns="38100" tIns="19050" rIns="38100" bIns="19050" anchor="ctr">
            <a:normAutofit fontScale="89713" lnSpcReduction="20000"/>
          </a:bodyPr>
          <a:lstStyle/>
          <a:p>
            <a:pPr algn="ctr">
              <a:buNone/>
              <a:defRPr sz="2175" b="1">
                <a:solidFill>
                  <a:srgbClr val="563A9C"/>
                </a:solidFill>
                <a:latin typeface="Arial"/>
                <a:ea typeface="Arial"/>
                <a:cs typeface="Arial"/>
              </a:defRPr>
            </a:pPr>
            <a:r>
              <a:rPr sz="2175" b="1">
                <a:solidFill>
                  <a:srgbClr val="563A9C"/>
                </a:solidFill>
                <a:latin typeface="Arial"/>
                <a:ea typeface="Arial"/>
                <a:cs typeface="Arial"/>
              </a:rPr>
              <a:t>≈ 375 ans</a:t>
            </a:r>
          </a:p>
        </p:txBody>
      </p:sp>
      <p:sp>
        <p:nvSpPr>
          <p:cNvPr id="60" name="return-caption">
            <a:extLst>
              <a:ext uri="{FF2B5EF4-FFF2-40B4-BE49-F238E27FC236}">
                <a16:creationId xmlns:a16="http://schemas.microsoft.com/office/drawing/2014/main" id="{2C383E00-C7BF-4312-A6C8-B9736B5A8A6D}"/>
              </a:ext>
            </a:extLst>
          </p:cNvPr>
          <p:cNvSpPr>
            <a:spLocks noGrp="1"/>
          </p:cNvSpPr>
          <p:nvPr/>
        </p:nvSpPr>
        <p:spPr>
          <a:xfrm>
            <a:off x="6477000" y="5238750"/>
            <a:ext cx="4143375" cy="285750"/>
          </a:xfrm>
          <a:prstGeom prst="rect">
            <a:avLst/>
          </a:prstGeom>
          <a:noFill/>
          <a:ln w="0">
            <a:noFill/>
            <a:prstDash val="solid"/>
          </a:ln>
        </p:spPr>
        <p:txBody>
          <a:bodyPr wrap="square" lIns="38100" tIns="19050" rIns="38100" bIns="19050" anchor="ctr">
            <a:normAutofit/>
          </a:bodyPr>
          <a:lstStyle/>
          <a:p>
            <a:pPr algn="ctr">
              <a:buNone/>
              <a:defRPr sz="1050">
                <a:solidFill>
                  <a:srgbClr val="655D6B"/>
                </a:solidFill>
                <a:latin typeface="Arial"/>
                <a:ea typeface="Arial"/>
                <a:cs typeface="Arial"/>
              </a:defRPr>
            </a:pPr>
            <a:r>
              <a:rPr sz="1050">
                <a:solidFill>
                  <a:srgbClr val="655D6B"/>
                </a:solidFill>
                <a:latin typeface="Arial"/>
                <a:ea typeface="Arial"/>
                <a:cs typeface="Arial"/>
              </a:rPr>
              <a:t>pour revoir une totalité au même lieu, en moyenne</a:t>
            </a:r>
          </a:p>
        </p:txBody>
      </p:sp>
    </p:spTree>
    <p:extLst>
      <p:ext uri="{BB962C8B-B14F-4D97-AF65-F5344CB8AC3E}">
        <p14:creationId xmlns:p14="http://schemas.microsoft.com/office/powerpoint/2010/main" val="684692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363F3E52-A8D8-4F94-8CB8-81773F3E38F4}"/>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625" b="1" i="0">
                <a:solidFill>
                  <a:srgbClr val="211D27"/>
                </a:solidFill>
                <a:latin typeface="Arial"/>
                <a:ea typeface="Arial"/>
                <a:cs typeface="Arial"/>
              </a:defRPr>
            </a:pPr>
            <a:r>
              <a:rPr sz="2625" b="1" i="0">
                <a:solidFill>
                  <a:srgbClr val="211D27"/>
                </a:solidFill>
                <a:latin typeface="Arial"/>
                <a:ea typeface="Arial"/>
                <a:cs typeface="Arial"/>
              </a:rPr>
              <a:t>Les éclipses reviennent par familles : le Saros</a:t>
            </a:r>
          </a:p>
        </p:txBody>
      </p:sp>
      <p:sp>
        <p:nvSpPr>
          <p:cNvPr id="3" name="slide-subtitle">
            <a:extLst>
              <a:ext uri="{FF2B5EF4-FFF2-40B4-BE49-F238E27FC236}">
                <a16:creationId xmlns:a16="http://schemas.microsoft.com/office/drawing/2014/main" id="{A56D5883-CCEB-4BE1-A187-9CF92CDDBB20}"/>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lang="fr-FR" sz="1425" b="0" i="0" dirty="0">
                <a:solidFill>
                  <a:srgbClr val="563A9C"/>
                </a:solidFill>
                <a:latin typeface="Arial"/>
                <a:ea typeface="Arial"/>
                <a:cs typeface="Arial"/>
              </a:rPr>
              <a:t>La géométrie se répète presque, mais la bande d’ombre change de continent.</a:t>
            </a:r>
          </a:p>
        </p:txBody>
      </p:sp>
      <p:sp>
        <p:nvSpPr>
          <p:cNvPr id="4" name="day-line">
            <a:extLst>
              <a:ext uri="{FF2B5EF4-FFF2-40B4-BE49-F238E27FC236}">
                <a16:creationId xmlns:a16="http://schemas.microsoft.com/office/drawing/2014/main" id="{BE0E2E08-3694-488B-B309-857E5189BE99}"/>
              </a:ext>
            </a:extLst>
          </p:cNvPr>
          <p:cNvSpPr>
            <a:spLocks noGrp="1"/>
          </p:cNvSpPr>
          <p:nvPr/>
        </p:nvSpPr>
        <p:spPr>
          <a:xfrm>
            <a:off x="3259776" y="3383478"/>
            <a:ext cx="5599217" cy="0"/>
          </a:xfrm>
          <a:prstGeom prst="line">
            <a:avLst/>
          </a:prstGeom>
          <a:noFill/>
          <a:ln w="57150">
            <a:solidFill>
              <a:srgbClr val="D9CDED"/>
            </a:solidFill>
            <a:prstDash val="solid"/>
          </a:ln>
        </p:spPr>
      </p:sp>
      <p:sp>
        <p:nvSpPr>
          <p:cNvPr id="5" name="day-step-1">
            <a:extLst>
              <a:ext uri="{FF2B5EF4-FFF2-40B4-BE49-F238E27FC236}">
                <a16:creationId xmlns:a16="http://schemas.microsoft.com/office/drawing/2014/main" id="{3DAC166B-FF46-404F-81BB-5B675C0DA6CC}"/>
              </a:ext>
            </a:extLst>
          </p:cNvPr>
          <p:cNvSpPr>
            <a:spLocks noGrp="1"/>
          </p:cNvSpPr>
          <p:nvPr/>
        </p:nvSpPr>
        <p:spPr>
          <a:xfrm>
            <a:off x="2973934" y="3088203"/>
            <a:ext cx="590550" cy="590550"/>
          </a:xfrm>
          <a:prstGeom prst="ellipse">
            <a:avLst/>
          </a:prstGeom>
          <a:solidFill>
            <a:srgbClr val="F7C83E"/>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1</a:t>
            </a:r>
          </a:p>
        </p:txBody>
      </p:sp>
      <p:sp>
        <p:nvSpPr>
          <p:cNvPr id="6" name="day-time-1">
            <a:extLst>
              <a:ext uri="{FF2B5EF4-FFF2-40B4-BE49-F238E27FC236}">
                <a16:creationId xmlns:a16="http://schemas.microsoft.com/office/drawing/2014/main" id="{C887DF33-18A9-4DBA-90B0-718084AC4F82}"/>
              </a:ext>
            </a:extLst>
          </p:cNvPr>
          <p:cNvSpPr>
            <a:spLocks noGrp="1"/>
          </p:cNvSpPr>
          <p:nvPr/>
        </p:nvSpPr>
        <p:spPr>
          <a:xfrm>
            <a:off x="2545309" y="2430978"/>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dirty="0">
                <a:solidFill>
                  <a:srgbClr val="563A9C"/>
                </a:solidFill>
                <a:latin typeface="Arial"/>
                <a:ea typeface="Arial"/>
                <a:cs typeface="Arial"/>
              </a:rPr>
              <a:t>≈ 173 JOURS</a:t>
            </a:r>
          </a:p>
        </p:txBody>
      </p:sp>
      <p:sp>
        <p:nvSpPr>
          <p:cNvPr id="7" name="day-title-1">
            <a:extLst>
              <a:ext uri="{FF2B5EF4-FFF2-40B4-BE49-F238E27FC236}">
                <a16:creationId xmlns:a16="http://schemas.microsoft.com/office/drawing/2014/main" id="{6D36E8E4-8DAC-408F-829A-94C54D23A97E}"/>
              </a:ext>
            </a:extLst>
          </p:cNvPr>
          <p:cNvSpPr>
            <a:spLocks noGrp="1"/>
          </p:cNvSpPr>
          <p:nvPr/>
        </p:nvSpPr>
        <p:spPr>
          <a:xfrm>
            <a:off x="2497684" y="3907353"/>
            <a:ext cx="1571625" cy="400050"/>
          </a:xfrm>
          <a:prstGeom prst="roundRect">
            <a:avLst>
              <a:gd name="adj" fmla="val 28571"/>
            </a:avLst>
          </a:prstGeom>
          <a:noFill/>
          <a:ln w="0">
            <a:noFill/>
            <a:prstDash val="solid"/>
          </a:ln>
        </p:spPr>
        <p:txBody>
          <a:bodyPr lIns="38100" tIns="19050" rIns="38100" bIns="19050" anchor="ctr">
            <a:normAutofit/>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Saison suivante</a:t>
            </a:r>
          </a:p>
        </p:txBody>
      </p:sp>
      <p:sp>
        <p:nvSpPr>
          <p:cNvPr id="8" name="day-body-1">
            <a:extLst>
              <a:ext uri="{FF2B5EF4-FFF2-40B4-BE49-F238E27FC236}">
                <a16:creationId xmlns:a16="http://schemas.microsoft.com/office/drawing/2014/main" id="{86C3BEE8-0F39-4773-A22D-5CAD819157B2}"/>
              </a:ext>
            </a:extLst>
          </p:cNvPr>
          <p:cNvSpPr>
            <a:spLocks noGrp="1"/>
          </p:cNvSpPr>
          <p:nvPr/>
        </p:nvSpPr>
        <p:spPr>
          <a:xfrm>
            <a:off x="2383384" y="4364553"/>
            <a:ext cx="1809750" cy="781050"/>
          </a:xfrm>
          <a:prstGeom prst="roundRect">
            <a:avLst>
              <a:gd name="adj" fmla="val 14634"/>
            </a:avLst>
          </a:prstGeom>
          <a:noFill/>
          <a:ln w="0">
            <a:noFill/>
            <a:prstDash val="solid"/>
          </a:ln>
        </p:spPr>
        <p:txBody>
          <a:bodyPr lIns="38100" tIns="19050" rIns="38100" bIns="19050" anchor="t">
            <a:normAutofit/>
          </a:bodyPr>
          <a:lstStyle/>
          <a:p>
            <a:pPr algn="ctr">
              <a:lnSpc>
                <a:spcPct val="105000"/>
              </a:lnSpc>
              <a:buNone/>
              <a:defRPr sz="1013" b="0" i="0">
                <a:solidFill>
                  <a:srgbClr val="655D6B"/>
                </a:solidFill>
                <a:latin typeface="Arial"/>
                <a:ea typeface="Arial"/>
                <a:cs typeface="Arial"/>
              </a:defRPr>
            </a:pPr>
            <a:r>
              <a:rPr sz="1013" b="0" i="0">
                <a:solidFill>
                  <a:srgbClr val="655D6B"/>
                </a:solidFill>
                <a:latin typeface="Arial"/>
                <a:ea typeface="Arial"/>
                <a:cs typeface="Arial"/>
              </a:rPr>
              <a:t>Le Soleil revient près d’un nœud de l’orbite lunaire.</a:t>
            </a:r>
          </a:p>
        </p:txBody>
      </p:sp>
      <p:sp>
        <p:nvSpPr>
          <p:cNvPr id="9" name="day-step-2">
            <a:extLst>
              <a:ext uri="{FF2B5EF4-FFF2-40B4-BE49-F238E27FC236}">
                <a16:creationId xmlns:a16="http://schemas.microsoft.com/office/drawing/2014/main" id="{726CD7E3-53DA-4407-A64E-C5D8277B2F1F}"/>
              </a:ext>
            </a:extLst>
          </p:cNvPr>
          <p:cNvSpPr>
            <a:spLocks noGrp="1"/>
          </p:cNvSpPr>
          <p:nvPr/>
        </p:nvSpPr>
        <p:spPr>
          <a:xfrm>
            <a:off x="5767140" y="3088203"/>
            <a:ext cx="590550" cy="590550"/>
          </a:xfrm>
          <a:prstGeom prst="ellipse">
            <a:avLst/>
          </a:prstGeom>
          <a:solidFill>
            <a:srgbClr val="7657B5"/>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2</a:t>
            </a:r>
          </a:p>
        </p:txBody>
      </p:sp>
      <p:sp>
        <p:nvSpPr>
          <p:cNvPr id="10" name="day-time-2">
            <a:extLst>
              <a:ext uri="{FF2B5EF4-FFF2-40B4-BE49-F238E27FC236}">
                <a16:creationId xmlns:a16="http://schemas.microsoft.com/office/drawing/2014/main" id="{A5FB7D19-9227-479B-BB9E-C0D2C508E683}"/>
              </a:ext>
            </a:extLst>
          </p:cNvPr>
          <p:cNvSpPr>
            <a:spLocks noGrp="1"/>
          </p:cNvSpPr>
          <p:nvPr/>
        </p:nvSpPr>
        <p:spPr>
          <a:xfrm>
            <a:off x="5338515" y="2430978"/>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dirty="0">
                <a:solidFill>
                  <a:srgbClr val="563A9C"/>
                </a:solidFill>
                <a:latin typeface="Arial"/>
                <a:ea typeface="Arial"/>
                <a:cs typeface="Arial"/>
              </a:rPr>
              <a:t>≈ 346,6 JOURS</a:t>
            </a:r>
          </a:p>
        </p:txBody>
      </p:sp>
      <p:sp>
        <p:nvSpPr>
          <p:cNvPr id="11" name="day-title-2">
            <a:extLst>
              <a:ext uri="{FF2B5EF4-FFF2-40B4-BE49-F238E27FC236}">
                <a16:creationId xmlns:a16="http://schemas.microsoft.com/office/drawing/2014/main" id="{70BB370B-C050-4067-9464-CA1D51194AA6}"/>
              </a:ext>
            </a:extLst>
          </p:cNvPr>
          <p:cNvSpPr>
            <a:spLocks noGrp="1"/>
          </p:cNvSpPr>
          <p:nvPr/>
        </p:nvSpPr>
        <p:spPr>
          <a:xfrm>
            <a:off x="5290890" y="3907353"/>
            <a:ext cx="1571625" cy="400050"/>
          </a:xfrm>
          <a:prstGeom prst="roundRect">
            <a:avLst>
              <a:gd name="adj" fmla="val 28571"/>
            </a:avLst>
          </a:prstGeom>
          <a:noFill/>
          <a:ln w="0">
            <a:noFill/>
            <a:prstDash val="solid"/>
          </a:ln>
        </p:spPr>
        <p:txBody>
          <a:bodyPr lIns="38100" tIns="19050" rIns="38100" bIns="19050" anchor="ctr">
            <a:normAutofit/>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Année d’éclipses</a:t>
            </a:r>
          </a:p>
        </p:txBody>
      </p:sp>
      <p:sp>
        <p:nvSpPr>
          <p:cNvPr id="12" name="day-body-2">
            <a:extLst>
              <a:ext uri="{FF2B5EF4-FFF2-40B4-BE49-F238E27FC236}">
                <a16:creationId xmlns:a16="http://schemas.microsoft.com/office/drawing/2014/main" id="{F51AD2D5-10EC-4907-81B9-9E09BEC409A4}"/>
              </a:ext>
            </a:extLst>
          </p:cNvPr>
          <p:cNvSpPr>
            <a:spLocks noGrp="1"/>
          </p:cNvSpPr>
          <p:nvPr/>
        </p:nvSpPr>
        <p:spPr>
          <a:xfrm>
            <a:off x="5176590" y="4364553"/>
            <a:ext cx="1809750" cy="781050"/>
          </a:xfrm>
          <a:prstGeom prst="roundRect">
            <a:avLst>
              <a:gd name="adj" fmla="val 14634"/>
            </a:avLst>
          </a:prstGeom>
          <a:noFill/>
          <a:ln w="0">
            <a:noFill/>
            <a:prstDash val="solid"/>
          </a:ln>
        </p:spPr>
        <p:txBody>
          <a:bodyPr lIns="38100" tIns="19050" rIns="38100" bIns="19050" anchor="t">
            <a:normAutofit/>
          </a:bodyPr>
          <a:lstStyle/>
          <a:p>
            <a:pPr algn="ctr">
              <a:lnSpc>
                <a:spcPct val="105000"/>
              </a:lnSpc>
              <a:buNone/>
              <a:defRPr sz="1013" b="0" i="0">
                <a:solidFill>
                  <a:srgbClr val="655D6B"/>
                </a:solidFill>
                <a:latin typeface="Arial"/>
                <a:ea typeface="Arial"/>
                <a:cs typeface="Arial"/>
              </a:defRPr>
            </a:pPr>
            <a:r>
              <a:rPr sz="1013" b="0" i="0">
                <a:solidFill>
                  <a:srgbClr val="655D6B"/>
                </a:solidFill>
                <a:latin typeface="Arial"/>
                <a:ea typeface="Arial"/>
                <a:cs typeface="Arial"/>
              </a:rPr>
              <a:t>Deux saisons, environ vingt jours plus tôt chaque année.</a:t>
            </a:r>
          </a:p>
        </p:txBody>
      </p:sp>
      <p:sp>
        <p:nvSpPr>
          <p:cNvPr id="13" name="day-step-3">
            <a:extLst>
              <a:ext uri="{FF2B5EF4-FFF2-40B4-BE49-F238E27FC236}">
                <a16:creationId xmlns:a16="http://schemas.microsoft.com/office/drawing/2014/main" id="{029E3CFF-F76A-4DB5-A775-C9273B8CC6A5}"/>
              </a:ext>
            </a:extLst>
          </p:cNvPr>
          <p:cNvSpPr>
            <a:spLocks noGrp="1"/>
          </p:cNvSpPr>
          <p:nvPr/>
        </p:nvSpPr>
        <p:spPr>
          <a:xfrm>
            <a:off x="8560346" y="3093522"/>
            <a:ext cx="590550" cy="590550"/>
          </a:xfrm>
          <a:prstGeom prst="ellipse">
            <a:avLst/>
          </a:prstGeom>
          <a:solidFill>
            <a:srgbClr val="ED942F"/>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3</a:t>
            </a:r>
          </a:p>
        </p:txBody>
      </p:sp>
      <p:sp>
        <p:nvSpPr>
          <p:cNvPr id="14" name="day-time-3">
            <a:extLst>
              <a:ext uri="{FF2B5EF4-FFF2-40B4-BE49-F238E27FC236}">
                <a16:creationId xmlns:a16="http://schemas.microsoft.com/office/drawing/2014/main" id="{32C20BC3-630D-476E-8622-EC2A81010235}"/>
              </a:ext>
            </a:extLst>
          </p:cNvPr>
          <p:cNvSpPr>
            <a:spLocks noGrp="1"/>
          </p:cNvSpPr>
          <p:nvPr/>
        </p:nvSpPr>
        <p:spPr>
          <a:xfrm>
            <a:off x="8131721" y="2436297"/>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dirty="0">
                <a:solidFill>
                  <a:srgbClr val="563A9C"/>
                </a:solidFill>
                <a:latin typeface="Arial"/>
                <a:ea typeface="Arial"/>
                <a:cs typeface="Arial"/>
              </a:rPr>
              <a:t>18 ANS + 11 J</a:t>
            </a:r>
          </a:p>
        </p:txBody>
      </p:sp>
      <p:sp>
        <p:nvSpPr>
          <p:cNvPr id="15" name="day-title-3">
            <a:extLst>
              <a:ext uri="{FF2B5EF4-FFF2-40B4-BE49-F238E27FC236}">
                <a16:creationId xmlns:a16="http://schemas.microsoft.com/office/drawing/2014/main" id="{FE36738C-553E-4DF7-AE4A-80968A006E30}"/>
              </a:ext>
            </a:extLst>
          </p:cNvPr>
          <p:cNvSpPr>
            <a:spLocks noGrp="1"/>
          </p:cNvSpPr>
          <p:nvPr/>
        </p:nvSpPr>
        <p:spPr>
          <a:xfrm>
            <a:off x="8084096" y="3912672"/>
            <a:ext cx="1571625" cy="400050"/>
          </a:xfrm>
          <a:prstGeom prst="roundRect">
            <a:avLst>
              <a:gd name="adj" fmla="val 28571"/>
            </a:avLst>
          </a:prstGeom>
          <a:noFill/>
          <a:ln w="0">
            <a:noFill/>
            <a:prstDash val="solid"/>
          </a:ln>
        </p:spPr>
        <p:txBody>
          <a:bodyPr lIns="38100" tIns="19050" rIns="38100" bIns="19050" anchor="ctr">
            <a:normAutofit/>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Le Saros</a:t>
            </a:r>
          </a:p>
        </p:txBody>
      </p:sp>
      <p:sp>
        <p:nvSpPr>
          <p:cNvPr id="16" name="day-body-3">
            <a:extLst>
              <a:ext uri="{FF2B5EF4-FFF2-40B4-BE49-F238E27FC236}">
                <a16:creationId xmlns:a16="http://schemas.microsoft.com/office/drawing/2014/main" id="{820567FB-D0F3-4875-9EA8-5B814D38A37D}"/>
              </a:ext>
            </a:extLst>
          </p:cNvPr>
          <p:cNvSpPr>
            <a:spLocks noGrp="1"/>
          </p:cNvSpPr>
          <p:nvPr/>
        </p:nvSpPr>
        <p:spPr>
          <a:xfrm>
            <a:off x="7969796" y="4369872"/>
            <a:ext cx="1809750" cy="781050"/>
          </a:xfrm>
          <a:prstGeom prst="roundRect">
            <a:avLst>
              <a:gd name="adj" fmla="val 14634"/>
            </a:avLst>
          </a:prstGeom>
          <a:noFill/>
          <a:ln w="0">
            <a:noFill/>
            <a:prstDash val="solid"/>
          </a:ln>
        </p:spPr>
        <p:txBody>
          <a:bodyPr lIns="38100" tIns="19050" rIns="38100" bIns="19050" anchor="t">
            <a:normAutofit/>
          </a:bodyPr>
          <a:lstStyle/>
          <a:p>
            <a:pPr algn="ctr">
              <a:lnSpc>
                <a:spcPct val="105000"/>
              </a:lnSpc>
              <a:buNone/>
              <a:defRPr sz="1013" b="0" i="0">
                <a:solidFill>
                  <a:srgbClr val="655D6B"/>
                </a:solidFill>
                <a:latin typeface="Arial"/>
                <a:ea typeface="Arial"/>
                <a:cs typeface="Arial"/>
              </a:defRPr>
            </a:pPr>
            <a:r>
              <a:rPr sz="1013" b="0" i="0">
                <a:solidFill>
                  <a:srgbClr val="655D6B"/>
                </a:solidFill>
                <a:latin typeface="Arial"/>
                <a:ea typeface="Arial"/>
                <a:cs typeface="Arial"/>
              </a:rPr>
              <a:t>Après 223 lunaisons, Soleil, Terre et Lune retrouvent presque la même géométrie.</a:t>
            </a:r>
          </a:p>
        </p:txBody>
      </p:sp>
    </p:spTree>
    <p:extLst>
      <p:ext uri="{BB962C8B-B14F-4D97-AF65-F5344CB8AC3E}">
        <p14:creationId xmlns:p14="http://schemas.microsoft.com/office/powerpoint/2010/main" val="981745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363F3E52-A8D8-4F94-8CB8-81773F3E38F4}"/>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700" b="1" i="0">
                <a:solidFill>
                  <a:srgbClr val="211D27"/>
                </a:solidFill>
                <a:latin typeface="Arial"/>
                <a:ea typeface="Arial"/>
                <a:cs typeface="Arial"/>
              </a:defRPr>
            </a:pPr>
            <a:r>
              <a:rPr sz="2700" b="1" i="0">
                <a:solidFill>
                  <a:srgbClr val="211D27"/>
                </a:solidFill>
                <a:latin typeface="Arial"/>
                <a:ea typeface="Arial"/>
                <a:cs typeface="Arial"/>
              </a:rPr>
              <a:t>Des présages aux mesures du temps</a:t>
            </a:r>
          </a:p>
        </p:txBody>
      </p:sp>
      <p:sp>
        <p:nvSpPr>
          <p:cNvPr id="3" name="slide-subtitle">
            <a:extLst>
              <a:ext uri="{FF2B5EF4-FFF2-40B4-BE49-F238E27FC236}">
                <a16:creationId xmlns:a16="http://schemas.microsoft.com/office/drawing/2014/main" id="{A56D5883-CCEB-4BE1-A187-9CF92CDDBB20}"/>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sz="1425" b="0" i="0">
                <a:solidFill>
                  <a:srgbClr val="563A9C"/>
                </a:solidFill>
                <a:latin typeface="Arial"/>
                <a:ea typeface="Arial"/>
                <a:cs typeface="Arial"/>
              </a:rPr>
              <a:t>Les éclipses sont racontées, datées, calculées — puis utilisées comme archives.</a:t>
            </a:r>
          </a:p>
        </p:txBody>
      </p:sp>
      <p:sp>
        <p:nvSpPr>
          <p:cNvPr id="4" name="day-line">
            <a:extLst>
              <a:ext uri="{FF2B5EF4-FFF2-40B4-BE49-F238E27FC236}">
                <a16:creationId xmlns:a16="http://schemas.microsoft.com/office/drawing/2014/main" id="{BE0E2E08-3694-488B-B309-857E5189BE99}"/>
              </a:ext>
            </a:extLst>
          </p:cNvPr>
          <p:cNvSpPr>
            <a:spLocks noGrp="1"/>
          </p:cNvSpPr>
          <p:nvPr/>
        </p:nvSpPr>
        <p:spPr>
          <a:xfrm>
            <a:off x="1666875" y="3000375"/>
            <a:ext cx="8858250" cy="0"/>
          </a:xfrm>
          <a:prstGeom prst="line">
            <a:avLst/>
          </a:prstGeom>
          <a:noFill/>
          <a:ln w="57150">
            <a:solidFill>
              <a:srgbClr val="D9CDED"/>
            </a:solidFill>
            <a:prstDash val="solid"/>
          </a:ln>
        </p:spPr>
      </p:sp>
      <p:sp>
        <p:nvSpPr>
          <p:cNvPr id="5" name="day-step-1">
            <a:extLst>
              <a:ext uri="{FF2B5EF4-FFF2-40B4-BE49-F238E27FC236}">
                <a16:creationId xmlns:a16="http://schemas.microsoft.com/office/drawing/2014/main" id="{3DAC166B-FF46-404F-81BB-5B675C0DA6CC}"/>
              </a:ext>
            </a:extLst>
          </p:cNvPr>
          <p:cNvSpPr>
            <a:spLocks noGrp="1"/>
          </p:cNvSpPr>
          <p:nvPr/>
        </p:nvSpPr>
        <p:spPr>
          <a:xfrm>
            <a:off x="1428750" y="2705100"/>
            <a:ext cx="590550" cy="590550"/>
          </a:xfrm>
          <a:prstGeom prst="ellipse">
            <a:avLst/>
          </a:prstGeom>
          <a:solidFill>
            <a:srgbClr val="F7C83E"/>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1</a:t>
            </a:r>
          </a:p>
        </p:txBody>
      </p:sp>
      <p:sp>
        <p:nvSpPr>
          <p:cNvPr id="6" name="day-time-1">
            <a:extLst>
              <a:ext uri="{FF2B5EF4-FFF2-40B4-BE49-F238E27FC236}">
                <a16:creationId xmlns:a16="http://schemas.microsoft.com/office/drawing/2014/main" id="{C887DF33-18A9-4DBA-90B0-718084AC4F82}"/>
              </a:ext>
            </a:extLst>
          </p:cNvPr>
          <p:cNvSpPr>
            <a:spLocks noGrp="1"/>
          </p:cNvSpPr>
          <p:nvPr/>
        </p:nvSpPr>
        <p:spPr>
          <a:xfrm>
            <a:off x="1000125" y="2047875"/>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dirty="0">
                <a:solidFill>
                  <a:srgbClr val="563A9C"/>
                </a:solidFill>
                <a:latin typeface="Arial"/>
                <a:ea typeface="Arial"/>
                <a:cs typeface="Arial"/>
              </a:rPr>
              <a:t>≈ 1200 AV. </a:t>
            </a:r>
            <a:r>
              <a:rPr lang="fr-FR" sz="1275" b="1" i="0" dirty="0">
                <a:solidFill>
                  <a:srgbClr val="563A9C"/>
                </a:solidFill>
                <a:latin typeface="Arial"/>
                <a:ea typeface="Arial"/>
                <a:cs typeface="Arial"/>
              </a:rPr>
              <a:t>JC</a:t>
            </a:r>
            <a:endParaRPr sz="1275" b="1" i="0" dirty="0">
              <a:solidFill>
                <a:srgbClr val="563A9C"/>
              </a:solidFill>
              <a:latin typeface="Arial"/>
              <a:ea typeface="Arial"/>
              <a:cs typeface="Arial"/>
            </a:endParaRPr>
          </a:p>
        </p:txBody>
      </p:sp>
      <p:sp>
        <p:nvSpPr>
          <p:cNvPr id="7" name="day-title-1">
            <a:extLst>
              <a:ext uri="{FF2B5EF4-FFF2-40B4-BE49-F238E27FC236}">
                <a16:creationId xmlns:a16="http://schemas.microsoft.com/office/drawing/2014/main" id="{6D36E8E4-8DAC-408F-829A-94C54D23A97E}"/>
              </a:ext>
            </a:extLst>
          </p:cNvPr>
          <p:cNvSpPr>
            <a:spLocks noGrp="1"/>
          </p:cNvSpPr>
          <p:nvPr/>
        </p:nvSpPr>
        <p:spPr>
          <a:xfrm>
            <a:off x="952500" y="3524250"/>
            <a:ext cx="1571625" cy="400050"/>
          </a:xfrm>
          <a:prstGeom prst="roundRect">
            <a:avLst>
              <a:gd name="adj" fmla="val 28571"/>
            </a:avLst>
          </a:prstGeom>
          <a:noFill/>
          <a:ln w="0">
            <a:noFill/>
            <a:prstDash val="solid"/>
          </a:ln>
        </p:spPr>
        <p:txBody>
          <a:bodyPr lIns="38100" tIns="19050" rIns="38100" bIns="19050" anchor="ctr">
            <a:normAutofit fontScale="95132"/>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Le Soleil « mangé »</a:t>
            </a:r>
          </a:p>
        </p:txBody>
      </p:sp>
      <p:sp>
        <p:nvSpPr>
          <p:cNvPr id="8" name="day-body-1">
            <a:extLst>
              <a:ext uri="{FF2B5EF4-FFF2-40B4-BE49-F238E27FC236}">
                <a16:creationId xmlns:a16="http://schemas.microsoft.com/office/drawing/2014/main" id="{86C3BEE8-0F39-4773-A22D-5CAD819157B2}"/>
              </a:ext>
            </a:extLst>
          </p:cNvPr>
          <p:cNvSpPr>
            <a:spLocks noGrp="1"/>
          </p:cNvSpPr>
          <p:nvPr/>
        </p:nvSpPr>
        <p:spPr>
          <a:xfrm>
            <a:off x="838200" y="3981450"/>
            <a:ext cx="1809750" cy="781050"/>
          </a:xfrm>
          <a:prstGeom prst="roundRect">
            <a:avLst>
              <a:gd name="adj" fmla="val 14634"/>
            </a:avLst>
          </a:prstGeom>
          <a:noFill/>
          <a:ln w="0">
            <a:noFill/>
            <a:prstDash val="solid"/>
          </a:ln>
        </p:spPr>
        <p:txBody>
          <a:bodyPr lIns="38100" tIns="19050" rIns="38100" bIns="19050" anchor="t">
            <a:normAutofit fontScale="92500" lnSpcReduction="10000"/>
          </a:bodyPr>
          <a:lstStyle/>
          <a:p>
            <a:pPr algn="ctr">
              <a:lnSpc>
                <a:spcPct val="105000"/>
              </a:lnSpc>
              <a:buNone/>
              <a:defRPr sz="1013" b="0" i="0">
                <a:solidFill>
                  <a:srgbClr val="655D6B"/>
                </a:solidFill>
                <a:latin typeface="Arial"/>
                <a:ea typeface="Arial"/>
                <a:cs typeface="Arial"/>
              </a:defRPr>
            </a:pPr>
            <a:r>
              <a:rPr lang="fr-FR" sz="1013" dirty="0">
                <a:solidFill>
                  <a:srgbClr val="655D6B"/>
                </a:solidFill>
                <a:latin typeface="Arial"/>
                <a:ea typeface="Arial"/>
                <a:cs typeface="Arial"/>
              </a:rPr>
              <a:t>Des inscriptions divinatoires chinoises, gravées sur des os et des carapaces, mentionnent des éclipses interprétées comme des présages.</a:t>
            </a:r>
            <a:endParaRPr sz="1013" b="0" i="0" dirty="0">
              <a:solidFill>
                <a:srgbClr val="655D6B"/>
              </a:solidFill>
              <a:latin typeface="Arial"/>
              <a:ea typeface="Arial"/>
              <a:cs typeface="Arial"/>
            </a:endParaRPr>
          </a:p>
        </p:txBody>
      </p:sp>
      <p:sp>
        <p:nvSpPr>
          <p:cNvPr id="9" name="day-step-2">
            <a:extLst>
              <a:ext uri="{FF2B5EF4-FFF2-40B4-BE49-F238E27FC236}">
                <a16:creationId xmlns:a16="http://schemas.microsoft.com/office/drawing/2014/main" id="{726CD7E3-53DA-4407-A64E-C5D8277B2F1F}"/>
              </a:ext>
            </a:extLst>
          </p:cNvPr>
          <p:cNvSpPr>
            <a:spLocks noGrp="1"/>
          </p:cNvSpPr>
          <p:nvPr/>
        </p:nvSpPr>
        <p:spPr>
          <a:xfrm>
            <a:off x="3857625" y="2705100"/>
            <a:ext cx="590550" cy="590550"/>
          </a:xfrm>
          <a:prstGeom prst="ellipse">
            <a:avLst/>
          </a:prstGeom>
          <a:solidFill>
            <a:srgbClr val="7657B5"/>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2</a:t>
            </a:r>
          </a:p>
        </p:txBody>
      </p:sp>
      <p:sp>
        <p:nvSpPr>
          <p:cNvPr id="10" name="day-time-2">
            <a:extLst>
              <a:ext uri="{FF2B5EF4-FFF2-40B4-BE49-F238E27FC236}">
                <a16:creationId xmlns:a16="http://schemas.microsoft.com/office/drawing/2014/main" id="{A5FB7D19-9227-479B-BB9E-C0D2C508E683}"/>
              </a:ext>
            </a:extLst>
          </p:cNvPr>
          <p:cNvSpPr>
            <a:spLocks noGrp="1"/>
          </p:cNvSpPr>
          <p:nvPr/>
        </p:nvSpPr>
        <p:spPr>
          <a:xfrm>
            <a:off x="3429000" y="2047875"/>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a:solidFill>
                  <a:srgbClr val="563A9C"/>
                </a:solidFill>
                <a:latin typeface="Arial"/>
                <a:ea typeface="Arial"/>
                <a:cs typeface="Arial"/>
              </a:rPr>
              <a:t>ANTIQUITÉ</a:t>
            </a:r>
          </a:p>
        </p:txBody>
      </p:sp>
      <p:sp>
        <p:nvSpPr>
          <p:cNvPr id="11" name="day-title-2">
            <a:extLst>
              <a:ext uri="{FF2B5EF4-FFF2-40B4-BE49-F238E27FC236}">
                <a16:creationId xmlns:a16="http://schemas.microsoft.com/office/drawing/2014/main" id="{70BB370B-C050-4067-9464-CA1D51194AA6}"/>
              </a:ext>
            </a:extLst>
          </p:cNvPr>
          <p:cNvSpPr>
            <a:spLocks noGrp="1"/>
          </p:cNvSpPr>
          <p:nvPr/>
        </p:nvSpPr>
        <p:spPr>
          <a:xfrm>
            <a:off x="3381375" y="3524250"/>
            <a:ext cx="1571625" cy="400050"/>
          </a:xfrm>
          <a:prstGeom prst="roundRect">
            <a:avLst>
              <a:gd name="adj" fmla="val 28571"/>
            </a:avLst>
          </a:prstGeom>
          <a:noFill/>
          <a:ln w="0">
            <a:noFill/>
            <a:prstDash val="solid"/>
          </a:ln>
        </p:spPr>
        <p:txBody>
          <a:bodyPr lIns="38100" tIns="19050" rIns="38100" bIns="19050" anchor="ctr">
            <a:normAutofit/>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223 lunaisons</a:t>
            </a:r>
          </a:p>
        </p:txBody>
      </p:sp>
      <p:sp>
        <p:nvSpPr>
          <p:cNvPr id="12" name="day-body-2">
            <a:extLst>
              <a:ext uri="{FF2B5EF4-FFF2-40B4-BE49-F238E27FC236}">
                <a16:creationId xmlns:a16="http://schemas.microsoft.com/office/drawing/2014/main" id="{F51AD2D5-10EC-4907-81B9-9E09BEC409A4}"/>
              </a:ext>
            </a:extLst>
          </p:cNvPr>
          <p:cNvSpPr>
            <a:spLocks noGrp="1"/>
          </p:cNvSpPr>
          <p:nvPr/>
        </p:nvSpPr>
        <p:spPr>
          <a:xfrm>
            <a:off x="3267075" y="3981450"/>
            <a:ext cx="1809750" cy="781050"/>
          </a:xfrm>
          <a:prstGeom prst="roundRect">
            <a:avLst>
              <a:gd name="adj" fmla="val 14634"/>
            </a:avLst>
          </a:prstGeom>
          <a:noFill/>
          <a:ln w="0">
            <a:noFill/>
            <a:prstDash val="solid"/>
          </a:ln>
        </p:spPr>
        <p:txBody>
          <a:bodyPr lIns="38100" tIns="19050" rIns="38100" bIns="19050" anchor="t">
            <a:normAutofit/>
          </a:bodyPr>
          <a:lstStyle/>
          <a:p>
            <a:pPr algn="ctr">
              <a:lnSpc>
                <a:spcPct val="105000"/>
              </a:lnSpc>
              <a:buNone/>
              <a:defRPr sz="1013" b="0" i="0">
                <a:solidFill>
                  <a:srgbClr val="655D6B"/>
                </a:solidFill>
                <a:latin typeface="Arial"/>
                <a:ea typeface="Arial"/>
                <a:cs typeface="Arial"/>
              </a:defRPr>
            </a:pPr>
            <a:r>
              <a:rPr sz="1013" b="0" i="0">
                <a:solidFill>
                  <a:srgbClr val="655D6B"/>
                </a:solidFill>
                <a:latin typeface="Arial"/>
                <a:ea typeface="Arial"/>
                <a:cs typeface="Arial"/>
              </a:rPr>
              <a:t>Babyloniens et Grecs repèrent un cycle de récurrence des éclipses.</a:t>
            </a:r>
          </a:p>
        </p:txBody>
      </p:sp>
      <p:sp>
        <p:nvSpPr>
          <p:cNvPr id="13" name="day-step-3">
            <a:extLst>
              <a:ext uri="{FF2B5EF4-FFF2-40B4-BE49-F238E27FC236}">
                <a16:creationId xmlns:a16="http://schemas.microsoft.com/office/drawing/2014/main" id="{029E3CFF-F76A-4DB5-A775-C9273B8CC6A5}"/>
              </a:ext>
            </a:extLst>
          </p:cNvPr>
          <p:cNvSpPr>
            <a:spLocks noGrp="1"/>
          </p:cNvSpPr>
          <p:nvPr/>
        </p:nvSpPr>
        <p:spPr>
          <a:xfrm>
            <a:off x="6286500" y="2705100"/>
            <a:ext cx="590550" cy="590550"/>
          </a:xfrm>
          <a:prstGeom prst="ellipse">
            <a:avLst/>
          </a:prstGeom>
          <a:solidFill>
            <a:srgbClr val="ED942F"/>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3</a:t>
            </a:r>
          </a:p>
        </p:txBody>
      </p:sp>
      <p:sp>
        <p:nvSpPr>
          <p:cNvPr id="14" name="day-time-3">
            <a:extLst>
              <a:ext uri="{FF2B5EF4-FFF2-40B4-BE49-F238E27FC236}">
                <a16:creationId xmlns:a16="http://schemas.microsoft.com/office/drawing/2014/main" id="{32C20BC3-630D-476E-8622-EC2A81010235}"/>
              </a:ext>
            </a:extLst>
          </p:cNvPr>
          <p:cNvSpPr>
            <a:spLocks noGrp="1"/>
          </p:cNvSpPr>
          <p:nvPr/>
        </p:nvSpPr>
        <p:spPr>
          <a:xfrm>
            <a:off x="5857875" y="2047875"/>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a:solidFill>
                  <a:srgbClr val="563A9C"/>
                </a:solidFill>
                <a:latin typeface="Arial"/>
                <a:ea typeface="Arial"/>
                <a:cs typeface="Arial"/>
              </a:rPr>
              <a:t>XVIIe–XVIIIe S.</a:t>
            </a:r>
          </a:p>
        </p:txBody>
      </p:sp>
      <p:sp>
        <p:nvSpPr>
          <p:cNvPr id="15" name="day-title-3">
            <a:extLst>
              <a:ext uri="{FF2B5EF4-FFF2-40B4-BE49-F238E27FC236}">
                <a16:creationId xmlns:a16="http://schemas.microsoft.com/office/drawing/2014/main" id="{FE36738C-553E-4DF7-AE4A-80968A006E30}"/>
              </a:ext>
            </a:extLst>
          </p:cNvPr>
          <p:cNvSpPr>
            <a:spLocks noGrp="1"/>
          </p:cNvSpPr>
          <p:nvPr/>
        </p:nvSpPr>
        <p:spPr>
          <a:xfrm>
            <a:off x="5810250" y="3524250"/>
            <a:ext cx="1571625" cy="400050"/>
          </a:xfrm>
          <a:prstGeom prst="roundRect">
            <a:avLst>
              <a:gd name="adj" fmla="val 28571"/>
            </a:avLst>
          </a:prstGeom>
          <a:noFill/>
          <a:ln w="0">
            <a:noFill/>
            <a:prstDash val="solid"/>
          </a:ln>
        </p:spPr>
        <p:txBody>
          <a:bodyPr lIns="38100" tIns="19050" rIns="38100" bIns="19050" anchor="ctr">
            <a:normAutofit fontScale="91126"/>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On calcule l’ombre</a:t>
            </a:r>
          </a:p>
        </p:txBody>
      </p:sp>
      <p:sp>
        <p:nvSpPr>
          <p:cNvPr id="16" name="day-body-3">
            <a:extLst>
              <a:ext uri="{FF2B5EF4-FFF2-40B4-BE49-F238E27FC236}">
                <a16:creationId xmlns:a16="http://schemas.microsoft.com/office/drawing/2014/main" id="{820567FB-D0F3-4875-9EA8-5B814D38A37D}"/>
              </a:ext>
            </a:extLst>
          </p:cNvPr>
          <p:cNvSpPr>
            <a:spLocks noGrp="1"/>
          </p:cNvSpPr>
          <p:nvPr/>
        </p:nvSpPr>
        <p:spPr>
          <a:xfrm>
            <a:off x="5695950" y="3981450"/>
            <a:ext cx="1809750" cy="781050"/>
          </a:xfrm>
          <a:prstGeom prst="roundRect">
            <a:avLst>
              <a:gd name="adj" fmla="val 14634"/>
            </a:avLst>
          </a:prstGeom>
          <a:noFill/>
          <a:ln w="0">
            <a:noFill/>
            <a:prstDash val="solid"/>
          </a:ln>
        </p:spPr>
        <p:txBody>
          <a:bodyPr lIns="38100" tIns="19050" rIns="38100" bIns="19050" anchor="t">
            <a:normAutofit fontScale="92500"/>
          </a:bodyPr>
          <a:lstStyle/>
          <a:p>
            <a:pPr algn="ctr">
              <a:lnSpc>
                <a:spcPct val="105000"/>
              </a:lnSpc>
              <a:buNone/>
              <a:defRPr sz="1013" b="0" i="0">
                <a:solidFill>
                  <a:srgbClr val="655D6B"/>
                </a:solidFill>
                <a:latin typeface="Arial"/>
                <a:ea typeface="Arial"/>
                <a:cs typeface="Arial"/>
              </a:defRPr>
            </a:pPr>
            <a:r>
              <a:rPr lang="fr-FR" sz="1013" b="0" i="0" dirty="0">
                <a:solidFill>
                  <a:srgbClr val="655D6B"/>
                </a:solidFill>
                <a:latin typeface="Arial"/>
                <a:ea typeface="Arial"/>
                <a:cs typeface="Arial"/>
              </a:rPr>
              <a:t>La mécanique céleste transforme le présage en phénomène prédictible</a:t>
            </a:r>
            <a:r>
              <a:rPr lang="fr-FR" sz="1013" dirty="0">
                <a:solidFill>
                  <a:srgbClr val="655D6B"/>
                </a:solidFill>
                <a:latin typeface="Arial"/>
                <a:ea typeface="Arial"/>
                <a:cs typeface="Arial"/>
              </a:rPr>
              <a:t> (Kepler, Newton, Halley, Bessel...)</a:t>
            </a:r>
            <a:endParaRPr lang="fr-FR" sz="1013" b="0" i="0" dirty="0">
              <a:solidFill>
                <a:srgbClr val="655D6B"/>
              </a:solidFill>
              <a:latin typeface="Arial"/>
              <a:ea typeface="Arial"/>
              <a:cs typeface="Arial"/>
            </a:endParaRPr>
          </a:p>
        </p:txBody>
      </p:sp>
      <p:sp>
        <p:nvSpPr>
          <p:cNvPr id="17" name="day-step-4">
            <a:extLst>
              <a:ext uri="{FF2B5EF4-FFF2-40B4-BE49-F238E27FC236}">
                <a16:creationId xmlns:a16="http://schemas.microsoft.com/office/drawing/2014/main" id="{39AAB679-15F8-48FA-9528-072C97D7C0E4}"/>
              </a:ext>
            </a:extLst>
          </p:cNvPr>
          <p:cNvSpPr>
            <a:spLocks noGrp="1"/>
          </p:cNvSpPr>
          <p:nvPr/>
        </p:nvSpPr>
        <p:spPr>
          <a:xfrm>
            <a:off x="8715375" y="2705100"/>
            <a:ext cx="590550" cy="590550"/>
          </a:xfrm>
          <a:prstGeom prst="ellipse">
            <a:avLst/>
          </a:prstGeom>
          <a:solidFill>
            <a:srgbClr val="2C76C9"/>
          </a:solidFill>
          <a:ln w="0">
            <a:noFill/>
            <a:prstDash val="solid"/>
          </a:ln>
        </p:spPr>
        <p:txBody>
          <a:bodyPr lIns="0" tIns="0" rIns="0" bIns="0" anchor="ctr">
            <a:noAutofit/>
          </a:bodyPr>
          <a:lstStyle/>
          <a:p>
            <a:pPr algn="ctr">
              <a:buNone/>
              <a:defRPr sz="1725" b="1">
                <a:solidFill>
                  <a:srgbClr val="FFFFFF"/>
                </a:solidFill>
                <a:latin typeface="Arial"/>
                <a:ea typeface="Arial"/>
                <a:cs typeface="Arial"/>
              </a:defRPr>
            </a:pPr>
            <a:r>
              <a:rPr sz="1725" b="1">
                <a:solidFill>
                  <a:srgbClr val="FFFFFF"/>
                </a:solidFill>
                <a:latin typeface="Arial"/>
                <a:ea typeface="Arial"/>
                <a:cs typeface="Arial"/>
              </a:rPr>
              <a:t>4</a:t>
            </a:r>
          </a:p>
        </p:txBody>
      </p:sp>
      <p:sp>
        <p:nvSpPr>
          <p:cNvPr id="18" name="day-time-4">
            <a:extLst>
              <a:ext uri="{FF2B5EF4-FFF2-40B4-BE49-F238E27FC236}">
                <a16:creationId xmlns:a16="http://schemas.microsoft.com/office/drawing/2014/main" id="{ACD0EE78-3849-43B6-9ABC-24998E42E67B}"/>
              </a:ext>
            </a:extLst>
          </p:cNvPr>
          <p:cNvSpPr>
            <a:spLocks noGrp="1"/>
          </p:cNvSpPr>
          <p:nvPr/>
        </p:nvSpPr>
        <p:spPr>
          <a:xfrm>
            <a:off x="8286750" y="2047875"/>
            <a:ext cx="1428750" cy="476250"/>
          </a:xfrm>
          <a:prstGeom prst="roundRect">
            <a:avLst>
              <a:gd name="adj" fmla="val 24000"/>
            </a:avLst>
          </a:prstGeom>
          <a:noFill/>
          <a:ln w="0">
            <a:noFill/>
            <a:prstDash val="solid"/>
          </a:ln>
        </p:spPr>
        <p:txBody>
          <a:bodyPr lIns="38100" tIns="19050" rIns="38100" bIns="19050" anchor="ctr">
            <a:normAutofit/>
          </a:bodyPr>
          <a:lstStyle/>
          <a:p>
            <a:pPr algn="ctr">
              <a:lnSpc>
                <a:spcPct val="105000"/>
              </a:lnSpc>
              <a:buNone/>
              <a:defRPr sz="1275" b="1" i="0">
                <a:solidFill>
                  <a:srgbClr val="563A9C"/>
                </a:solidFill>
                <a:latin typeface="Arial"/>
                <a:ea typeface="Arial"/>
                <a:cs typeface="Arial"/>
              </a:defRPr>
            </a:pPr>
            <a:r>
              <a:rPr sz="1275" b="1" i="0">
                <a:solidFill>
                  <a:srgbClr val="563A9C"/>
                </a:solidFill>
                <a:latin typeface="Arial"/>
                <a:ea typeface="Arial"/>
                <a:cs typeface="Arial"/>
              </a:rPr>
              <a:t>AUJOURD’HUI</a:t>
            </a:r>
          </a:p>
        </p:txBody>
      </p:sp>
      <p:sp>
        <p:nvSpPr>
          <p:cNvPr id="19" name="day-title-4">
            <a:extLst>
              <a:ext uri="{FF2B5EF4-FFF2-40B4-BE49-F238E27FC236}">
                <a16:creationId xmlns:a16="http://schemas.microsoft.com/office/drawing/2014/main" id="{23393715-1AFF-4AB3-B99E-CC773FDEE6B5}"/>
              </a:ext>
            </a:extLst>
          </p:cNvPr>
          <p:cNvSpPr>
            <a:spLocks noGrp="1"/>
          </p:cNvSpPr>
          <p:nvPr/>
        </p:nvSpPr>
        <p:spPr>
          <a:xfrm>
            <a:off x="8239125" y="3524250"/>
            <a:ext cx="1571625" cy="400050"/>
          </a:xfrm>
          <a:prstGeom prst="roundRect">
            <a:avLst>
              <a:gd name="adj" fmla="val 28571"/>
            </a:avLst>
          </a:prstGeom>
          <a:noFill/>
          <a:ln w="0">
            <a:noFill/>
            <a:prstDash val="solid"/>
          </a:ln>
        </p:spPr>
        <p:txBody>
          <a:bodyPr lIns="38100" tIns="19050" rIns="38100" bIns="19050" anchor="ctr">
            <a:normAutofit/>
          </a:bodyPr>
          <a:lstStyle/>
          <a:p>
            <a:pPr algn="ctr">
              <a:lnSpc>
                <a:spcPct val="105000"/>
              </a:lnSpc>
              <a:buNone/>
              <a:defRPr sz="1275" b="1" i="0">
                <a:solidFill>
                  <a:srgbClr val="211D27"/>
                </a:solidFill>
                <a:latin typeface="Arial"/>
                <a:ea typeface="Arial"/>
                <a:cs typeface="Arial"/>
              </a:defRPr>
            </a:pPr>
            <a:r>
              <a:rPr sz="1275" b="1" i="0">
                <a:solidFill>
                  <a:srgbClr val="211D27"/>
                </a:solidFill>
                <a:latin typeface="Arial"/>
                <a:ea typeface="Arial"/>
                <a:cs typeface="Arial"/>
              </a:rPr>
              <a:t>La Terre ralentit</a:t>
            </a:r>
          </a:p>
        </p:txBody>
      </p:sp>
      <p:sp>
        <p:nvSpPr>
          <p:cNvPr id="20" name="day-body-4">
            <a:extLst>
              <a:ext uri="{FF2B5EF4-FFF2-40B4-BE49-F238E27FC236}">
                <a16:creationId xmlns:a16="http://schemas.microsoft.com/office/drawing/2014/main" id="{4CCD94F1-F794-43FC-AE3A-9F9CBC564A1E}"/>
              </a:ext>
            </a:extLst>
          </p:cNvPr>
          <p:cNvSpPr>
            <a:spLocks noGrp="1"/>
          </p:cNvSpPr>
          <p:nvPr/>
        </p:nvSpPr>
        <p:spPr>
          <a:xfrm>
            <a:off x="8124825" y="3981450"/>
            <a:ext cx="1809750" cy="781050"/>
          </a:xfrm>
          <a:prstGeom prst="roundRect">
            <a:avLst>
              <a:gd name="adj" fmla="val 14634"/>
            </a:avLst>
          </a:prstGeom>
          <a:noFill/>
          <a:ln w="0">
            <a:noFill/>
            <a:prstDash val="solid"/>
          </a:ln>
        </p:spPr>
        <p:txBody>
          <a:bodyPr lIns="38100" tIns="19050" rIns="38100" bIns="19050" anchor="t">
            <a:normAutofit fontScale="77500" lnSpcReduction="20000"/>
          </a:bodyPr>
          <a:lstStyle/>
          <a:p>
            <a:pPr algn="ctr">
              <a:lnSpc>
                <a:spcPct val="105000"/>
              </a:lnSpc>
              <a:buNone/>
              <a:defRPr sz="1013" b="0" i="0">
                <a:solidFill>
                  <a:srgbClr val="655D6B"/>
                </a:solidFill>
                <a:latin typeface="Arial"/>
                <a:ea typeface="Arial"/>
                <a:cs typeface="Arial"/>
              </a:defRPr>
            </a:pPr>
            <a:r>
              <a:rPr lang="fr-FR" sz="1013" dirty="0">
                <a:solidFill>
                  <a:srgbClr val="655D6B"/>
                </a:solidFill>
                <a:latin typeface="Arial"/>
                <a:ea typeface="Arial"/>
                <a:cs typeface="Arial"/>
              </a:rPr>
              <a:t>Le lieu et l’heure des éclipses anciennes permettent de reconstituer les variations de la rotation terrestre. Sur le long terme, nos journées s’allongent d’environ 1,8 ms par siècle.</a:t>
            </a:r>
            <a:endParaRPr sz="1013" b="0" i="0" dirty="0">
              <a:solidFill>
                <a:srgbClr val="655D6B"/>
              </a:solidFill>
              <a:latin typeface="Arial"/>
              <a:ea typeface="Arial"/>
              <a:cs typeface="Arial"/>
            </a:endParaRPr>
          </a:p>
        </p:txBody>
      </p:sp>
      <p:sp>
        <p:nvSpPr>
          <p:cNvPr id="21" name="day-warning">
            <a:extLst>
              <a:ext uri="{FF2B5EF4-FFF2-40B4-BE49-F238E27FC236}">
                <a16:creationId xmlns:a16="http://schemas.microsoft.com/office/drawing/2014/main" id="{CF236DAD-6F1C-44DA-BDEF-A5356A179B5E}"/>
              </a:ext>
            </a:extLst>
          </p:cNvPr>
          <p:cNvSpPr>
            <a:spLocks noGrp="1"/>
          </p:cNvSpPr>
          <p:nvPr/>
        </p:nvSpPr>
        <p:spPr>
          <a:xfrm>
            <a:off x="1595437" y="5029200"/>
            <a:ext cx="9001125" cy="552450"/>
          </a:xfrm>
          <a:prstGeom prst="roundRect">
            <a:avLst>
              <a:gd name="adj" fmla="val 20690"/>
            </a:avLst>
          </a:prstGeom>
          <a:solidFill>
            <a:srgbClr val="FCE9E8">
              <a:alpha val="96078"/>
            </a:srgbClr>
          </a:solidFill>
          <a:ln w="11430">
            <a:solidFill>
              <a:srgbClr val="E9A4A4"/>
            </a:solidFill>
            <a:prstDash val="solid"/>
          </a:ln>
        </p:spPr>
        <p:txBody>
          <a:bodyPr lIns="38100" tIns="19050" rIns="38100" bIns="19050" anchor="ctr">
            <a:normAutofit/>
          </a:bodyPr>
          <a:lstStyle/>
          <a:p>
            <a:pPr algn="ctr">
              <a:lnSpc>
                <a:spcPct val="105000"/>
              </a:lnSpc>
              <a:buNone/>
              <a:defRPr sz="1200" b="1" i="0">
                <a:solidFill>
                  <a:srgbClr val="563A9C"/>
                </a:solidFill>
                <a:latin typeface="Arial"/>
                <a:ea typeface="Arial"/>
                <a:cs typeface="Arial"/>
              </a:defRPr>
            </a:pPr>
            <a:r>
              <a:rPr lang="fr-FR" sz="1200" b="1" dirty="0">
                <a:solidFill>
                  <a:srgbClr val="563A9C"/>
                </a:solidFill>
                <a:latin typeface="Arial"/>
                <a:ea typeface="Arial"/>
                <a:cs typeface="Arial"/>
              </a:rPr>
              <a:t>Comparer la bande d’ombre calculée au lieu où l’éclipse a été observée permet de mesurer la rotation passée de la Terre</a:t>
            </a:r>
            <a:endParaRPr sz="1200" b="1" i="0" dirty="0">
              <a:solidFill>
                <a:srgbClr val="563A9C"/>
              </a:solidFill>
              <a:latin typeface="Arial"/>
              <a:ea typeface="Arial"/>
              <a:cs typeface="Arial"/>
            </a:endParaRPr>
          </a:p>
        </p:txBody>
      </p:sp>
    </p:spTree>
    <p:extLst>
      <p:ext uri="{BB962C8B-B14F-4D97-AF65-F5344CB8AC3E}">
        <p14:creationId xmlns:p14="http://schemas.microsoft.com/office/powerpoint/2010/main" val="981745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p:cNvPicPr>
            <a:picLocks noChangeAspect="1"/>
          </p:cNvPicPr>
          <p:nvPr/>
        </p:nvPicPr>
        <p:blipFill>
          <a:blip r:embed="rId3"/>
          <a:srcRect t="27" b="27"/>
          <a:stretch>
            <a:fillRect/>
          </a:stretch>
        </p:blipFill>
        <p:spPr>
          <a:xfrm>
            <a:off x="0" y="0"/>
            <a:ext cx="12192000" cy="6858000"/>
          </a:xfrm>
          <a:prstGeom prst="rect">
            <a:avLst/>
          </a:prstGeom>
        </p:spPr>
      </p:pic>
      <p:sp>
        <p:nvSpPr>
          <p:cNvPr id="2" name="slide-title">
            <a:extLst>
              <a:ext uri="{FF2B5EF4-FFF2-40B4-BE49-F238E27FC236}">
                <a16:creationId xmlns:a16="http://schemas.microsoft.com/office/drawing/2014/main" id="{FC42FFB0-0F60-4F4B-8C11-8289CC68E946}"/>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625" b="1" i="0">
                <a:solidFill>
                  <a:srgbClr val="211D27"/>
                </a:solidFill>
                <a:latin typeface="Arial"/>
                <a:ea typeface="Arial"/>
                <a:cs typeface="Arial"/>
              </a:defRPr>
            </a:pPr>
            <a:r>
              <a:rPr lang="fr-FR" sz="2625" b="1" i="0" dirty="0">
                <a:solidFill>
                  <a:srgbClr val="211D27"/>
                </a:solidFill>
                <a:latin typeface="Arial"/>
                <a:ea typeface="Arial"/>
                <a:cs typeface="Arial"/>
              </a:rPr>
              <a:t>Deux éclipses, deux outils : la carte et le spectre</a:t>
            </a:r>
          </a:p>
        </p:txBody>
      </p:sp>
      <p:sp>
        <p:nvSpPr>
          <p:cNvPr id="3" name="slide-subtitle">
            <a:extLst>
              <a:ext uri="{FF2B5EF4-FFF2-40B4-BE49-F238E27FC236}">
                <a16:creationId xmlns:a16="http://schemas.microsoft.com/office/drawing/2014/main" id="{10FA0B03-1A33-4220-A2DE-62AA50A5571C}"/>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425" b="0" i="0">
                <a:solidFill>
                  <a:srgbClr val="563A9C"/>
                </a:solidFill>
                <a:latin typeface="Arial"/>
                <a:ea typeface="Arial"/>
                <a:cs typeface="Arial"/>
              </a:defRPr>
            </a:pPr>
            <a:r>
              <a:rPr sz="1425" b="0" i="0">
                <a:solidFill>
                  <a:srgbClr val="563A9C"/>
                </a:solidFill>
                <a:latin typeface="Arial"/>
                <a:ea typeface="Arial"/>
                <a:cs typeface="Arial"/>
              </a:rPr>
              <a:t>1715 et 1868 : l’éclipse devient un laboratoire de précision.</a:t>
            </a:r>
          </a:p>
        </p:txBody>
      </p:sp>
      <p:sp>
        <p:nvSpPr>
          <p:cNvPr id="4" name="pinhole-diagram-panel">
            <a:extLst>
              <a:ext uri="{FF2B5EF4-FFF2-40B4-BE49-F238E27FC236}">
                <a16:creationId xmlns:a16="http://schemas.microsoft.com/office/drawing/2014/main" id="{48297309-87A3-4309-858F-D7FC996A7E45}"/>
              </a:ext>
            </a:extLst>
          </p:cNvPr>
          <p:cNvSpPr>
            <a:spLocks noGrp="1"/>
          </p:cNvSpPr>
          <p:nvPr/>
        </p:nvSpPr>
        <p:spPr>
          <a:xfrm>
            <a:off x="5457212" y="1838325"/>
            <a:ext cx="4429125" cy="2809875"/>
          </a:xfrm>
          <a:prstGeom prst="roundRect">
            <a:avLst>
              <a:gd name="adj" fmla="val 4068"/>
            </a:avLst>
          </a:prstGeom>
          <a:solidFill>
            <a:srgbClr val="FFF3C7"/>
          </a:solidFill>
          <a:ln w="9525">
            <a:solidFill>
              <a:srgbClr val="EBCB78"/>
            </a:solidFill>
            <a:prstDash val="solid"/>
          </a:ln>
        </p:spPr>
      </p:sp>
      <p:sp>
        <p:nvSpPr>
          <p:cNvPr id="5" name="pinhole-ray-in">
            <a:extLst>
              <a:ext uri="{FF2B5EF4-FFF2-40B4-BE49-F238E27FC236}">
                <a16:creationId xmlns:a16="http://schemas.microsoft.com/office/drawing/2014/main" id="{AB490BC6-B484-49EC-B2E8-D1064BD638ED}"/>
              </a:ext>
            </a:extLst>
          </p:cNvPr>
          <p:cNvSpPr>
            <a:spLocks noGrp="1"/>
          </p:cNvSpPr>
          <p:nvPr/>
        </p:nvSpPr>
        <p:spPr>
          <a:xfrm>
            <a:off x="6552587" y="3086100"/>
            <a:ext cx="857250" cy="0"/>
          </a:xfrm>
          <a:prstGeom prst="line">
            <a:avLst/>
          </a:prstGeom>
          <a:noFill/>
          <a:ln w="19050">
            <a:solidFill>
              <a:srgbClr val="F49A2D"/>
            </a:solidFill>
            <a:prstDash val="solid"/>
          </a:ln>
        </p:spPr>
      </p:sp>
      <p:sp>
        <p:nvSpPr>
          <p:cNvPr id="6" name="pinhole-ray-out">
            <a:extLst>
              <a:ext uri="{FF2B5EF4-FFF2-40B4-BE49-F238E27FC236}">
                <a16:creationId xmlns:a16="http://schemas.microsoft.com/office/drawing/2014/main" id="{A6C3A8E8-1F9B-4685-81C2-D7F666495AC1}"/>
              </a:ext>
            </a:extLst>
          </p:cNvPr>
          <p:cNvSpPr>
            <a:spLocks noGrp="1"/>
          </p:cNvSpPr>
          <p:nvPr/>
        </p:nvSpPr>
        <p:spPr>
          <a:xfrm>
            <a:off x="7524137" y="3086100"/>
            <a:ext cx="1143000" cy="0"/>
          </a:xfrm>
          <a:prstGeom prst="line">
            <a:avLst/>
          </a:prstGeom>
          <a:noFill/>
          <a:ln w="19050">
            <a:solidFill>
              <a:srgbClr val="7654C4"/>
            </a:solidFill>
            <a:prstDash val="solid"/>
          </a:ln>
        </p:spPr>
      </p:sp>
      <p:sp>
        <p:nvSpPr>
          <p:cNvPr id="7" name="pinhole-sun">
            <a:extLst>
              <a:ext uri="{FF2B5EF4-FFF2-40B4-BE49-F238E27FC236}">
                <a16:creationId xmlns:a16="http://schemas.microsoft.com/office/drawing/2014/main" id="{E4EB160E-A0D4-42AE-A503-61FDECE29B17}"/>
              </a:ext>
            </a:extLst>
          </p:cNvPr>
          <p:cNvSpPr>
            <a:spLocks noGrp="1"/>
          </p:cNvSpPr>
          <p:nvPr/>
        </p:nvSpPr>
        <p:spPr>
          <a:xfrm>
            <a:off x="5742962" y="2600325"/>
            <a:ext cx="904875" cy="904875"/>
          </a:xfrm>
          <a:prstGeom prst="ellipse">
            <a:avLst/>
          </a:prstGeom>
          <a:solidFill>
            <a:srgbClr val="F9C433"/>
          </a:solidFill>
          <a:ln w="9525">
            <a:solidFill>
              <a:srgbClr val="F49A2D"/>
            </a:solidFill>
            <a:prstDash val="solid"/>
          </a:ln>
        </p:spPr>
        <p:txBody>
          <a:bodyPr lIns="38100" tIns="19050" rIns="38100" bIns="19050" anchor="ctr">
            <a:normAutofit/>
          </a:bodyPr>
          <a:lstStyle/>
          <a:p>
            <a:pPr algn="ctr">
              <a:buNone/>
              <a:defRPr sz="975" b="1">
                <a:solidFill>
                  <a:srgbClr val="211D27"/>
                </a:solidFill>
                <a:latin typeface="Arial"/>
                <a:ea typeface="Arial"/>
                <a:cs typeface="Arial"/>
              </a:defRPr>
            </a:pPr>
            <a:r>
              <a:rPr sz="975" b="1">
                <a:solidFill>
                  <a:srgbClr val="211D27"/>
                </a:solidFill>
                <a:latin typeface="Arial"/>
                <a:ea typeface="Arial"/>
                <a:cs typeface="Arial"/>
              </a:rPr>
              <a:t>SOLEIL</a:t>
            </a:r>
          </a:p>
        </p:txBody>
      </p:sp>
      <p:sp>
        <p:nvSpPr>
          <p:cNvPr id="8" name="pinhole-hole">
            <a:extLst>
              <a:ext uri="{FF2B5EF4-FFF2-40B4-BE49-F238E27FC236}">
                <a16:creationId xmlns:a16="http://schemas.microsoft.com/office/drawing/2014/main" id="{14AF2B7F-4E66-4B62-8F7B-73FEB5B1A9F4}"/>
              </a:ext>
            </a:extLst>
          </p:cNvPr>
          <p:cNvSpPr>
            <a:spLocks noGrp="1"/>
          </p:cNvSpPr>
          <p:nvPr/>
        </p:nvSpPr>
        <p:spPr>
          <a:xfrm>
            <a:off x="7409837" y="2628900"/>
            <a:ext cx="114300" cy="1000125"/>
          </a:xfrm>
          <a:prstGeom prst="ellipse">
            <a:avLst/>
          </a:prstGeom>
          <a:solidFill>
            <a:srgbClr val="241C2B"/>
          </a:solidFill>
          <a:ln w="9525">
            <a:solidFill>
              <a:srgbClr val="241C2B"/>
            </a:solidFill>
            <a:prstDash val="solid"/>
          </a:ln>
        </p:spPr>
      </p:sp>
      <p:sp>
        <p:nvSpPr>
          <p:cNvPr id="9" name="pinhole-screen">
            <a:extLst>
              <a:ext uri="{FF2B5EF4-FFF2-40B4-BE49-F238E27FC236}">
                <a16:creationId xmlns:a16="http://schemas.microsoft.com/office/drawing/2014/main" id="{727A9AC3-3131-42DF-8B94-7C17FF7CE8F0}"/>
              </a:ext>
            </a:extLst>
          </p:cNvPr>
          <p:cNvSpPr>
            <a:spLocks noGrp="1"/>
          </p:cNvSpPr>
          <p:nvPr/>
        </p:nvSpPr>
        <p:spPr>
          <a:xfrm>
            <a:off x="8667137" y="2381250"/>
            <a:ext cx="666750" cy="1476375"/>
          </a:xfrm>
          <a:prstGeom prst="rect">
            <a:avLst/>
          </a:prstGeom>
          <a:gradFill>
            <a:gsLst>
              <a:gs pos="0">
                <a:srgbClr val="6C2A95"/>
              </a:gs>
              <a:gs pos="22000">
                <a:srgbClr val="2864BE"/>
              </a:gs>
              <a:gs pos="44000">
                <a:srgbClr val="2AA46C"/>
              </a:gs>
              <a:gs pos="62000">
                <a:srgbClr val="F4CF35"/>
              </a:gs>
              <a:gs pos="80000">
                <a:srgbClr val="F08C2B"/>
              </a:gs>
              <a:gs pos="100000">
                <a:srgbClr val="D74646"/>
              </a:gs>
            </a:gsLst>
            <a:lin ang="0"/>
          </a:gradFill>
          <a:ln w="9525">
            <a:solidFill>
              <a:srgbClr val="FFFFFF"/>
            </a:solidFill>
            <a:prstDash val="solid"/>
          </a:ln>
        </p:spPr>
        <p:txBody>
          <a:bodyPr lIns="0" tIns="0" rIns="0" bIns="0" anchor="ctr">
            <a:normAutofit fontScale="97265"/>
          </a:bodyPr>
          <a:lstStyle/>
          <a:p>
            <a:pPr algn="ctr"/>
            <a:r>
              <a:rPr sz="5850" b="1">
                <a:solidFill>
                  <a:srgbClr val="FFE85B"/>
                </a:solidFill>
                <a:latin typeface="Arial"/>
                <a:ea typeface="Arial"/>
                <a:cs typeface="Arial"/>
              </a:rPr>
              <a:t>│</a:t>
            </a:r>
          </a:p>
        </p:txBody>
      </p:sp>
      <p:sp>
        <p:nvSpPr>
          <p:cNvPr id="10" name="pinhole-hole-label">
            <a:extLst>
              <a:ext uri="{FF2B5EF4-FFF2-40B4-BE49-F238E27FC236}">
                <a16:creationId xmlns:a16="http://schemas.microsoft.com/office/drawing/2014/main" id="{A0B12E5F-0C47-4501-938C-CF9BC729BFD3}"/>
              </a:ext>
            </a:extLst>
          </p:cNvPr>
          <p:cNvSpPr>
            <a:spLocks noGrp="1"/>
          </p:cNvSpPr>
          <p:nvPr/>
        </p:nvSpPr>
        <p:spPr>
          <a:xfrm>
            <a:off x="7028837" y="3743325"/>
            <a:ext cx="904875" cy="266700"/>
          </a:xfrm>
          <a:prstGeom prst="roundRect">
            <a:avLst>
              <a:gd name="adj" fmla="val 37500"/>
            </a:avLst>
          </a:prstGeom>
          <a:noFill/>
          <a:ln w="0">
            <a:noFill/>
            <a:prstDash val="solid"/>
          </a:ln>
        </p:spPr>
        <p:txBody>
          <a:bodyPr lIns="38100" tIns="19050" rIns="38100" bIns="19050" anchor="ctr">
            <a:normAutofit/>
          </a:bodyPr>
          <a:lstStyle/>
          <a:p>
            <a:pPr algn="ctr">
              <a:lnSpc>
                <a:spcPct val="105000"/>
              </a:lnSpc>
              <a:buNone/>
              <a:defRPr sz="900" b="1" i="0">
                <a:solidFill>
                  <a:srgbClr val="211D27"/>
                </a:solidFill>
                <a:latin typeface="Arial"/>
                <a:ea typeface="Arial"/>
                <a:cs typeface="Arial"/>
              </a:defRPr>
            </a:pPr>
            <a:r>
              <a:rPr sz="900" b="1" i="0">
                <a:solidFill>
                  <a:srgbClr val="211D27"/>
                </a:solidFill>
                <a:latin typeface="Arial"/>
                <a:ea typeface="Arial"/>
                <a:cs typeface="Arial"/>
              </a:rPr>
              <a:t>fente</a:t>
            </a:r>
          </a:p>
        </p:txBody>
      </p:sp>
      <p:sp>
        <p:nvSpPr>
          <p:cNvPr id="11" name="pinhole-screen-label">
            <a:extLst>
              <a:ext uri="{FF2B5EF4-FFF2-40B4-BE49-F238E27FC236}">
                <a16:creationId xmlns:a16="http://schemas.microsoft.com/office/drawing/2014/main" id="{9F136B01-C134-4A7D-8D79-2CB16C533CAF}"/>
              </a:ext>
            </a:extLst>
          </p:cNvPr>
          <p:cNvSpPr>
            <a:spLocks noGrp="1"/>
          </p:cNvSpPr>
          <p:nvPr/>
        </p:nvSpPr>
        <p:spPr>
          <a:xfrm>
            <a:off x="8314712" y="3905250"/>
            <a:ext cx="1381125" cy="266700"/>
          </a:xfrm>
          <a:prstGeom prst="roundRect">
            <a:avLst>
              <a:gd name="adj" fmla="val 37500"/>
            </a:avLst>
          </a:prstGeom>
          <a:noFill/>
          <a:ln w="0">
            <a:noFill/>
            <a:prstDash val="solid"/>
          </a:ln>
        </p:spPr>
        <p:txBody>
          <a:bodyPr lIns="38100" tIns="19050" rIns="38100" bIns="19050" anchor="ctr">
            <a:normAutofit/>
          </a:bodyPr>
          <a:lstStyle/>
          <a:p>
            <a:pPr algn="ctr">
              <a:lnSpc>
                <a:spcPct val="105000"/>
              </a:lnSpc>
              <a:buNone/>
              <a:defRPr sz="900" b="1" i="0">
                <a:solidFill>
                  <a:srgbClr val="563A9C"/>
                </a:solidFill>
                <a:latin typeface="Arial"/>
                <a:ea typeface="Arial"/>
                <a:cs typeface="Arial"/>
              </a:defRPr>
            </a:pPr>
            <a:r>
              <a:rPr sz="900" b="1" i="0">
                <a:solidFill>
                  <a:srgbClr val="563A9C"/>
                </a:solidFill>
                <a:latin typeface="Arial"/>
                <a:ea typeface="Arial"/>
                <a:cs typeface="Arial"/>
              </a:rPr>
              <a:t>raie He : 587,6 nm</a:t>
            </a:r>
          </a:p>
        </p:txBody>
      </p:sp>
      <p:sp>
        <p:nvSpPr>
          <p:cNvPr id="12" name="pinhole-diagram-note">
            <a:extLst>
              <a:ext uri="{FF2B5EF4-FFF2-40B4-BE49-F238E27FC236}">
                <a16:creationId xmlns:a16="http://schemas.microsoft.com/office/drawing/2014/main" id="{D6EA0B00-D6E4-413E-9625-B41090D80650}"/>
              </a:ext>
            </a:extLst>
          </p:cNvPr>
          <p:cNvSpPr>
            <a:spLocks noGrp="1"/>
          </p:cNvSpPr>
          <p:nvPr/>
        </p:nvSpPr>
        <p:spPr>
          <a:xfrm>
            <a:off x="5647712" y="4267200"/>
            <a:ext cx="4048125" cy="209550"/>
          </a:xfrm>
          <a:prstGeom prst="roundRect">
            <a:avLst>
              <a:gd name="adj" fmla="val 50000"/>
            </a:avLst>
          </a:prstGeom>
          <a:noFill/>
          <a:ln w="0">
            <a:noFill/>
            <a:prstDash val="solid"/>
          </a:ln>
        </p:spPr>
        <p:txBody>
          <a:bodyPr lIns="38100" tIns="19050" rIns="38100" bIns="19050" anchor="ctr">
            <a:normAutofit fontScale="90880"/>
          </a:bodyPr>
          <a:lstStyle/>
          <a:p>
            <a:pPr algn="r">
              <a:lnSpc>
                <a:spcPct val="105000"/>
              </a:lnSpc>
              <a:buNone/>
              <a:defRPr sz="825" b="0" i="1">
                <a:solidFill>
                  <a:srgbClr val="655D6B"/>
                </a:solidFill>
                <a:latin typeface="Arial"/>
                <a:ea typeface="Arial"/>
                <a:cs typeface="Arial"/>
              </a:defRPr>
            </a:pPr>
            <a:r>
              <a:rPr sz="825" b="0" i="1">
                <a:solidFill>
                  <a:srgbClr val="655D6B"/>
                </a:solidFill>
                <a:latin typeface="Arial"/>
                <a:ea typeface="Arial"/>
                <a:cs typeface="Arial"/>
              </a:rPr>
              <a:t>Schéma de principe — dispersion simplifiée</a:t>
            </a:r>
          </a:p>
        </p:txBody>
      </p:sp>
      <p:sp>
        <p:nvSpPr>
          <p:cNvPr id="13" name="pinhole-title">
            <a:extLst>
              <a:ext uri="{FF2B5EF4-FFF2-40B4-BE49-F238E27FC236}">
                <a16:creationId xmlns:a16="http://schemas.microsoft.com/office/drawing/2014/main" id="{327E8F73-FA28-47D9-8413-67B9647E46ED}"/>
              </a:ext>
            </a:extLst>
          </p:cNvPr>
          <p:cNvSpPr>
            <a:spLocks noGrp="1"/>
          </p:cNvSpPr>
          <p:nvPr/>
        </p:nvSpPr>
        <p:spPr>
          <a:xfrm>
            <a:off x="5647712" y="4743450"/>
            <a:ext cx="4048125" cy="361950"/>
          </a:xfrm>
          <a:prstGeom prst="roundRect">
            <a:avLst>
              <a:gd name="adj" fmla="val 31579"/>
            </a:avLst>
          </a:prstGeom>
          <a:noFill/>
          <a:ln w="0">
            <a:noFill/>
            <a:prstDash val="solid"/>
          </a:ln>
        </p:spPr>
        <p:txBody>
          <a:bodyPr lIns="38100" tIns="19050" rIns="38100" bIns="19050" anchor="ctr">
            <a:normAutofit/>
          </a:bodyPr>
          <a:lstStyle/>
          <a:p>
            <a:pPr algn="ctr">
              <a:lnSpc>
                <a:spcPct val="105000"/>
              </a:lnSpc>
              <a:buNone/>
              <a:defRPr sz="1500" b="1" i="0">
                <a:solidFill>
                  <a:srgbClr val="563A9C"/>
                </a:solidFill>
                <a:latin typeface="Arial"/>
                <a:ea typeface="Arial"/>
                <a:cs typeface="Arial"/>
              </a:defRPr>
            </a:pPr>
            <a:r>
              <a:rPr sz="1500" b="1" i="0">
                <a:solidFill>
                  <a:srgbClr val="563A9C"/>
                </a:solidFill>
                <a:latin typeface="Arial"/>
                <a:ea typeface="Arial"/>
                <a:cs typeface="Arial"/>
              </a:rPr>
              <a:t>1868 · L’HÉLIUM</a:t>
            </a:r>
          </a:p>
        </p:txBody>
      </p:sp>
      <p:sp>
        <p:nvSpPr>
          <p:cNvPr id="14" name="pinhole-body">
            <a:extLst>
              <a:ext uri="{FF2B5EF4-FFF2-40B4-BE49-F238E27FC236}">
                <a16:creationId xmlns:a16="http://schemas.microsoft.com/office/drawing/2014/main" id="{9C8455B6-15E8-4D20-95FB-739832BC2708}"/>
              </a:ext>
            </a:extLst>
          </p:cNvPr>
          <p:cNvSpPr>
            <a:spLocks noGrp="1"/>
          </p:cNvSpPr>
          <p:nvPr/>
        </p:nvSpPr>
        <p:spPr>
          <a:xfrm>
            <a:off x="5647712" y="5124450"/>
            <a:ext cx="4048125" cy="552450"/>
          </a:xfrm>
          <a:prstGeom prst="roundRect">
            <a:avLst>
              <a:gd name="adj" fmla="val 20690"/>
            </a:avLst>
          </a:prstGeom>
          <a:noFill/>
          <a:ln w="0">
            <a:noFill/>
            <a:prstDash val="solid"/>
          </a:ln>
        </p:spPr>
        <p:txBody>
          <a:bodyPr lIns="38100" tIns="19050" rIns="38100" bIns="19050" anchor="ctr">
            <a:normAutofit fontScale="92500" lnSpcReduction="10000"/>
          </a:bodyPr>
          <a:lstStyle/>
          <a:p>
            <a:pPr algn="ctr">
              <a:lnSpc>
                <a:spcPct val="105000"/>
              </a:lnSpc>
              <a:buNone/>
              <a:defRPr sz="1088" b="0" i="0">
                <a:solidFill>
                  <a:srgbClr val="655D6B"/>
                </a:solidFill>
                <a:latin typeface="Arial"/>
                <a:ea typeface="Arial"/>
                <a:cs typeface="Arial"/>
              </a:defRPr>
            </a:pPr>
            <a:r>
              <a:rPr lang="fr-FR" sz="1088" dirty="0">
                <a:solidFill>
                  <a:srgbClr val="655D6B"/>
                </a:solidFill>
                <a:latin typeface="Arial"/>
                <a:ea typeface="Arial"/>
                <a:cs typeface="Arial"/>
              </a:rPr>
              <a:t>Janssen observe une raie jaune inconnue dans le spectre solaire ; Lockyer la retrouve indépendamment et l’attribue à un nouvel élément, nommé hélium d’après le Soleil.</a:t>
            </a:r>
            <a:endParaRPr sz="1088" b="0" i="0" dirty="0">
              <a:solidFill>
                <a:srgbClr val="655D6B"/>
              </a:solidFill>
              <a:latin typeface="Arial"/>
              <a:ea typeface="Arial"/>
              <a:cs typeface="Arial"/>
            </a:endParaRPr>
          </a:p>
        </p:txBody>
      </p:sp>
      <p:sp>
        <p:nvSpPr>
          <p:cNvPr id="16" name="colander-title">
            <a:extLst>
              <a:ext uri="{FF2B5EF4-FFF2-40B4-BE49-F238E27FC236}">
                <a16:creationId xmlns:a16="http://schemas.microsoft.com/office/drawing/2014/main" id="{F393E1A8-DB4A-4105-A9A7-87DE7D0F3ECF}"/>
              </a:ext>
            </a:extLst>
          </p:cNvPr>
          <p:cNvSpPr>
            <a:spLocks noGrp="1"/>
          </p:cNvSpPr>
          <p:nvPr/>
        </p:nvSpPr>
        <p:spPr>
          <a:xfrm>
            <a:off x="1139352" y="4743450"/>
            <a:ext cx="4048125" cy="361950"/>
          </a:xfrm>
          <a:prstGeom prst="roundRect">
            <a:avLst>
              <a:gd name="adj" fmla="val 31579"/>
            </a:avLst>
          </a:prstGeom>
          <a:noFill/>
          <a:ln w="0">
            <a:noFill/>
            <a:prstDash val="solid"/>
          </a:ln>
        </p:spPr>
        <p:txBody>
          <a:bodyPr lIns="38100" tIns="19050" rIns="38100" bIns="19050" anchor="ctr">
            <a:normAutofit/>
          </a:bodyPr>
          <a:lstStyle/>
          <a:p>
            <a:pPr algn="ctr">
              <a:lnSpc>
                <a:spcPct val="105000"/>
              </a:lnSpc>
              <a:buNone/>
              <a:defRPr sz="1500" b="1" i="0">
                <a:solidFill>
                  <a:srgbClr val="563A9C"/>
                </a:solidFill>
                <a:latin typeface="Arial"/>
                <a:ea typeface="Arial"/>
                <a:cs typeface="Arial"/>
              </a:defRPr>
            </a:pPr>
            <a:r>
              <a:rPr sz="1500" b="1" i="0">
                <a:solidFill>
                  <a:srgbClr val="563A9C"/>
                </a:solidFill>
                <a:latin typeface="Arial"/>
                <a:ea typeface="Arial"/>
                <a:cs typeface="Arial"/>
              </a:rPr>
              <a:t>1715 · HALLEY</a:t>
            </a:r>
          </a:p>
        </p:txBody>
      </p:sp>
      <p:sp>
        <p:nvSpPr>
          <p:cNvPr id="17" name="colander-body">
            <a:extLst>
              <a:ext uri="{FF2B5EF4-FFF2-40B4-BE49-F238E27FC236}">
                <a16:creationId xmlns:a16="http://schemas.microsoft.com/office/drawing/2014/main" id="{14E93900-6B6C-4DFD-B69B-ED9A0280FEBE}"/>
              </a:ext>
            </a:extLst>
          </p:cNvPr>
          <p:cNvSpPr>
            <a:spLocks noGrp="1"/>
          </p:cNvSpPr>
          <p:nvPr/>
        </p:nvSpPr>
        <p:spPr>
          <a:xfrm>
            <a:off x="1139352" y="5124450"/>
            <a:ext cx="4048125" cy="552450"/>
          </a:xfrm>
          <a:prstGeom prst="roundRect">
            <a:avLst>
              <a:gd name="adj" fmla="val 20690"/>
            </a:avLst>
          </a:prstGeom>
          <a:noFill/>
          <a:ln w="0">
            <a:noFill/>
            <a:prstDash val="solid"/>
          </a:ln>
        </p:spPr>
        <p:txBody>
          <a:bodyPr lIns="38100" tIns="19050" rIns="38100" bIns="19050" anchor="ctr">
            <a:normAutofit/>
          </a:bodyPr>
          <a:lstStyle/>
          <a:p>
            <a:pPr algn="ctr">
              <a:lnSpc>
                <a:spcPct val="105000"/>
              </a:lnSpc>
              <a:buNone/>
              <a:defRPr sz="1088" b="0" i="0">
                <a:solidFill>
                  <a:srgbClr val="655D6B"/>
                </a:solidFill>
                <a:latin typeface="Arial"/>
                <a:ea typeface="Arial"/>
                <a:cs typeface="Arial"/>
              </a:defRPr>
            </a:pPr>
            <a:r>
              <a:rPr sz="1088" b="0" i="0">
                <a:solidFill>
                  <a:srgbClr val="655D6B"/>
                </a:solidFill>
                <a:latin typeface="Arial"/>
                <a:ea typeface="Arial"/>
                <a:cs typeface="Arial"/>
              </a:rPr>
              <a:t>Sa carte prévoit où passera l’ombre en Angleterre et indique l’incertitude attendue.</a:t>
            </a:r>
          </a:p>
        </p:txBody>
      </p:sp>
      <p:sp>
        <p:nvSpPr>
          <p:cNvPr id="18" name="credit">
            <a:extLst>
              <a:ext uri="{FF2B5EF4-FFF2-40B4-BE49-F238E27FC236}">
                <a16:creationId xmlns:a16="http://schemas.microsoft.com/office/drawing/2014/main" id="{F0D53FD5-EA10-4826-B043-485F3D2F7AB2}"/>
              </a:ext>
            </a:extLst>
          </p:cNvPr>
          <p:cNvSpPr>
            <a:spLocks noGrp="1"/>
          </p:cNvSpPr>
          <p:nvPr/>
        </p:nvSpPr>
        <p:spPr>
          <a:xfrm>
            <a:off x="8191500" y="5734050"/>
            <a:ext cx="2714625" cy="152400"/>
          </a:xfrm>
          <a:prstGeom prst="roundRect">
            <a:avLst>
              <a:gd name="adj" fmla="val 50000"/>
            </a:avLst>
          </a:prstGeom>
          <a:noFill/>
          <a:ln w="0">
            <a:noFill/>
            <a:prstDash val="solid"/>
          </a:ln>
        </p:spPr>
        <p:txBody>
          <a:bodyPr lIns="38100" tIns="19050" rIns="38100" bIns="19050" anchor="ctr">
            <a:normAutofit fontScale="62747" lnSpcReduction="20000"/>
          </a:bodyPr>
          <a:lstStyle/>
          <a:p>
            <a:pPr algn="r">
              <a:lnSpc>
                <a:spcPct val="105000"/>
              </a:lnSpc>
              <a:buNone/>
              <a:defRPr sz="788" b="0" i="1">
                <a:solidFill>
                  <a:srgbClr val="655D6B"/>
                </a:solidFill>
                <a:latin typeface="Arial"/>
                <a:ea typeface="Arial"/>
                <a:cs typeface="Arial"/>
              </a:defRPr>
            </a:pPr>
            <a:r>
              <a:rPr sz="788" b="0" i="1">
                <a:solidFill>
                  <a:srgbClr val="655D6B"/>
                </a:solidFill>
                <a:latin typeface="Arial"/>
                <a:ea typeface="Arial"/>
                <a:cs typeface="Arial"/>
              </a:rPr>
              <a:t>Sources visuelles : NASA/GSFC ; ESA</a:t>
            </a:r>
          </a:p>
        </p:txBody>
      </p:sp>
      <p:pic>
        <p:nvPicPr>
          <p:cNvPr id="38" name="Image 37"/>
          <p:cNvPicPr>
            <a:picLocks noChangeAspect="1"/>
          </p:cNvPicPr>
          <p:nvPr/>
        </p:nvPicPr>
        <p:blipFill>
          <a:blip r:embed="rId4"/>
          <a:stretch/>
        </p:blipFill>
        <p:spPr>
          <a:xfrm>
            <a:off x="2305663" y="1838325"/>
            <a:ext cx="1715503" cy="2809875"/>
          </a:xfrm>
          <a:prstGeom prst="roundRect">
            <a:avLst>
              <a:gd name="adj" fmla="val 4068"/>
            </a:avLst>
          </a:prstGeom>
        </p:spPr>
      </p:pic>
    </p:spTree>
    <p:extLst>
      <p:ext uri="{BB962C8B-B14F-4D97-AF65-F5344CB8AC3E}">
        <p14:creationId xmlns:p14="http://schemas.microsoft.com/office/powerpoint/2010/main" val="929582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3"/>
          <a:srcRect t="27" b="27"/>
          <a:stretch>
            <a:fillRect/>
          </a:stretch>
        </p:blipFill>
        <p:spPr>
          <a:xfrm>
            <a:off x="0" y="0"/>
            <a:ext cx="12192000" cy="6858000"/>
          </a:xfrm>
          <a:prstGeom prst="rect">
            <a:avLst/>
          </a:prstGeom>
        </p:spPr>
      </p:pic>
      <p:pic>
        <p:nvPicPr>
          <p:cNvPr id="26" name="Image 25"/>
          <p:cNvPicPr>
            <a:picLocks noChangeAspect="1"/>
          </p:cNvPicPr>
          <p:nvPr/>
        </p:nvPicPr>
        <p:blipFill>
          <a:blip r:embed="rId4"/>
          <a:srcRect t="3488" b="3488"/>
          <a:stretch>
            <a:fillRect/>
          </a:stretch>
        </p:blipFill>
        <p:spPr>
          <a:xfrm>
            <a:off x="1446315" y="1790700"/>
            <a:ext cx="3727133" cy="3467100"/>
          </a:xfrm>
          <a:prstGeom prst="roundRect">
            <a:avLst>
              <a:gd name="adj" fmla="val 3000"/>
            </a:avLst>
          </a:prstGeom>
        </p:spPr>
      </p:pic>
      <p:sp>
        <p:nvSpPr>
          <p:cNvPr id="14" name="slide-title">
            <a:extLst>
              <a:ext uri="{FF2B5EF4-FFF2-40B4-BE49-F238E27FC236}">
                <a16:creationId xmlns:a16="http://schemas.microsoft.com/office/drawing/2014/main" id="{5105EDA2-27B3-B94C-A4AF-5C248AFDEFFA}"/>
              </a:ext>
            </a:extLst>
          </p:cNvPr>
          <p:cNvSpPr>
            <a:spLocks noGrp="1"/>
          </p:cNvSpPr>
          <p:nvPr/>
        </p:nvSpPr>
        <p:spPr>
          <a:xfrm>
            <a:off x="1047750" y="733425"/>
            <a:ext cx="10096500" cy="523875"/>
          </a:xfrm>
          <a:prstGeom prst="roundRect">
            <a:avLst>
              <a:gd name="adj" fmla="val 21818"/>
            </a:avLst>
          </a:prstGeom>
          <a:noFill/>
          <a:ln w="0">
            <a:noFill/>
            <a:prstDash val="solid"/>
          </a:ln>
        </p:spPr>
        <p:txBody>
          <a:bodyPr lIns="38100" tIns="0" rIns="38100" bIns="0" anchor="ctr">
            <a:normAutofit/>
          </a:bodyPr>
          <a:lstStyle/>
          <a:p>
            <a:pPr algn="ctr">
              <a:lnSpc>
                <a:spcPct val="95000"/>
              </a:lnSpc>
              <a:buNone/>
              <a:defRPr sz="2475" b="1" i="0">
                <a:solidFill>
                  <a:srgbClr val="211D27"/>
                </a:solidFill>
                <a:latin typeface="Arial"/>
                <a:ea typeface="Arial"/>
                <a:cs typeface="Arial"/>
              </a:defRPr>
            </a:pPr>
            <a:r>
              <a:rPr sz="2475" b="1" i="0">
                <a:solidFill>
                  <a:srgbClr val="211D27"/>
                </a:solidFill>
                <a:latin typeface="Arial"/>
                <a:ea typeface="Arial"/>
                <a:cs typeface="Arial"/>
              </a:rPr>
              <a:t>1919 : une éclipse met Einstein à l’épreuve</a:t>
            </a:r>
          </a:p>
        </p:txBody>
      </p:sp>
      <p:sp>
        <p:nvSpPr>
          <p:cNvPr id="16" name="slide-subtitle">
            <a:extLst>
              <a:ext uri="{FF2B5EF4-FFF2-40B4-BE49-F238E27FC236}">
                <a16:creationId xmlns:a16="http://schemas.microsoft.com/office/drawing/2014/main" id="{E656ADC8-4623-874E-9DD3-50A9ECD9DB9E}"/>
              </a:ext>
            </a:extLst>
          </p:cNvPr>
          <p:cNvSpPr>
            <a:spLocks noGrp="1"/>
          </p:cNvSpPr>
          <p:nvPr/>
        </p:nvSpPr>
        <p:spPr>
          <a:xfrm>
            <a:off x="1381125" y="1276350"/>
            <a:ext cx="9429750" cy="400050"/>
          </a:xfrm>
          <a:prstGeom prst="roundRect">
            <a:avLst>
              <a:gd name="adj" fmla="val 28571"/>
            </a:avLst>
          </a:prstGeom>
          <a:noFill/>
          <a:ln w="0">
            <a:noFill/>
            <a:prstDash val="solid"/>
          </a:ln>
        </p:spPr>
        <p:txBody>
          <a:bodyPr lIns="38100" tIns="0" rIns="38100" bIns="0" anchor="ctr">
            <a:normAutofit/>
          </a:bodyPr>
          <a:lstStyle/>
          <a:p>
            <a:pPr algn="ctr">
              <a:lnSpc>
                <a:spcPct val="105000"/>
              </a:lnSpc>
              <a:buNone/>
              <a:defRPr sz="1350" b="0" i="0">
                <a:solidFill>
                  <a:srgbClr val="563A9C"/>
                </a:solidFill>
                <a:latin typeface="Arial"/>
                <a:ea typeface="Arial"/>
                <a:cs typeface="Arial"/>
              </a:defRPr>
            </a:pPr>
            <a:r>
              <a:rPr lang="fr-FR" sz="1350" b="0" i="0" dirty="0">
                <a:solidFill>
                  <a:srgbClr val="563A9C"/>
                </a:solidFill>
                <a:latin typeface="Arial"/>
                <a:ea typeface="Arial"/>
                <a:cs typeface="Arial"/>
              </a:rPr>
              <a:t>La position apparente des étoiles doit se décaler de 1,75 seconde d’arc lorsque leur lumière frôle le Soleil.</a:t>
            </a:r>
          </a:p>
        </p:txBody>
      </p:sp>
      <p:sp>
        <p:nvSpPr>
          <p:cNvPr id="17" name="credit">
            <a:extLst>
              <a:ext uri="{FF2B5EF4-FFF2-40B4-BE49-F238E27FC236}">
                <a16:creationId xmlns:a16="http://schemas.microsoft.com/office/drawing/2014/main" id="{C2BE3453-E382-E845-A058-1F89C918BD00}"/>
              </a:ext>
            </a:extLst>
          </p:cNvPr>
          <p:cNvSpPr>
            <a:spLocks noGrp="1"/>
          </p:cNvSpPr>
          <p:nvPr/>
        </p:nvSpPr>
        <p:spPr>
          <a:xfrm>
            <a:off x="1047750" y="5162550"/>
            <a:ext cx="4524375" cy="552450"/>
          </a:xfrm>
          <a:prstGeom prst="roundRect">
            <a:avLst>
              <a:gd name="adj" fmla="val 50000"/>
            </a:avLst>
          </a:prstGeom>
          <a:noFill/>
          <a:ln w="0">
            <a:noFill/>
            <a:prstDash val="solid"/>
          </a:ln>
        </p:spPr>
        <p:txBody>
          <a:bodyPr lIns="38100" tIns="9525" rIns="38100" bIns="9525" anchor="ctr">
            <a:normAutofit/>
          </a:bodyPr>
          <a:lstStyle/>
          <a:p>
            <a:pPr algn="ctr">
              <a:lnSpc>
                <a:spcPct val="94000"/>
              </a:lnSpc>
              <a:buNone/>
              <a:defRPr>
                <a:latin typeface="Arial"/>
                <a:ea typeface="Arial"/>
                <a:cs typeface="Arial"/>
              </a:defRPr>
            </a:pPr>
            <a:r>
              <a:rPr sz="863" dirty="0" err="1">
                <a:solidFill>
                  <a:srgbClr val="211D27"/>
                </a:solidFill>
                <a:latin typeface="Arial"/>
                <a:ea typeface="Arial"/>
                <a:cs typeface="Arial"/>
              </a:rPr>
              <a:t>Sobral</a:t>
            </a:r>
            <a:r>
              <a:rPr sz="863" dirty="0">
                <a:solidFill>
                  <a:srgbClr val="211D27"/>
                </a:solidFill>
                <a:latin typeface="Arial"/>
                <a:ea typeface="Arial"/>
                <a:cs typeface="Arial"/>
              </a:rPr>
              <a:t> (</a:t>
            </a:r>
            <a:r>
              <a:rPr sz="863" dirty="0" err="1">
                <a:solidFill>
                  <a:srgbClr val="211D27"/>
                </a:solidFill>
                <a:latin typeface="Arial"/>
                <a:ea typeface="Arial"/>
                <a:cs typeface="Arial"/>
              </a:rPr>
              <a:t>Brésil</a:t>
            </a:r>
            <a:r>
              <a:rPr sz="863" dirty="0">
                <a:solidFill>
                  <a:srgbClr val="211D27"/>
                </a:solidFill>
                <a:latin typeface="Arial"/>
                <a:ea typeface="Arial"/>
                <a:cs typeface="Arial"/>
              </a:rPr>
              <a:t>), 29 </a:t>
            </a:r>
            <a:r>
              <a:rPr sz="863" dirty="0" err="1">
                <a:solidFill>
                  <a:srgbClr val="211D27"/>
                </a:solidFill>
                <a:latin typeface="Arial"/>
                <a:ea typeface="Arial"/>
                <a:cs typeface="Arial"/>
              </a:rPr>
              <a:t>mai</a:t>
            </a:r>
            <a:r>
              <a:rPr sz="863" dirty="0">
                <a:solidFill>
                  <a:srgbClr val="211D27"/>
                </a:solidFill>
                <a:latin typeface="Arial"/>
                <a:ea typeface="Arial"/>
                <a:cs typeface="Arial"/>
              </a:rPr>
              <a:t> 1919 — les traits </a:t>
            </a:r>
            <a:r>
              <a:rPr sz="863" dirty="0" err="1">
                <a:solidFill>
                  <a:srgbClr val="211D27"/>
                </a:solidFill>
                <a:latin typeface="Arial"/>
                <a:ea typeface="Arial"/>
                <a:cs typeface="Arial"/>
              </a:rPr>
              <a:t>repèrent</a:t>
            </a:r>
            <a:r>
              <a:rPr sz="863" dirty="0">
                <a:solidFill>
                  <a:srgbClr val="211D27"/>
                </a:solidFill>
                <a:latin typeface="Arial"/>
                <a:ea typeface="Arial"/>
                <a:cs typeface="Arial"/>
              </a:rPr>
              <a:t> les </a:t>
            </a:r>
            <a:r>
              <a:rPr sz="863" dirty="0" err="1">
                <a:solidFill>
                  <a:srgbClr val="211D27"/>
                </a:solidFill>
                <a:latin typeface="Arial"/>
                <a:ea typeface="Arial"/>
                <a:cs typeface="Arial"/>
              </a:rPr>
              <a:t>étoiles</a:t>
            </a:r>
            <a:r>
              <a:rPr sz="863" dirty="0">
                <a:solidFill>
                  <a:srgbClr val="211D27"/>
                </a:solidFill>
                <a:latin typeface="Arial"/>
                <a:ea typeface="Arial"/>
                <a:cs typeface="Arial"/>
              </a:rPr>
              <a:t> </a:t>
            </a:r>
            <a:r>
              <a:rPr sz="863" dirty="0" err="1">
                <a:solidFill>
                  <a:srgbClr val="211D27"/>
                </a:solidFill>
                <a:latin typeface="Arial"/>
                <a:ea typeface="Arial"/>
                <a:cs typeface="Arial"/>
              </a:rPr>
              <a:t>mesurées</a:t>
            </a:r>
            <a:r>
              <a:rPr sz="863" dirty="0">
                <a:solidFill>
                  <a:srgbClr val="211D27"/>
                </a:solidFill>
                <a:latin typeface="Arial"/>
                <a:ea typeface="Arial"/>
                <a:cs typeface="Arial"/>
              </a:rPr>
              <a:t>.</a:t>
            </a:r>
          </a:p>
          <a:p>
            <a:pPr algn="ctr">
              <a:lnSpc>
                <a:spcPct val="94000"/>
              </a:lnSpc>
              <a:buNone/>
              <a:defRPr>
                <a:latin typeface="Arial"/>
                <a:ea typeface="Arial"/>
                <a:cs typeface="Arial"/>
              </a:defRPr>
            </a:pPr>
            <a:r>
              <a:rPr sz="750" i="1" dirty="0">
                <a:solidFill>
                  <a:srgbClr val="655D6B"/>
                </a:solidFill>
                <a:latin typeface="Arial"/>
                <a:ea typeface="Arial"/>
                <a:cs typeface="Arial"/>
              </a:rPr>
              <a:t>Crédit : F. W. Dyson, A. S. Eddington &amp; C. Davidson / Royal Society, 1920</a:t>
            </a:r>
          </a:p>
        </p:txBody>
      </p:sp>
      <p:sp>
        <p:nvSpPr>
          <p:cNvPr id="18" name="number-1">
            <a:extLst>
              <a:ext uri="{FF2B5EF4-FFF2-40B4-BE49-F238E27FC236}">
                <a16:creationId xmlns:a16="http://schemas.microsoft.com/office/drawing/2014/main" id="{5BE87017-0E6A-C740-85F2-5A811794B137}"/>
              </a:ext>
            </a:extLst>
          </p:cNvPr>
          <p:cNvSpPr>
            <a:spLocks noGrp="1"/>
          </p:cNvSpPr>
          <p:nvPr/>
        </p:nvSpPr>
        <p:spPr>
          <a:xfrm>
            <a:off x="5905500" y="1876425"/>
            <a:ext cx="419100" cy="419100"/>
          </a:xfrm>
          <a:prstGeom prst="ellipse">
            <a:avLst/>
          </a:prstGeom>
          <a:solidFill>
            <a:srgbClr val="FFC83D"/>
          </a:solidFill>
          <a:ln w="0">
            <a:noFill/>
            <a:prstDash val="solid"/>
          </a:ln>
        </p:spPr>
        <p:txBody>
          <a:bodyPr lIns="0" tIns="0" rIns="0" bIns="0" anchor="ctr">
            <a:normAutofit/>
          </a:bodyPr>
          <a:lstStyle/>
          <a:p>
            <a:pPr algn="ctr">
              <a:buNone/>
              <a:defRPr sz="1575" b="1">
                <a:solidFill>
                  <a:srgbClr val="FFFFFF"/>
                </a:solidFill>
                <a:latin typeface="Arial"/>
                <a:ea typeface="Arial"/>
                <a:cs typeface="Arial"/>
              </a:defRPr>
            </a:pPr>
            <a:r>
              <a:rPr sz="1575" b="1">
                <a:solidFill>
                  <a:srgbClr val="FFFFFF"/>
                </a:solidFill>
                <a:latin typeface="Arial"/>
                <a:ea typeface="Arial"/>
                <a:cs typeface="Arial"/>
              </a:rPr>
              <a:t>1</a:t>
            </a:r>
          </a:p>
        </p:txBody>
      </p:sp>
      <p:sp>
        <p:nvSpPr>
          <p:cNvPr id="19" name="point-1">
            <a:extLst>
              <a:ext uri="{FF2B5EF4-FFF2-40B4-BE49-F238E27FC236}">
                <a16:creationId xmlns:a16="http://schemas.microsoft.com/office/drawing/2014/main" id="{8AE3223A-C2A7-8447-BB79-3112D25D277F}"/>
              </a:ext>
            </a:extLst>
          </p:cNvPr>
          <p:cNvSpPr>
            <a:spLocks noGrp="1"/>
          </p:cNvSpPr>
          <p:nvPr/>
        </p:nvSpPr>
        <p:spPr>
          <a:xfrm>
            <a:off x="6477000" y="1762125"/>
            <a:ext cx="4572000" cy="971550"/>
          </a:xfrm>
          <a:prstGeom prst="roundRect">
            <a:avLst>
              <a:gd name="adj" fmla="val 12500"/>
            </a:avLst>
          </a:prstGeom>
          <a:noFill/>
          <a:ln w="0">
            <a:noFill/>
            <a:prstDash val="solid"/>
          </a:ln>
        </p:spPr>
        <p:txBody>
          <a:bodyPr lIns="38100" tIns="28575" rIns="38100" bIns="28575" anchor="ctr">
            <a:normAutofit/>
          </a:bodyPr>
          <a:lstStyle/>
          <a:p>
            <a:pPr algn="l">
              <a:lnSpc>
                <a:spcPct val="94000"/>
              </a:lnSpc>
              <a:buNone/>
              <a:defRPr>
                <a:latin typeface="Arial"/>
                <a:ea typeface="Arial"/>
                <a:cs typeface="Arial"/>
              </a:defRPr>
            </a:pPr>
            <a:r>
              <a:rPr lang="fr-FR" sz="1275" b="1" dirty="0">
                <a:solidFill>
                  <a:srgbClr val="563A9C"/>
                </a:solidFill>
                <a:latin typeface="Arial"/>
                <a:ea typeface="Arial"/>
                <a:cs typeface="Arial"/>
              </a:rPr>
              <a:t>LA PRÉDICTION</a:t>
            </a:r>
          </a:p>
          <a:p>
            <a:pPr algn="l">
              <a:lnSpc>
                <a:spcPct val="94000"/>
              </a:lnSpc>
              <a:buNone/>
              <a:defRPr>
                <a:latin typeface="Arial"/>
                <a:ea typeface="Arial"/>
                <a:cs typeface="Arial"/>
              </a:defRPr>
            </a:pPr>
            <a:r>
              <a:rPr lang="fr-FR" sz="1088" b="0" i="0" dirty="0">
                <a:solidFill>
                  <a:srgbClr val="655D6B"/>
                </a:solidFill>
                <a:latin typeface="Arial"/>
                <a:ea typeface="Arial"/>
                <a:cs typeface="Arial"/>
              </a:rPr>
              <a:t>Einstein : </a:t>
            </a:r>
            <a:r>
              <a:rPr lang="fr-FR" sz="1088" b="1" i="0" dirty="0">
                <a:solidFill>
                  <a:srgbClr val="211D27"/>
                </a:solidFill>
                <a:latin typeface="Arial"/>
                <a:ea typeface="Arial"/>
                <a:cs typeface="Arial"/>
              </a:rPr>
              <a:t>1,75″</a:t>
            </a:r>
            <a:r>
              <a:rPr lang="fr-FR" sz="1088" b="0" i="0" dirty="0">
                <a:solidFill>
                  <a:srgbClr val="655D6B"/>
                </a:solidFill>
                <a:latin typeface="Arial"/>
                <a:ea typeface="Arial"/>
                <a:cs typeface="Arial"/>
              </a:rPr>
              <a:t> au bord du Soleil, presque deux fois le résultat d’un calcul newtonien (0,87″).</a:t>
            </a:r>
          </a:p>
          <a:p>
            <a:pPr algn="l">
              <a:lnSpc>
                <a:spcPct val="94000"/>
              </a:lnSpc>
              <a:buNone/>
              <a:defRPr>
                <a:latin typeface="Arial"/>
                <a:ea typeface="Arial"/>
                <a:cs typeface="Arial"/>
              </a:defRPr>
            </a:pPr>
            <a:r>
              <a:rPr lang="fr-FR" sz="938" b="0" i="1" dirty="0">
                <a:solidFill>
                  <a:srgbClr val="655D6B"/>
                </a:solidFill>
                <a:latin typeface="Arial"/>
                <a:ea typeface="Arial"/>
                <a:cs typeface="Arial"/>
              </a:rPr>
              <a:t>C’est environ 1/1000 du diamètre apparent de la Lune.</a:t>
            </a:r>
          </a:p>
        </p:txBody>
      </p:sp>
      <p:sp>
        <p:nvSpPr>
          <p:cNvPr id="20" name="number-2">
            <a:extLst>
              <a:ext uri="{FF2B5EF4-FFF2-40B4-BE49-F238E27FC236}">
                <a16:creationId xmlns:a16="http://schemas.microsoft.com/office/drawing/2014/main" id="{097546EE-A187-4844-B2DC-A2F75A9D8BE1}"/>
              </a:ext>
            </a:extLst>
          </p:cNvPr>
          <p:cNvSpPr>
            <a:spLocks noGrp="1"/>
          </p:cNvSpPr>
          <p:nvPr/>
        </p:nvSpPr>
        <p:spPr>
          <a:xfrm>
            <a:off x="5905500" y="3086100"/>
            <a:ext cx="419100" cy="419100"/>
          </a:xfrm>
          <a:prstGeom prst="ellipse">
            <a:avLst/>
          </a:prstGeom>
          <a:solidFill>
            <a:srgbClr val="7253B7"/>
          </a:solidFill>
          <a:ln w="0">
            <a:noFill/>
            <a:prstDash val="solid"/>
          </a:ln>
        </p:spPr>
        <p:txBody>
          <a:bodyPr lIns="0" tIns="0" rIns="0" bIns="0" anchor="ctr">
            <a:normAutofit/>
          </a:bodyPr>
          <a:lstStyle/>
          <a:p>
            <a:pPr algn="ctr">
              <a:buNone/>
              <a:defRPr sz="1575" b="1">
                <a:solidFill>
                  <a:srgbClr val="FFFFFF"/>
                </a:solidFill>
                <a:latin typeface="Arial"/>
                <a:ea typeface="Arial"/>
                <a:cs typeface="Arial"/>
              </a:defRPr>
            </a:pPr>
            <a:r>
              <a:rPr sz="1575" b="1">
                <a:solidFill>
                  <a:srgbClr val="FFFFFF"/>
                </a:solidFill>
                <a:latin typeface="Arial"/>
                <a:ea typeface="Arial"/>
                <a:cs typeface="Arial"/>
              </a:rPr>
              <a:t>2</a:t>
            </a:r>
          </a:p>
        </p:txBody>
      </p:sp>
      <p:sp>
        <p:nvSpPr>
          <p:cNvPr id="21" name="point-2">
            <a:extLst>
              <a:ext uri="{FF2B5EF4-FFF2-40B4-BE49-F238E27FC236}">
                <a16:creationId xmlns:a16="http://schemas.microsoft.com/office/drawing/2014/main" id="{FB14F175-61B3-7449-92D8-C0B3D842FF11}"/>
              </a:ext>
            </a:extLst>
          </p:cNvPr>
          <p:cNvSpPr>
            <a:spLocks noGrp="1"/>
          </p:cNvSpPr>
          <p:nvPr/>
        </p:nvSpPr>
        <p:spPr>
          <a:xfrm>
            <a:off x="6477000" y="2895600"/>
            <a:ext cx="4572000" cy="1123950"/>
          </a:xfrm>
          <a:prstGeom prst="roundRect">
            <a:avLst>
              <a:gd name="adj" fmla="val 12500"/>
            </a:avLst>
          </a:prstGeom>
          <a:noFill/>
          <a:ln w="0">
            <a:noFill/>
            <a:prstDash val="solid"/>
          </a:ln>
        </p:spPr>
        <p:txBody>
          <a:bodyPr lIns="38100" tIns="28575" rIns="38100" bIns="28575" anchor="ctr">
            <a:normAutofit/>
          </a:bodyPr>
          <a:lstStyle/>
          <a:p>
            <a:pPr algn="l">
              <a:lnSpc>
                <a:spcPct val="94000"/>
              </a:lnSpc>
              <a:buNone/>
              <a:defRPr>
                <a:latin typeface="Arial"/>
                <a:ea typeface="Arial"/>
                <a:cs typeface="Arial"/>
              </a:defRPr>
            </a:pPr>
            <a:r>
              <a:rPr lang="fr-FR" sz="1275" b="1" dirty="0">
                <a:solidFill>
                  <a:srgbClr val="563A9C"/>
                </a:solidFill>
                <a:latin typeface="Arial"/>
                <a:ea typeface="Arial"/>
                <a:cs typeface="Arial"/>
              </a:rPr>
              <a:t>LA PHOTOGRAPHIE</a:t>
            </a:r>
          </a:p>
          <a:p>
            <a:pPr algn="l">
              <a:lnSpc>
                <a:spcPct val="94000"/>
              </a:lnSpc>
              <a:buNone/>
              <a:defRPr>
                <a:latin typeface="Arial"/>
                <a:ea typeface="Arial"/>
                <a:cs typeface="Arial"/>
              </a:defRPr>
            </a:pPr>
            <a:r>
              <a:rPr lang="fr-FR" sz="1088" b="0" i="0" dirty="0">
                <a:solidFill>
                  <a:srgbClr val="655D6B"/>
                </a:solidFill>
                <a:latin typeface="Arial"/>
                <a:ea typeface="Arial"/>
                <a:cs typeface="Arial"/>
              </a:rPr>
              <a:t>Le 29 mai 1919, deux équipes observent à </a:t>
            </a:r>
            <a:r>
              <a:rPr lang="fr-FR" sz="1088" b="0" i="0" dirty="0" err="1">
                <a:solidFill>
                  <a:srgbClr val="655D6B"/>
                </a:solidFill>
                <a:latin typeface="Arial"/>
                <a:ea typeface="Arial"/>
                <a:cs typeface="Arial"/>
              </a:rPr>
              <a:t>Sobral</a:t>
            </a:r>
            <a:r>
              <a:rPr lang="fr-FR" sz="1088" b="0" i="0" dirty="0">
                <a:solidFill>
                  <a:srgbClr val="655D6B"/>
                </a:solidFill>
                <a:latin typeface="Arial"/>
                <a:ea typeface="Arial"/>
                <a:cs typeface="Arial"/>
              </a:rPr>
              <a:t> (Brésil) et à Príncipe. Pendant la totalité, les étoiles des Hyades deviennent visibles autour du Soleil.</a:t>
            </a:r>
          </a:p>
        </p:txBody>
      </p:sp>
      <p:sp>
        <p:nvSpPr>
          <p:cNvPr id="22" name="number-3">
            <a:extLst>
              <a:ext uri="{FF2B5EF4-FFF2-40B4-BE49-F238E27FC236}">
                <a16:creationId xmlns:a16="http://schemas.microsoft.com/office/drawing/2014/main" id="{46F1FD8F-374F-9645-A211-34E35A57BBC2}"/>
              </a:ext>
            </a:extLst>
          </p:cNvPr>
          <p:cNvSpPr>
            <a:spLocks noGrp="1"/>
          </p:cNvSpPr>
          <p:nvPr/>
        </p:nvSpPr>
        <p:spPr>
          <a:xfrm>
            <a:off x="5905500" y="4295775"/>
            <a:ext cx="419100" cy="419100"/>
          </a:xfrm>
          <a:prstGeom prst="ellipse">
            <a:avLst/>
          </a:prstGeom>
          <a:solidFill>
            <a:srgbClr val="F39A25"/>
          </a:solidFill>
          <a:ln w="0">
            <a:noFill/>
            <a:prstDash val="solid"/>
          </a:ln>
        </p:spPr>
        <p:txBody>
          <a:bodyPr lIns="0" tIns="0" rIns="0" bIns="0" anchor="ctr">
            <a:normAutofit/>
          </a:bodyPr>
          <a:lstStyle/>
          <a:p>
            <a:pPr algn="ctr">
              <a:buNone/>
              <a:defRPr sz="1575" b="1">
                <a:solidFill>
                  <a:srgbClr val="FFFFFF"/>
                </a:solidFill>
                <a:latin typeface="Arial"/>
                <a:ea typeface="Arial"/>
                <a:cs typeface="Arial"/>
              </a:defRPr>
            </a:pPr>
            <a:r>
              <a:rPr sz="1575" b="1">
                <a:solidFill>
                  <a:srgbClr val="FFFFFF"/>
                </a:solidFill>
                <a:latin typeface="Arial"/>
                <a:ea typeface="Arial"/>
                <a:cs typeface="Arial"/>
              </a:rPr>
              <a:t>3</a:t>
            </a:r>
          </a:p>
        </p:txBody>
      </p:sp>
      <p:sp>
        <p:nvSpPr>
          <p:cNvPr id="23" name="point-3">
            <a:extLst>
              <a:ext uri="{FF2B5EF4-FFF2-40B4-BE49-F238E27FC236}">
                <a16:creationId xmlns:a16="http://schemas.microsoft.com/office/drawing/2014/main" id="{0643BDB5-4BAC-9749-A945-D9ED1F07EBAE}"/>
              </a:ext>
            </a:extLst>
          </p:cNvPr>
          <p:cNvSpPr>
            <a:spLocks noGrp="1"/>
          </p:cNvSpPr>
          <p:nvPr/>
        </p:nvSpPr>
        <p:spPr>
          <a:xfrm>
            <a:off x="6477000" y="4095750"/>
            <a:ext cx="4572000" cy="1066800"/>
          </a:xfrm>
          <a:prstGeom prst="roundRect">
            <a:avLst>
              <a:gd name="adj" fmla="val 12500"/>
            </a:avLst>
          </a:prstGeom>
          <a:noFill/>
          <a:ln w="0">
            <a:noFill/>
            <a:prstDash val="solid"/>
          </a:ln>
        </p:spPr>
        <p:txBody>
          <a:bodyPr lIns="38100" tIns="28575" rIns="38100" bIns="28575" anchor="ctr">
            <a:normAutofit/>
          </a:bodyPr>
          <a:lstStyle/>
          <a:p>
            <a:pPr algn="l">
              <a:lnSpc>
                <a:spcPct val="94000"/>
              </a:lnSpc>
              <a:buNone/>
              <a:defRPr>
                <a:latin typeface="Arial"/>
                <a:ea typeface="Arial"/>
                <a:cs typeface="Arial"/>
              </a:defRPr>
            </a:pPr>
            <a:r>
              <a:rPr sz="1275" b="1">
                <a:solidFill>
                  <a:srgbClr val="563A9C"/>
                </a:solidFill>
                <a:latin typeface="Arial"/>
                <a:ea typeface="Arial"/>
                <a:cs typeface="Arial"/>
              </a:rPr>
              <a:t>LA COMPARAISON</a:t>
            </a:r>
          </a:p>
          <a:p>
            <a:pPr algn="l">
              <a:lnSpc>
                <a:spcPct val="94000"/>
              </a:lnSpc>
              <a:buNone/>
              <a:defRPr>
                <a:latin typeface="Arial"/>
                <a:ea typeface="Arial"/>
                <a:cs typeface="Arial"/>
              </a:defRPr>
            </a:pPr>
            <a:r>
              <a:rPr sz="1088" b="0" i="0">
                <a:solidFill>
                  <a:srgbClr val="655D6B"/>
                </a:solidFill>
                <a:latin typeface="Arial"/>
                <a:ea typeface="Arial"/>
                <a:cs typeface="Arial"/>
              </a:rPr>
              <a:t>Leur position est comparée à des plaques de référence prises lorsque le Soleil est ailleurs : les étoiles paraissent légèrement décalées vers l’extérieur.</a:t>
            </a:r>
          </a:p>
        </p:txBody>
      </p:sp>
      <p:sp>
        <p:nvSpPr>
          <p:cNvPr id="24" name="totality-france-warning">
            <a:extLst>
              <a:ext uri="{FF2B5EF4-FFF2-40B4-BE49-F238E27FC236}">
                <a16:creationId xmlns:a16="http://schemas.microsoft.com/office/drawing/2014/main" id="{9FED0832-6827-F247-91CA-85DEC44A1D8C}"/>
              </a:ext>
            </a:extLst>
          </p:cNvPr>
          <p:cNvSpPr>
            <a:spLocks noGrp="1"/>
          </p:cNvSpPr>
          <p:nvPr/>
        </p:nvSpPr>
        <p:spPr>
          <a:xfrm>
            <a:off x="5953125" y="5257800"/>
            <a:ext cx="5095875" cy="704850"/>
          </a:xfrm>
          <a:prstGeom prst="roundRect">
            <a:avLst>
              <a:gd name="adj" fmla="val 23077"/>
            </a:avLst>
          </a:prstGeom>
          <a:solidFill>
            <a:srgbClr val="FCE9E8">
              <a:alpha val="96078"/>
            </a:srgbClr>
          </a:solidFill>
          <a:ln w="11430">
            <a:solidFill>
              <a:srgbClr val="E9A4A4"/>
            </a:solidFill>
            <a:prstDash val="solid"/>
          </a:ln>
        </p:spPr>
        <p:txBody>
          <a:bodyPr lIns="76200" tIns="47625" rIns="76200" bIns="47625" anchor="ctr">
            <a:normAutofit/>
          </a:bodyPr>
          <a:lstStyle/>
          <a:p>
            <a:pPr algn="ctr">
              <a:lnSpc>
                <a:spcPct val="94000"/>
              </a:lnSpc>
              <a:buNone/>
              <a:defRPr>
                <a:latin typeface="Arial"/>
                <a:ea typeface="Arial"/>
                <a:cs typeface="Arial"/>
              </a:defRPr>
            </a:pPr>
            <a:r>
              <a:rPr sz="1088" b="1">
                <a:solidFill>
                  <a:srgbClr val="563A9C"/>
                </a:solidFill>
                <a:latin typeface="Arial"/>
                <a:ea typeface="Arial"/>
                <a:cs typeface="Arial"/>
              </a:rPr>
              <a:t>DÉVIATION RAMENÉE AU BORD DU SOLEIL</a:t>
            </a:r>
          </a:p>
          <a:p>
            <a:pPr algn="ctr">
              <a:lnSpc>
                <a:spcPct val="94000"/>
              </a:lnSpc>
              <a:buNone/>
              <a:defRPr>
                <a:latin typeface="Arial"/>
                <a:ea typeface="Arial"/>
                <a:cs typeface="Arial"/>
              </a:defRPr>
            </a:pPr>
            <a:r>
              <a:rPr sz="1125" b="1">
                <a:solidFill>
                  <a:srgbClr val="211D27"/>
                </a:solidFill>
                <a:latin typeface="Arial"/>
                <a:ea typeface="Arial"/>
                <a:cs typeface="Arial"/>
              </a:rPr>
              <a:t>Sobral ≈ 1,98″  •  Príncipe ≈ 1,61″</a:t>
            </a:r>
          </a:p>
          <a:p>
            <a:pPr algn="ctr">
              <a:lnSpc>
                <a:spcPct val="94000"/>
              </a:lnSpc>
              <a:buNone/>
              <a:defRPr>
                <a:latin typeface="Arial"/>
                <a:ea typeface="Arial"/>
                <a:cs typeface="Arial"/>
              </a:defRPr>
            </a:pPr>
            <a:r>
              <a:rPr sz="960" b="1">
                <a:solidFill>
                  <a:srgbClr val="D84A4A"/>
                </a:solidFill>
                <a:latin typeface="Arial"/>
                <a:ea typeface="Arial"/>
                <a:cs typeface="Arial"/>
              </a:rPr>
              <a:t>Compatibles avec 1,75″ : la relativité générale est fortement soutenue.</a:t>
            </a:r>
          </a:p>
        </p:txBody>
      </p:sp>
    </p:spTree>
    <p:extLst>
      <p:ext uri="{BB962C8B-B14F-4D97-AF65-F5344CB8AC3E}">
        <p14:creationId xmlns:p14="http://schemas.microsoft.com/office/powerpoint/2010/main" val="279013402"/>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TotalTime>
  <Words>3215</Words>
  <Application>Microsoft Macintosh PowerPoint</Application>
  <DocSecurity>0</DocSecurity>
  <PresentationFormat>Grand écran</PresentationFormat>
  <Paragraphs>298</Paragraphs>
  <Slides>17</Slides>
  <Notes>17</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17</vt:i4>
      </vt:variant>
    </vt:vector>
  </HeadingPairs>
  <TitlesOfParts>
    <vt:vector size="20" baseType="lpstr">
      <vt:lpstr>Arial</vt:lpstr>
      <vt:lpstr>Calibri</vt:lpstr>
      <vt:lpstr>ChatGPT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Clément Plantureux</cp:lastModifiedBy>
  <cp:revision>12</cp:revision>
  <dcterms:created xsi:type="dcterms:W3CDTF">2026-07-28T18:11:25Z</dcterms:created>
  <dcterms:modified xsi:type="dcterms:W3CDTF">2026-07-30T16:48:35Z</dcterms:modified>
</cp:coreProperties>
</file>