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4" r:id="rId16"/>
    <p:sldId id="271" r:id="rId17"/>
    <p:sldId id="272" r:id="rId18"/>
  </p:sldIdLst>
  <p:sldSz cx="12192000" cy="6858000"/>
  <p:notesSz cx="6858000" cy="9144000"/>
  <p:defaultTextStyle>
    <a:defPPr>
      <a:defRPr lang="en-US"/>
    </a:defPPr>
    <a:lvl1pPr marL="0" indent="0" algn="l" defTabSz="914400">
      <a:defRPr sz="1800" kern="1200">
        <a:solidFill>
          <a:schemeClr val="tx1"/>
        </a:solidFill>
        <a:latin typeface="+mn-lt"/>
        <a:ea typeface="+mn-ea"/>
        <a:cs typeface="+mn-cs"/>
      </a:defRPr>
    </a:lvl1pPr>
    <a:lvl2pPr marL="457200" indent="0" algn="l" defTabSz="914400">
      <a:defRPr sz="1800" kern="1200">
        <a:solidFill>
          <a:schemeClr val="tx1"/>
        </a:solidFill>
        <a:latin typeface="+mn-lt"/>
        <a:ea typeface="+mn-ea"/>
        <a:cs typeface="+mn-cs"/>
      </a:defRPr>
    </a:lvl2pPr>
    <a:lvl3pPr marL="914400" indent="0" algn="l" defTabSz="914400">
      <a:defRPr sz="1800" kern="1200">
        <a:solidFill>
          <a:schemeClr val="tx1"/>
        </a:solidFill>
        <a:latin typeface="+mn-lt"/>
        <a:ea typeface="+mn-ea"/>
        <a:cs typeface="+mn-cs"/>
      </a:defRPr>
    </a:lvl3pPr>
    <a:lvl4pPr marL="1371600" indent="0" algn="l" defTabSz="914400">
      <a:defRPr sz="1800" kern="1200">
        <a:solidFill>
          <a:schemeClr val="tx1"/>
        </a:solidFill>
        <a:latin typeface="+mn-lt"/>
        <a:ea typeface="+mn-ea"/>
        <a:cs typeface="+mn-cs"/>
      </a:defRPr>
    </a:lvl4pPr>
    <a:lvl5pPr marL="1828800" indent="0" algn="l" defTabSz="914400">
      <a:defRPr sz="1800" kern="1200">
        <a:solidFill>
          <a:schemeClr val="tx1"/>
        </a:solidFill>
        <a:latin typeface="+mn-lt"/>
        <a:ea typeface="+mn-ea"/>
        <a:cs typeface="+mn-cs"/>
      </a:defRPr>
    </a:lvl5pPr>
    <a:lvl6pPr marL="2286000" indent="0" algn="l" defTabSz="914400">
      <a:defRPr sz="1800" kern="1200">
        <a:solidFill>
          <a:schemeClr val="tx1"/>
        </a:solidFill>
        <a:latin typeface="+mn-lt"/>
        <a:ea typeface="+mn-ea"/>
        <a:cs typeface="+mn-cs"/>
      </a:defRPr>
    </a:lvl6pPr>
    <a:lvl7pPr marL="2743200" indent="0" algn="l" defTabSz="914400">
      <a:defRPr sz="1800" kern="1200">
        <a:solidFill>
          <a:schemeClr val="tx1"/>
        </a:solidFill>
        <a:latin typeface="+mn-lt"/>
        <a:ea typeface="+mn-ea"/>
        <a:cs typeface="+mn-cs"/>
      </a:defRPr>
    </a:lvl7pPr>
    <a:lvl8pPr marL="3200400" indent="0" algn="l" defTabSz="914400">
      <a:defRPr sz="1800" kern="1200">
        <a:solidFill>
          <a:schemeClr val="tx1"/>
        </a:solidFill>
        <a:latin typeface="+mn-lt"/>
        <a:ea typeface="+mn-ea"/>
        <a:cs typeface="+mn-cs"/>
      </a:defRPr>
    </a:lvl8pPr>
    <a:lvl9pPr marL="3657600" indent="0" algn="l" defTabSz="914400">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50"/>
    <a:srgbClr val="002060"/>
    <a:srgbClr val="FFF6D8"/>
    <a:srgbClr val="92D050"/>
    <a:srgbClr val="00FB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86"/>
    <p:restoredTop sz="94637"/>
  </p:normalViewPr>
  <p:slideViewPr>
    <p:cSldViewPr snapToGrid="0" snapToObjects="1">
      <p:cViewPr varScale="1">
        <p:scale>
          <a:sx n="214" d="100"/>
          <a:sy n="214" d="100"/>
        </p:scale>
        <p:origin x="124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Ouverture (20 à 30 s) : accueillir le public et annoncer le fil rouge — comprendre le Soleil pour mieux l’observer, puis préparer l’éclipse du 12 août 2026.</a:t>
            </a:r>
          </a:p>
          <a:p>
            <a:r>
              <a:t>Ne pas commenter les logos un par un.</a:t>
            </a:r>
          </a:p>
          <a:p>
            <a:r>
              <a:t>Source visuelle : Association française d’astronomie, identité des Nuits des étoiles 2026.</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Gras </a:t>
            </a:r>
            <a:r>
              <a:rPr dirty="0" err="1"/>
              <a:t>réservé</a:t>
            </a:r>
            <a:r>
              <a:rPr dirty="0"/>
              <a:t> aux notions : taches, </a:t>
            </a:r>
            <a:r>
              <a:rPr dirty="0" err="1"/>
              <a:t>boucles</a:t>
            </a:r>
            <a:r>
              <a:rPr dirty="0"/>
              <a:t>/</a:t>
            </a:r>
            <a:r>
              <a:rPr dirty="0" err="1"/>
              <a:t>protubérances</a:t>
            </a:r>
            <a:r>
              <a:rPr dirty="0"/>
              <a:t>, </a:t>
            </a:r>
            <a:r>
              <a:rPr dirty="0" err="1"/>
              <a:t>éruptions</a:t>
            </a:r>
            <a:r>
              <a:rPr dirty="0"/>
              <a:t>, </a:t>
            </a:r>
            <a:r>
              <a:rPr dirty="0" err="1"/>
              <a:t>éjections</a:t>
            </a:r>
            <a:r>
              <a:rPr dirty="0"/>
              <a:t> de masse </a:t>
            </a:r>
            <a:r>
              <a:rPr dirty="0" err="1"/>
              <a:t>coronale</a:t>
            </a:r>
            <a:r>
              <a:rPr dirty="0"/>
              <a:t> et cycle.</a:t>
            </a:r>
          </a:p>
          <a:p>
            <a:r>
              <a:rPr dirty="0"/>
              <a:t>Une </a:t>
            </a:r>
            <a:r>
              <a:rPr dirty="0" err="1"/>
              <a:t>éruption</a:t>
            </a:r>
            <a:r>
              <a:rPr dirty="0"/>
              <a:t> </a:t>
            </a:r>
            <a:r>
              <a:rPr dirty="0" err="1"/>
              <a:t>solaire</a:t>
            </a:r>
            <a:r>
              <a:rPr dirty="0"/>
              <a:t> </a:t>
            </a:r>
            <a:r>
              <a:rPr dirty="0" err="1"/>
              <a:t>est</a:t>
            </a:r>
            <a:r>
              <a:rPr dirty="0"/>
              <a:t> un </a:t>
            </a:r>
            <a:r>
              <a:rPr dirty="0" err="1"/>
              <a:t>sursaut</a:t>
            </a:r>
            <a:r>
              <a:rPr dirty="0"/>
              <a:t> de </a:t>
            </a:r>
            <a:r>
              <a:rPr dirty="0" err="1"/>
              <a:t>rayonnement</a:t>
            </a:r>
            <a:r>
              <a:rPr dirty="0"/>
              <a:t> ; </a:t>
            </a:r>
            <a:r>
              <a:rPr dirty="0" err="1"/>
              <a:t>une</a:t>
            </a:r>
            <a:r>
              <a:rPr dirty="0"/>
              <a:t> CME </a:t>
            </a:r>
            <a:r>
              <a:rPr dirty="0" err="1"/>
              <a:t>est</a:t>
            </a:r>
            <a:r>
              <a:rPr dirty="0"/>
              <a:t> </a:t>
            </a:r>
            <a:r>
              <a:rPr dirty="0" err="1"/>
              <a:t>une</a:t>
            </a:r>
            <a:r>
              <a:rPr dirty="0"/>
              <a:t> expulsion de plasma et de champ </a:t>
            </a:r>
            <a:r>
              <a:rPr dirty="0" err="1"/>
              <a:t>magnétique</a:t>
            </a:r>
            <a:r>
              <a:rPr dirty="0"/>
              <a:t>. Les </a:t>
            </a:r>
            <a:r>
              <a:rPr dirty="0" err="1"/>
              <a:t>deux</a:t>
            </a:r>
            <a:r>
              <a:rPr dirty="0"/>
              <a:t> </a:t>
            </a:r>
            <a:r>
              <a:rPr dirty="0" err="1"/>
              <a:t>peuvent</a:t>
            </a:r>
            <a:r>
              <a:rPr dirty="0"/>
              <a:t> </a:t>
            </a:r>
            <a:r>
              <a:rPr dirty="0" err="1"/>
              <a:t>accompagner</a:t>
            </a:r>
            <a:r>
              <a:rPr dirty="0"/>
              <a:t> le </a:t>
            </a:r>
            <a:r>
              <a:rPr dirty="0" err="1"/>
              <a:t>même</a:t>
            </a:r>
            <a:r>
              <a:rPr dirty="0"/>
              <a:t> </a:t>
            </a:r>
            <a:r>
              <a:rPr dirty="0" err="1"/>
              <a:t>événement</a:t>
            </a:r>
            <a:r>
              <a:rPr dirty="0"/>
              <a:t>, </a:t>
            </a:r>
            <a:r>
              <a:rPr dirty="0" err="1"/>
              <a:t>mais</a:t>
            </a:r>
            <a:r>
              <a:rPr dirty="0"/>
              <a:t> pas </a:t>
            </a:r>
            <a:r>
              <a:rPr dirty="0" err="1"/>
              <a:t>toujours</a:t>
            </a:r>
            <a:r>
              <a:rPr dirty="0"/>
              <a:t>.</a:t>
            </a:r>
          </a:p>
          <a:p>
            <a:r>
              <a:rPr dirty="0"/>
              <a:t>Le cycle des taches </a:t>
            </a:r>
            <a:r>
              <a:rPr dirty="0" err="1"/>
              <a:t>dure</a:t>
            </a:r>
            <a:r>
              <a:rPr dirty="0"/>
              <a:t> </a:t>
            </a:r>
            <a:r>
              <a:rPr dirty="0" err="1"/>
              <a:t>en</a:t>
            </a:r>
            <a:r>
              <a:rPr dirty="0"/>
              <a:t> </a:t>
            </a:r>
            <a:r>
              <a:rPr dirty="0" err="1"/>
              <a:t>moyenne</a:t>
            </a:r>
            <a:r>
              <a:rPr dirty="0"/>
              <a:t> 11 ans. Le champ </a:t>
            </a:r>
            <a:r>
              <a:rPr dirty="0" err="1"/>
              <a:t>magnétique</a:t>
            </a:r>
            <a:r>
              <a:rPr dirty="0"/>
              <a:t> global inverse </a:t>
            </a:r>
            <a:r>
              <a:rPr dirty="0" err="1"/>
              <a:t>sa</a:t>
            </a:r>
            <a:r>
              <a:rPr dirty="0"/>
              <a:t> </a:t>
            </a:r>
            <a:r>
              <a:rPr dirty="0" err="1"/>
              <a:t>polarité</a:t>
            </a:r>
            <a:r>
              <a:rPr dirty="0"/>
              <a:t> </a:t>
            </a:r>
            <a:r>
              <a:rPr dirty="0" err="1"/>
              <a:t>à</a:t>
            </a:r>
            <a:r>
              <a:rPr dirty="0"/>
              <a:t> </a:t>
            </a:r>
            <a:r>
              <a:rPr dirty="0" err="1"/>
              <a:t>chaque</a:t>
            </a:r>
            <a:r>
              <a:rPr dirty="0"/>
              <a:t> maximum : le cycle </a:t>
            </a:r>
            <a:r>
              <a:rPr dirty="0" err="1"/>
              <a:t>magnétique</a:t>
            </a:r>
            <a:r>
              <a:rPr dirty="0"/>
              <a:t> </a:t>
            </a:r>
            <a:r>
              <a:rPr dirty="0" err="1"/>
              <a:t>complet</a:t>
            </a:r>
            <a:r>
              <a:rPr dirty="0"/>
              <a:t> </a:t>
            </a:r>
            <a:r>
              <a:rPr dirty="0" err="1"/>
              <a:t>dure</a:t>
            </a:r>
            <a:r>
              <a:rPr dirty="0"/>
              <a:t> environ 22 ans.</a:t>
            </a:r>
          </a:p>
          <a:p>
            <a:r>
              <a:rPr dirty="0"/>
              <a:t>Sources :</a:t>
            </a:r>
          </a:p>
          <a:p>
            <a:r>
              <a:rPr dirty="0"/>
              <a:t>https://</a:t>
            </a:r>
            <a:r>
              <a:rPr dirty="0" err="1"/>
              <a:t>science.nasa.gov</a:t>
            </a:r>
            <a:r>
              <a:rPr dirty="0"/>
              <a:t>/sun/facts/</a:t>
            </a:r>
          </a:p>
          <a:p>
            <a:r>
              <a:rPr dirty="0"/>
              <a:t>https://</a:t>
            </a:r>
            <a:r>
              <a:rPr dirty="0" err="1"/>
              <a:t>www.swpc.noaa.gov</a:t>
            </a:r>
            <a:r>
              <a:rPr dirty="0"/>
              <a:t>/phenomena/solar-cycle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Lecture conseillée : partir des taches, signes visibles d’une région active ; montrer ensuite le plasma maintenu dans l’atmosphère ; distinguer enfin l’éruption solaire, qui libère de l’énergie et du rayonnement, de la CME, qui emporte de la matière et un champ magnétique.</a:t>
            </a:r>
          </a:p>
          <a:p>
            <a:r>
              <a:t>Une éruption solaire et une CME peuvent accompagner le même événement magnétique, mais l’une n’implique pas automatiquement l’autre. Les couleurs des images en ultraviolet extrême sont attribuées conventionnellement aux longueurs d’onde ; ce ne sont pas les couleurs que verrait l’œil.</a:t>
            </a:r>
          </a:p>
          <a:p>
            <a:r>
              <a:t>L’image des taches est volontairement recadrée sur la région active. Les trois autres images sont affichées intégralement. Toutes les images et toutes les zones de texte sont des objets PowerPoint distincts et modifiables.</a:t>
            </a:r>
          </a:p>
          <a:p>
            <a:r>
              <a:t>[Sources]</a:t>
            </a:r>
          </a:p>
          <a:p>
            <a:r>
              <a:t>NASA, Sunspots, consulté le 26 juillet 2026 : https://science.nasa.gov/sun/sunspots/</a:t>
            </a:r>
          </a:p>
          <a:p>
            <a:r>
              <a:t>NASA Photojournal, Hefty Prominence Eruption, PIA20008, 13 octobre 2015 : https://science.nasa.gov/photojournal/hefty-prominence-eruption/</a:t>
            </a:r>
          </a:p>
          <a:p>
            <a:r>
              <a:t>NASA, Solar Storms and Flares, mise à jour le 24 juin 2025 : https://science.nasa.gov/sun/solar-storms-and-flares/</a:t>
            </a:r>
          </a:p>
          <a:p>
            <a:r>
              <a:t>NASA, Space Weather Hazards Presentation, 11 juin 2025 : https://science.nasa.gov/learn/heat/resource/space-weather-hazards-presentation/</a:t>
            </a:r>
          </a:p>
          <a:p>
            <a:r>
              <a:t>SOHO Top 30, galerie officielle : https://soho.nascom.nasa.gov/gallery/top10/</a:t>
            </a:r>
          </a:p>
          <a:p>
            <a:r>
              <a:t>Crédits images : NASA/SDO/HMI ; NASA/GSFC/SDO ; NASA/SDO ; NASA/ESA/SOHO.</a:t>
            </a:r>
          </a:p>
        </p:txBody>
      </p:sp>
      <p:sp>
        <p:nvSpPr>
          <p:cNvPr id="4" name="Slide Number Placeholder 3"/>
          <p:cNvSpPr>
            <a:spLocks noGrp="1"/>
          </p:cNvSpPr>
          <p:nvPr>
            <p:ph type="sldNum" idx="5"/>
          </p:nvPr>
        </p:nvSpPr>
        <p:spPr/>
        <p:txBody>
          <a:bodyPr/>
          <a:lstStyle/>
          <a:p>
            <a:endParaRPr/>
          </a:p>
        </p:txBody>
      </p:sp>
    </p:spTree>
    <p:extLst>
      <p:ext uri="{BB962C8B-B14F-4D97-AF65-F5344CB8AC3E}">
        <p14:creationId xmlns:p14="http://schemas.microsoft.com/office/powerpoint/2010/main" val="4208161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Correction pédagogique : le rayonnement solaire ne « crée » pas l’alternance jour/nuit. C’est la rotation de la Terre. Les saisons viennent de l’inclinaison de l’axe terrestre combinée à l’orbite.</a:t>
            </a:r>
          </a:p>
          <a:p>
            <a:r>
              <a:t>Le vent solaire interagit avec la magnétosphère. Les aurores résultent de particules guidées vers les hautes latitudes, où elles excitent les gaz de la haute atmosphère.</a:t>
            </a:r>
          </a:p>
          <a:p>
            <a:r>
              <a:t>1859 : événement de Carrington et perturbations télégraphiques. Mars 1989 : panne de neuf heures au Québec, environ six millions de personnes touchées. Février 2022 : 38 des 49 satellites Starlink lancés ont été perdus après l’augmentation de traînée atmosphérique liée à une tempête géomagnétique.</a:t>
            </a:r>
          </a:p>
          <a:p>
            <a:r>
              <a:t>Crédit photo : NASA/Jessica Meir, « Aurora Australis », ISS, 5 juin 2026.</a:t>
            </a:r>
          </a:p>
          <a:p>
            <a:r>
              <a:t>Sources :</a:t>
            </a:r>
          </a:p>
          <a:p>
            <a:r>
              <a:t>https://www.nasa.gov/image-article/aurora-australis-7/</a:t>
            </a:r>
          </a:p>
          <a:p>
            <a:r>
              <a:t>https://www.jpl.nasa.gov/nmp/st5/SCIENCE/effects2.html</a:t>
            </a:r>
          </a:p>
          <a:p>
            <a:r>
              <a:t>https://svs.gsfc.nasa.gov/5193/</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Séquence d’animation recommandée : montrer d’abord les lunettes et leur marquage, puis le filtre devant l’objectif, puis une méthode de projection.</a:t>
            </a:r>
          </a:p>
          <a:p>
            <a:r>
              <a:t>Les lunettes d’éclipse ne doivent jamais être utilisées derrière des jumelles, un télescope ou un appareil photo non filtré : l’optique concentre le rayonnement et détruit le filtre.</a:t>
            </a:r>
          </a:p>
          <a:p>
            <a:r>
              <a:t>Pendant une éclipse partielle, on ne retire jamais la protection. La totalité n’est visible que dans la bande de totalité, hors de France métropolitaine.</a:t>
            </a:r>
          </a:p>
          <a:p>
            <a:r>
              <a:t>Source :</a:t>
            </a:r>
          </a:p>
          <a:p>
            <a:r>
              <a:t>https://science.nasa.gov/eclipses/safety/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Cette diapositive est nationale et personnalisable. Les heures dépendent de la longitude, de la latitude et de l’horizon local ; les clubs doivent vérifier leur ciel avec un logiciel ou des éphémérides locales.</a:t>
            </a:r>
          </a:p>
          <a:p>
            <a:r>
              <a:t>La Voie lactée n’est spectaculaire que sous un ciel suffisamment sombre. Ne pas la promettre en centre-ville.</a:t>
            </a:r>
          </a:p>
          <a:p>
            <a:r>
              <a:t>Les Perséides sont déjà actives les 7–9 août, mais leur maximum 2026 est attendu dans la nuit du 12 au 13 août.</a:t>
            </a:r>
          </a:p>
          <a:p>
            <a:r>
              <a:t>Source AFA, ciel des Nuits des étoiles 2026 :</a:t>
            </a:r>
          </a:p>
          <a:p>
            <a:r>
              <a:t>https://www.afastronomie.fr/le-ciel-des-nuits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Démonstration : placez vers le bas le point cardinal situé devant vous, puis levez la carte au-dessus de votre tête. Le centre de la carte correspond alors au zénith.</a:t>
            </a:r>
          </a:p>
          <a:p>
            <a:r>
              <a:t>Heures de validité en heure légale : 1er août à 23 h 30 ; 10 août à 23 h ; 20 août à 22 h 30.</a:t>
            </a:r>
          </a:p>
          <a:p>
            <a:r>
              <a:t>Les cinq symboles de la légende sont repris graphiquement à l’identique du PDF officiel.</a:t>
            </a:r>
          </a:p>
          <a:p>
            <a:r>
              <a:t>[Sources]</a:t>
            </a:r>
          </a:p>
          <a:p>
            <a:r>
              <a:t>- Association française d’astronomie, « La carte des Nuits des étoiles 2026 », PDF officiel fourni par l’utilisateur, 9 juin 2026, © C&amp;E 2026.</a:t>
            </a:r>
          </a:p>
        </p:txBody>
      </p:sp>
      <p:sp>
        <p:nvSpPr>
          <p:cNvPr id="4" name="Slide Number Placeholder 3"/>
          <p:cNvSpPr>
            <a:spLocks noGrp="1"/>
          </p:cNvSpPr>
          <p:nvPr>
            <p:ph type="sldNum" idx="5"/>
          </p:nvPr>
        </p:nvSpPr>
        <p:spPr/>
        <p:txBody>
          <a:bodyPr/>
          <a:lstStyle/>
          <a:p>
            <a:endParaRPr/>
          </a:p>
        </p:txBody>
      </p:sp>
    </p:spTree>
    <p:extLst>
      <p:ext uri="{BB962C8B-B14F-4D97-AF65-F5344CB8AC3E}">
        <p14:creationId xmlns:p14="http://schemas.microsoft.com/office/powerpoint/2010/main" val="8034742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Les circonstances dépendent fortement du lieu. Ne pas donner les heures de Paris comme valables pour toute la France.</a:t>
            </a:r>
          </a:p>
          <a:p>
            <a:r>
              <a:t>Paris : maximum vers 20 h 17 heure légale, obscuration d’environ 92,11 %, Soleil à environ 7,4° de hauteur. Les valeurs sont arrondies pour la projection.</a:t>
            </a:r>
          </a:p>
          <a:p>
            <a:r>
              <a:t>En France métropolitaine, l’obscuration va approximativement de 90 % dans le nord-est à plus de 99 % près de la frontière espagnole ; elle atteint jusqu’à 99,7 % selon l’Observatoire de Paris.</a:t>
            </a:r>
          </a:p>
          <a:p>
            <a:r>
              <a:t>Même une éclipse partielle très profonde reste dangereuse pour les yeux. Protection conforme pendant toute l’observation.</a:t>
            </a:r>
          </a:p>
          <a:p>
            <a:r>
              <a:t>Sources :</a:t>
            </a:r>
          </a:p>
          <a:p>
            <a:r>
              <a:t>https://eclipseop.obspm.fr/general-circumstances</a:t>
            </a:r>
          </a:p>
          <a:p>
            <a:r>
              <a:t>https://www.imcce.fr/newsletter/medias/2021/07/docs/Eclipses_solaires_2005-2093.pdf</a:t>
            </a:r>
          </a:p>
          <a:p>
            <a:r>
              <a:t>https://science.nasa.gov/eclipses/safety/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Conclusion : rappeler que les Nuits des étoiles sont gratuites et ouvertes à toutes et tous, puis inviter le public à poursuivre avec les animateurs présents.</a:t>
            </a:r>
          </a:p>
          <a:p>
            <a:r>
              <a:t>Laisser le QR code affiché assez longtemps et prononcer l’adresse du site.</a:t>
            </a:r>
          </a:p>
          <a:p>
            <a:r>
              <a:t>Source : Association française d’astronomie — https://www.afastronomie.fr/les-nuits-des-etoiles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Idée </a:t>
            </a:r>
            <a:r>
              <a:rPr dirty="0" err="1"/>
              <a:t>clé</a:t>
            </a:r>
            <a:r>
              <a:rPr dirty="0"/>
              <a:t> : le </a:t>
            </a:r>
            <a:r>
              <a:rPr dirty="0" err="1"/>
              <a:t>thème</a:t>
            </a:r>
            <a:r>
              <a:rPr dirty="0"/>
              <a:t> « Soleil » </a:t>
            </a:r>
            <a:r>
              <a:rPr dirty="0" err="1"/>
              <a:t>permet</a:t>
            </a:r>
            <a:r>
              <a:rPr dirty="0"/>
              <a:t> de passer de </a:t>
            </a:r>
            <a:r>
              <a:rPr dirty="0" err="1"/>
              <a:t>l’astronomie</a:t>
            </a:r>
            <a:r>
              <a:rPr dirty="0"/>
              <a:t> de jour </a:t>
            </a:r>
            <a:r>
              <a:rPr dirty="0" err="1"/>
              <a:t>à</a:t>
            </a:r>
            <a:r>
              <a:rPr dirty="0"/>
              <a:t> </a:t>
            </a:r>
            <a:r>
              <a:rPr dirty="0" err="1"/>
              <a:t>celle</a:t>
            </a:r>
            <a:r>
              <a:rPr dirty="0"/>
              <a:t> de </a:t>
            </a:r>
            <a:r>
              <a:rPr dirty="0" err="1"/>
              <a:t>nuit</a:t>
            </a:r>
            <a:r>
              <a:rPr dirty="0"/>
              <a:t>, </a:t>
            </a:r>
            <a:r>
              <a:rPr dirty="0" err="1"/>
              <a:t>puis</a:t>
            </a:r>
            <a:r>
              <a:rPr dirty="0"/>
              <a:t> </a:t>
            </a:r>
            <a:r>
              <a:rPr dirty="0" err="1"/>
              <a:t>à</a:t>
            </a:r>
            <a:r>
              <a:rPr dirty="0"/>
              <a:t> </a:t>
            </a:r>
            <a:r>
              <a:rPr dirty="0" err="1"/>
              <a:t>l’éclipse</a:t>
            </a:r>
            <a:r>
              <a:rPr dirty="0"/>
              <a:t>.</a:t>
            </a:r>
          </a:p>
          <a:p>
            <a:r>
              <a:rPr dirty="0"/>
              <a:t>Solar Orbiter a </a:t>
            </a:r>
            <a:r>
              <a:rPr dirty="0" err="1"/>
              <a:t>obtenu</a:t>
            </a:r>
            <a:r>
              <a:rPr dirty="0"/>
              <a:t> les premières </a:t>
            </a:r>
            <a:r>
              <a:rPr dirty="0" err="1"/>
              <a:t>vues</a:t>
            </a:r>
            <a:r>
              <a:rPr dirty="0"/>
              <a:t> </a:t>
            </a:r>
            <a:r>
              <a:rPr dirty="0" err="1"/>
              <a:t>directes</a:t>
            </a:r>
            <a:r>
              <a:rPr dirty="0"/>
              <a:t> des </a:t>
            </a:r>
            <a:r>
              <a:rPr dirty="0" err="1"/>
              <a:t>pôles</a:t>
            </a:r>
            <a:r>
              <a:rPr dirty="0"/>
              <a:t> du Soleil ; Parker Solar Probe </a:t>
            </a:r>
            <a:r>
              <a:rPr dirty="0" err="1"/>
              <a:t>fournit</a:t>
            </a:r>
            <a:r>
              <a:rPr dirty="0"/>
              <a:t> des </a:t>
            </a:r>
            <a:r>
              <a:rPr dirty="0" err="1"/>
              <a:t>mesures</a:t>
            </a:r>
            <a:r>
              <a:rPr dirty="0"/>
              <a:t> au plus </a:t>
            </a:r>
            <a:r>
              <a:rPr dirty="0" err="1"/>
              <a:t>près</a:t>
            </a:r>
            <a:r>
              <a:rPr dirty="0"/>
              <a:t> de la </a:t>
            </a:r>
            <a:r>
              <a:rPr dirty="0" err="1"/>
              <a:t>couronne</a:t>
            </a:r>
            <a:r>
              <a:rPr dirty="0"/>
              <a:t>.</a:t>
            </a:r>
          </a:p>
          <a:p>
            <a:r>
              <a:rPr dirty="0" err="1"/>
              <a:t>L’éclipse</a:t>
            </a:r>
            <a:r>
              <a:rPr dirty="0"/>
              <a:t> du 12 </a:t>
            </a:r>
            <a:r>
              <a:rPr dirty="0" err="1"/>
              <a:t>août</a:t>
            </a:r>
            <a:r>
              <a:rPr dirty="0"/>
              <a:t> 2026 </a:t>
            </a:r>
            <a:r>
              <a:rPr dirty="0" err="1"/>
              <a:t>est</a:t>
            </a:r>
            <a:r>
              <a:rPr dirty="0"/>
              <a:t> </a:t>
            </a:r>
            <a:r>
              <a:rPr dirty="0" err="1"/>
              <a:t>totale</a:t>
            </a:r>
            <a:r>
              <a:rPr dirty="0"/>
              <a:t> au </a:t>
            </a:r>
            <a:r>
              <a:rPr dirty="0" err="1"/>
              <a:t>Groenland</a:t>
            </a:r>
            <a:r>
              <a:rPr dirty="0"/>
              <a:t>, </a:t>
            </a:r>
            <a:r>
              <a:rPr dirty="0" err="1"/>
              <a:t>en</a:t>
            </a:r>
            <a:r>
              <a:rPr dirty="0"/>
              <a:t> </a:t>
            </a:r>
            <a:r>
              <a:rPr dirty="0" err="1"/>
              <a:t>Islande</a:t>
            </a:r>
            <a:r>
              <a:rPr dirty="0"/>
              <a:t> et </a:t>
            </a:r>
            <a:r>
              <a:rPr dirty="0" err="1"/>
              <a:t>dans</a:t>
            </a:r>
            <a:r>
              <a:rPr dirty="0"/>
              <a:t> </a:t>
            </a:r>
            <a:r>
              <a:rPr dirty="0" err="1"/>
              <a:t>une</a:t>
            </a:r>
            <a:r>
              <a:rPr dirty="0"/>
              <a:t> </a:t>
            </a:r>
            <a:r>
              <a:rPr dirty="0" err="1"/>
              <a:t>partie</a:t>
            </a:r>
            <a:r>
              <a:rPr dirty="0"/>
              <a:t> de </a:t>
            </a:r>
            <a:r>
              <a:rPr dirty="0" err="1"/>
              <a:t>l’Espagne</a:t>
            </a:r>
            <a:r>
              <a:rPr dirty="0"/>
              <a:t>. Elle </a:t>
            </a:r>
            <a:r>
              <a:rPr dirty="0" err="1"/>
              <a:t>est</a:t>
            </a:r>
            <a:r>
              <a:rPr dirty="0"/>
              <a:t> </a:t>
            </a:r>
            <a:r>
              <a:rPr dirty="0" err="1"/>
              <a:t>partielle</a:t>
            </a:r>
            <a:r>
              <a:rPr dirty="0"/>
              <a:t> </a:t>
            </a:r>
            <a:r>
              <a:rPr dirty="0" err="1"/>
              <a:t>en</a:t>
            </a:r>
            <a:r>
              <a:rPr dirty="0"/>
              <a:t> France </a:t>
            </a:r>
            <a:r>
              <a:rPr dirty="0" err="1"/>
              <a:t>métropolitaine</a:t>
            </a:r>
            <a:r>
              <a:rPr dirty="0"/>
              <a:t>.</a:t>
            </a:r>
          </a:p>
          <a:p>
            <a:r>
              <a:rPr dirty="0"/>
              <a:t>Sources :</a:t>
            </a:r>
          </a:p>
          <a:p>
            <a:r>
              <a:rPr dirty="0"/>
              <a:t>https://</a:t>
            </a:r>
            <a:r>
              <a:rPr dirty="0" err="1"/>
              <a:t>www.esa.int</a:t>
            </a:r>
            <a:r>
              <a:rPr dirty="0"/>
              <a:t>/</a:t>
            </a:r>
            <a:r>
              <a:rPr dirty="0" err="1"/>
              <a:t>Science_Exploration</a:t>
            </a:r>
            <a:r>
              <a:rPr dirty="0"/>
              <a:t>/</a:t>
            </a:r>
            <a:r>
              <a:rPr dirty="0" err="1"/>
              <a:t>Space_Science</a:t>
            </a:r>
            <a:r>
              <a:rPr dirty="0"/>
              <a:t>/</a:t>
            </a:r>
            <a:r>
              <a:rPr dirty="0" err="1"/>
              <a:t>Solar_Orbiter</a:t>
            </a:r>
            <a:r>
              <a:rPr dirty="0"/>
              <a:t>/</a:t>
            </a:r>
            <a:r>
              <a:rPr dirty="0" err="1"/>
              <a:t>Solar_Orbiter_gets_world-first_views_of_the_Sun_s_poles</a:t>
            </a:r>
            <a:endParaRPr dirty="0"/>
          </a:p>
          <a:p>
            <a:r>
              <a:rPr dirty="0"/>
              <a:t>https://</a:t>
            </a:r>
            <a:r>
              <a:rPr dirty="0" err="1"/>
              <a:t>science.nasa.gov</a:t>
            </a:r>
            <a:r>
              <a:rPr dirty="0"/>
              <a:t>/science-research/</a:t>
            </a:r>
            <a:r>
              <a:rPr dirty="0" err="1"/>
              <a:t>heliophysics</a:t>
            </a:r>
            <a:r>
              <a:rPr dirty="0"/>
              <a:t>/</a:t>
            </a:r>
            <a:r>
              <a:rPr dirty="0" err="1"/>
              <a:t>nasas</a:t>
            </a:r>
            <a:r>
              <a:rPr dirty="0"/>
              <a:t>-parker-solar-probe-snaps-closest-ever-images-to-sun/</a:t>
            </a:r>
          </a:p>
          <a:p>
            <a:r>
              <a:rPr dirty="0"/>
              <a:t>https://</a:t>
            </a:r>
            <a:r>
              <a:rPr dirty="0" err="1"/>
              <a:t>eclipseop.obspm.fr</a:t>
            </a:r>
            <a:r>
              <a:rPr dirty="0"/>
              <a:t>/general-circumstances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À dire : le Soleil n’est à aucun extrême de taille, de température ou de luminosité. Mais il n’est pas « moyen » au sens statistique : la Voie lactée est dominée par des étoiles plus petites, plus froides et moins lumineuses.</a:t>
            </a:r>
          </a:p>
          <a:p>
            <a:r>
              <a:t>Les valeurs de taille et de luminosité sont des ordres de grandeur représentatifs, pas des limites taxonomiques. Les géantes et supergéantes sont des stades d’évolution ; M, K et G sont des classes spectrales.</a:t>
            </a:r>
          </a:p>
          <a:p>
            <a:r>
              <a:t>La répartition 73 % M, 13 % K et 6 % G concerne la Voie lactée et repose sur des estimations de la population stellaire locale. Il serait abusif de l’énoncer comme une mesure directe de tout l’Univers.</a:t>
            </a:r>
          </a:p>
          <a:p>
            <a:r>
              <a:t>Sources :</a:t>
            </a:r>
          </a:p>
          <a:p>
            <a:r>
              <a:t>https://science.nasa.gov/universe/stars/types/</a:t>
            </a:r>
          </a:p>
          <a:p>
            <a:r>
              <a:t>https://science.nasa.gov/asset/hubble/comparison-of-g-k-and-m-stars-for-habitability/</a:t>
            </a:r>
          </a:p>
          <a:p>
            <a:r>
              <a:t>https://openstax.org/books/astronomy-2e/pages/17-3-the-spectra-of-stars-and-brown-dwarfs</a:t>
            </a:r>
          </a:p>
          <a:p>
            <a:r>
              <a:t>https://science.nasa.gov/sun/facts/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Lecture du </a:t>
            </a:r>
            <a:r>
              <a:rPr dirty="0" err="1"/>
              <a:t>diagramme</a:t>
            </a:r>
            <a:r>
              <a:rPr dirty="0"/>
              <a:t> : de gauche </a:t>
            </a:r>
            <a:r>
              <a:rPr dirty="0" err="1"/>
              <a:t>à</a:t>
            </a:r>
            <a:r>
              <a:rPr dirty="0"/>
              <a:t> </a:t>
            </a:r>
            <a:r>
              <a:rPr dirty="0" err="1"/>
              <a:t>droite</a:t>
            </a:r>
            <a:r>
              <a:rPr dirty="0"/>
              <a:t>, la </a:t>
            </a:r>
            <a:r>
              <a:rPr dirty="0" err="1"/>
              <a:t>température</a:t>
            </a:r>
            <a:r>
              <a:rPr dirty="0"/>
              <a:t> de surface </a:t>
            </a:r>
            <a:r>
              <a:rPr dirty="0" err="1"/>
              <a:t>diminue</a:t>
            </a:r>
            <a:r>
              <a:rPr dirty="0"/>
              <a:t> ; </a:t>
            </a:r>
            <a:r>
              <a:rPr dirty="0" err="1"/>
              <a:t>vers</a:t>
            </a:r>
            <a:r>
              <a:rPr dirty="0"/>
              <a:t> le </a:t>
            </a:r>
            <a:r>
              <a:rPr dirty="0" err="1"/>
              <a:t>haut</a:t>
            </a:r>
            <a:r>
              <a:rPr dirty="0"/>
              <a:t>, la </a:t>
            </a:r>
            <a:r>
              <a:rPr dirty="0" err="1"/>
              <a:t>luminosité</a:t>
            </a:r>
            <a:r>
              <a:rPr dirty="0"/>
              <a:t> </a:t>
            </a:r>
            <a:r>
              <a:rPr dirty="0" err="1"/>
              <a:t>augmente</a:t>
            </a:r>
            <a:r>
              <a:rPr dirty="0"/>
              <a:t>.</a:t>
            </a:r>
          </a:p>
          <a:p>
            <a:r>
              <a:rPr dirty="0"/>
              <a:t>Le Soleil </a:t>
            </a:r>
            <a:r>
              <a:rPr dirty="0" err="1"/>
              <a:t>est</a:t>
            </a:r>
            <a:r>
              <a:rPr dirty="0"/>
              <a:t> au </a:t>
            </a:r>
            <a:r>
              <a:rPr dirty="0" err="1"/>
              <a:t>cœur</a:t>
            </a:r>
            <a:r>
              <a:rPr dirty="0"/>
              <a:t> de la </a:t>
            </a:r>
            <a:r>
              <a:rPr dirty="0" err="1"/>
              <a:t>séquence</a:t>
            </a:r>
            <a:r>
              <a:rPr dirty="0"/>
              <a:t> </a:t>
            </a:r>
            <a:r>
              <a:rPr dirty="0" err="1"/>
              <a:t>principale</a:t>
            </a:r>
            <a:r>
              <a:rPr dirty="0"/>
              <a:t>. Il </a:t>
            </a:r>
            <a:r>
              <a:rPr dirty="0" err="1"/>
              <a:t>est</a:t>
            </a:r>
            <a:r>
              <a:rPr dirty="0"/>
              <a:t> plus </a:t>
            </a:r>
            <a:r>
              <a:rPr dirty="0" err="1"/>
              <a:t>chaud</a:t>
            </a:r>
            <a:r>
              <a:rPr dirty="0"/>
              <a:t> et plus </a:t>
            </a:r>
            <a:r>
              <a:rPr dirty="0" err="1"/>
              <a:t>lumineux</a:t>
            </a:r>
            <a:r>
              <a:rPr dirty="0"/>
              <a:t> que la </a:t>
            </a:r>
            <a:r>
              <a:rPr dirty="0" err="1"/>
              <a:t>plupart</a:t>
            </a:r>
            <a:r>
              <a:rPr dirty="0"/>
              <a:t> des </a:t>
            </a:r>
            <a:r>
              <a:rPr dirty="0" err="1"/>
              <a:t>naines</a:t>
            </a:r>
            <a:r>
              <a:rPr dirty="0"/>
              <a:t> rouges, </a:t>
            </a:r>
            <a:r>
              <a:rPr dirty="0" err="1"/>
              <a:t>mais</a:t>
            </a:r>
            <a:r>
              <a:rPr dirty="0"/>
              <a:t> </a:t>
            </a:r>
            <a:r>
              <a:rPr dirty="0" err="1"/>
              <a:t>très</a:t>
            </a:r>
            <a:r>
              <a:rPr dirty="0"/>
              <a:t> loin des </a:t>
            </a:r>
            <a:r>
              <a:rPr dirty="0" err="1"/>
              <a:t>étoiles</a:t>
            </a:r>
            <a:r>
              <a:rPr dirty="0"/>
              <a:t> </a:t>
            </a:r>
            <a:r>
              <a:rPr dirty="0" err="1"/>
              <a:t>massives</a:t>
            </a:r>
            <a:r>
              <a:rPr dirty="0"/>
              <a:t>, </a:t>
            </a:r>
            <a:r>
              <a:rPr dirty="0" err="1"/>
              <a:t>géantes</a:t>
            </a:r>
            <a:r>
              <a:rPr dirty="0"/>
              <a:t> et </a:t>
            </a:r>
            <a:r>
              <a:rPr dirty="0" err="1"/>
              <a:t>supergéantes</a:t>
            </a:r>
            <a:r>
              <a:rPr dirty="0"/>
              <a:t>.</a:t>
            </a:r>
          </a:p>
          <a:p>
            <a:r>
              <a:rPr dirty="0"/>
              <a:t>Sources de </a:t>
            </a:r>
            <a:r>
              <a:rPr dirty="0" err="1"/>
              <a:t>référence</a:t>
            </a:r>
            <a:r>
              <a:rPr dirty="0"/>
              <a:t> :</a:t>
            </a:r>
          </a:p>
          <a:p>
            <a:r>
              <a:rPr dirty="0"/>
              <a:t>https://</a:t>
            </a:r>
            <a:r>
              <a:rPr dirty="0" err="1"/>
              <a:t>science.nasa.gov</a:t>
            </a:r>
            <a:r>
              <a:rPr dirty="0"/>
              <a:t>/universe/stars/types/</a:t>
            </a:r>
          </a:p>
          <a:p>
            <a:r>
              <a:rPr dirty="0"/>
              <a:t>https://</a:t>
            </a:r>
            <a:r>
              <a:rPr dirty="0" err="1"/>
              <a:t>openstax.org</a:t>
            </a:r>
            <a:r>
              <a:rPr dirty="0"/>
              <a:t>/books/astronomy-2e/pages/18-4-the-h-r-diagram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Insister sur la lente construction du modèle héliocentrique : Aristarque propose une idée ; Copernic formalise un modèle ; les observations ultérieures de Galilée et Kepler en consolident la physique.</a:t>
            </a:r>
          </a:p>
          <a:p>
            <a:r>
              <a:t>Éviter de présenter 1543 comme une preuve immédiate et définitive.</a:t>
            </a:r>
          </a:p>
          <a:p>
            <a:r>
              <a:t>Sources :</a:t>
            </a:r>
          </a:p>
          <a:p>
            <a:r>
              <a:t>https://openstax.org/books/astronomy-2e/pages/2-4-the-birth-of-modern-astronomy</a:t>
            </a:r>
          </a:p>
          <a:p>
            <a:r>
              <a:t>https://science.nasa.gov/solar-system/galileos-observations-of-the-moon-jupiter-venus-and-the-sun/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Thomas Harriot, britannique (1560 – 1621)</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effectLst/>
              </a:rPr>
              <a:t>Johannes Fabricius, allemand (1587 – 1617)</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effectLst/>
              </a:rPr>
              <a:t>Christoph Scheiner, allemand (1575 – 1650)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effectLst/>
              </a:rPr>
              <a:t>Joseph </a:t>
            </a:r>
            <a:r>
              <a:rPr lang="fr-FR" sz="1200" b="0" i="0" kern="1200" dirty="0" err="1">
                <a:effectLst/>
              </a:rPr>
              <a:t>von</a:t>
            </a:r>
            <a:r>
              <a:rPr lang="fr-FR" sz="1200" b="0" i="0" kern="1200" dirty="0">
                <a:effectLst/>
              </a:rPr>
              <a:t> Fraunhofer, allemand (1787 – 1826)</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effectLst/>
              </a:rPr>
              <a:t>Gustav Kirchhoff, allemand (1824 – 1887)</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effectLst/>
              </a:rPr>
              <a:t>Robert Wilhelm Bunsen, allemand (1811 – 1899)</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effectLst/>
              </a:rPr>
              <a:t>Jules Janssen, français (1824 – 1907)</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effectLst/>
              </a:rPr>
              <a:t>Joseph Norman Lockyer, britannique (1836 – 1920)</a:t>
            </a:r>
            <a:endParaRPr lang="fr-FR" dirty="0"/>
          </a:p>
          <a:p>
            <a:r>
              <a:rPr dirty="0"/>
              <a:t>Nuance </a:t>
            </a:r>
            <a:r>
              <a:rPr dirty="0" err="1"/>
              <a:t>historique</a:t>
            </a:r>
            <a:r>
              <a:rPr dirty="0"/>
              <a:t> : la première observation </a:t>
            </a:r>
            <a:r>
              <a:rPr dirty="0" err="1"/>
              <a:t>télescopique</a:t>
            </a:r>
            <a:r>
              <a:rPr dirty="0"/>
              <a:t> </a:t>
            </a:r>
            <a:r>
              <a:rPr dirty="0" err="1"/>
              <a:t>connue</a:t>
            </a:r>
            <a:r>
              <a:rPr dirty="0"/>
              <a:t> du Soleil </a:t>
            </a:r>
            <a:r>
              <a:rPr dirty="0" err="1"/>
              <a:t>est</a:t>
            </a:r>
            <a:r>
              <a:rPr dirty="0"/>
              <a:t> </a:t>
            </a:r>
            <a:r>
              <a:rPr dirty="0" err="1"/>
              <a:t>attribuée</a:t>
            </a:r>
            <a:r>
              <a:rPr dirty="0"/>
              <a:t> </a:t>
            </a:r>
            <a:r>
              <a:rPr dirty="0" err="1"/>
              <a:t>à</a:t>
            </a:r>
            <a:r>
              <a:rPr dirty="0"/>
              <a:t> Thomas Harriot </a:t>
            </a:r>
            <a:r>
              <a:rPr dirty="0" err="1"/>
              <a:t>en</a:t>
            </a:r>
            <a:r>
              <a:rPr dirty="0"/>
              <a:t> </a:t>
            </a:r>
            <a:r>
              <a:rPr dirty="0" err="1"/>
              <a:t>décembre</a:t>
            </a:r>
            <a:r>
              <a:rPr dirty="0"/>
              <a:t> 1610. </a:t>
            </a:r>
            <a:r>
              <a:rPr dirty="0" err="1"/>
              <a:t>Plusieurs</a:t>
            </a:r>
            <a:r>
              <a:rPr dirty="0"/>
              <a:t> </a:t>
            </a:r>
            <a:r>
              <a:rPr dirty="0" err="1"/>
              <a:t>observateurs</a:t>
            </a:r>
            <a:r>
              <a:rPr dirty="0"/>
              <a:t> </a:t>
            </a:r>
            <a:r>
              <a:rPr dirty="0" err="1"/>
              <a:t>étudient</a:t>
            </a:r>
            <a:r>
              <a:rPr dirty="0"/>
              <a:t> </a:t>
            </a:r>
            <a:r>
              <a:rPr dirty="0" err="1"/>
              <a:t>ensuite</a:t>
            </a:r>
            <a:r>
              <a:rPr dirty="0"/>
              <a:t> les taches ; </a:t>
            </a:r>
            <a:r>
              <a:rPr dirty="0" err="1"/>
              <a:t>Fabricius</a:t>
            </a:r>
            <a:r>
              <a:rPr dirty="0"/>
              <a:t> les </a:t>
            </a:r>
            <a:r>
              <a:rPr dirty="0" err="1"/>
              <a:t>associe</a:t>
            </a:r>
            <a:r>
              <a:rPr dirty="0"/>
              <a:t> </a:t>
            </a:r>
            <a:r>
              <a:rPr dirty="0" err="1"/>
              <a:t>à</a:t>
            </a:r>
            <a:r>
              <a:rPr dirty="0"/>
              <a:t> la rotation, et </a:t>
            </a:r>
            <a:r>
              <a:rPr dirty="0" err="1"/>
              <a:t>Galilée</a:t>
            </a:r>
            <a:r>
              <a:rPr dirty="0"/>
              <a:t> </a:t>
            </a:r>
            <a:r>
              <a:rPr dirty="0" err="1"/>
              <a:t>défend</a:t>
            </a:r>
            <a:r>
              <a:rPr dirty="0"/>
              <a:t> de </a:t>
            </a:r>
            <a:r>
              <a:rPr dirty="0" err="1"/>
              <a:t>façon</a:t>
            </a:r>
            <a:r>
              <a:rPr dirty="0"/>
              <a:t> </a:t>
            </a:r>
            <a:r>
              <a:rPr dirty="0" err="1"/>
              <a:t>décisive</a:t>
            </a:r>
            <a:r>
              <a:rPr dirty="0"/>
              <a:t> </a:t>
            </a:r>
            <a:r>
              <a:rPr dirty="0" err="1"/>
              <a:t>leur</a:t>
            </a:r>
            <a:r>
              <a:rPr dirty="0"/>
              <a:t> </a:t>
            </a:r>
            <a:r>
              <a:rPr dirty="0" err="1"/>
              <a:t>appartenance</a:t>
            </a:r>
            <a:r>
              <a:rPr dirty="0"/>
              <a:t> au Soleil.</a:t>
            </a:r>
          </a:p>
          <a:p>
            <a:r>
              <a:rPr dirty="0"/>
              <a:t>Le </a:t>
            </a:r>
            <a:r>
              <a:rPr dirty="0" err="1"/>
              <a:t>spectre</a:t>
            </a:r>
            <a:r>
              <a:rPr dirty="0"/>
              <a:t> </a:t>
            </a:r>
            <a:r>
              <a:rPr dirty="0" err="1"/>
              <a:t>permet</a:t>
            </a:r>
            <a:r>
              <a:rPr dirty="0"/>
              <a:t> pour la première </a:t>
            </a:r>
            <a:r>
              <a:rPr dirty="0" err="1"/>
              <a:t>fois</a:t>
            </a:r>
            <a:r>
              <a:rPr dirty="0"/>
              <a:t> </a:t>
            </a:r>
            <a:r>
              <a:rPr dirty="0" err="1"/>
              <a:t>d’identifier</a:t>
            </a:r>
            <a:r>
              <a:rPr dirty="0"/>
              <a:t> la composition d’un </a:t>
            </a:r>
            <a:r>
              <a:rPr dirty="0" err="1"/>
              <a:t>astre</a:t>
            </a:r>
            <a:r>
              <a:rPr dirty="0"/>
              <a:t> </a:t>
            </a:r>
            <a:r>
              <a:rPr dirty="0" err="1"/>
              <a:t>à</a:t>
            </a:r>
            <a:r>
              <a:rPr dirty="0"/>
              <a:t> distance.</a:t>
            </a:r>
          </a:p>
          <a:p>
            <a:r>
              <a:rPr dirty="0"/>
              <a:t>Crédit image : dessin de taches </a:t>
            </a:r>
            <a:r>
              <a:rPr dirty="0" err="1"/>
              <a:t>solaires</a:t>
            </a:r>
            <a:r>
              <a:rPr dirty="0"/>
              <a:t> de </a:t>
            </a:r>
            <a:r>
              <a:rPr dirty="0" err="1"/>
              <a:t>Galilée</a:t>
            </a:r>
            <a:r>
              <a:rPr dirty="0"/>
              <a:t>, 23 </a:t>
            </a:r>
            <a:r>
              <a:rPr dirty="0" err="1"/>
              <a:t>juin</a:t>
            </a:r>
            <a:r>
              <a:rPr dirty="0"/>
              <a:t> 1612, The Galileo Project, Rice University / Owen Gingerich.</a:t>
            </a:r>
          </a:p>
          <a:p>
            <a:r>
              <a:rPr dirty="0"/>
              <a:t>Sources :</a:t>
            </a:r>
          </a:p>
          <a:p>
            <a:r>
              <a:rPr dirty="0"/>
              <a:t>https://</a:t>
            </a:r>
            <a:r>
              <a:rPr dirty="0" err="1"/>
              <a:t>umbra.nascom.nasa.gov</a:t>
            </a:r>
            <a:r>
              <a:rPr dirty="0"/>
              <a:t>/</a:t>
            </a:r>
            <a:r>
              <a:rPr dirty="0" err="1"/>
              <a:t>yohkoh</a:t>
            </a:r>
            <a:r>
              <a:rPr dirty="0"/>
              <a:t>/nuggets/2002/020913/020913.html</a:t>
            </a:r>
          </a:p>
          <a:p>
            <a:r>
              <a:rPr dirty="0"/>
              <a:t>https://</a:t>
            </a:r>
            <a:r>
              <a:rPr dirty="0" err="1"/>
              <a:t>galileo.library.rice.edu</a:t>
            </a:r>
            <a:r>
              <a:rPr dirty="0"/>
              <a:t>/sci/observations/</a:t>
            </a:r>
            <a:r>
              <a:rPr dirty="0" err="1"/>
              <a:t>sunspot_drawings.html</a:t>
            </a:r>
            <a:endParaRPr dirty="0"/>
          </a:p>
          <a:p>
            <a:r>
              <a:rPr dirty="0"/>
              <a:t>https://</a:t>
            </a:r>
            <a:r>
              <a:rPr dirty="0" err="1"/>
              <a:t>www.esa.int</a:t>
            </a:r>
            <a:r>
              <a:rPr dirty="0"/>
              <a:t>/</a:t>
            </a:r>
            <a:r>
              <a:rPr dirty="0" err="1"/>
              <a:t>ESA_Multimedia</a:t>
            </a:r>
            <a:r>
              <a:rPr dirty="0"/>
              <a:t>/Images/2017/10/</a:t>
            </a:r>
            <a:r>
              <a:rPr dirty="0" err="1"/>
              <a:t>The_colour_sphere_of_the_Sun</a:t>
            </a:r>
            <a:endParaRPr dirty="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La pression seule n’explique pas la fusion : la température, la densité et la pression du cœur rendent les collisions suffisamment fréquentes ; l’effet tunnel quantique permet aux protons de franchir la répulsion électrique.</a:t>
            </a:r>
          </a:p>
          <a:p>
            <a:r>
              <a:t>La chaîne proton-proton produit aussi des positons, des neutrinos et des photons gamma. Pour le grand public, retenir le bilan net : quatre protons donnent un noyau d’hélium-4 et de l’énergie.</a:t>
            </a:r>
          </a:p>
          <a:p>
            <a:r>
              <a:t>Sources :</a:t>
            </a:r>
          </a:p>
          <a:p>
            <a:r>
              <a:t>https://science.nasa.gov/sun/facts/</a:t>
            </a:r>
          </a:p>
          <a:p>
            <a:r>
              <a:t>https://sci.esa.int/web/education/-/35774-stellar-radiation-stellar-types</a:t>
            </a:r>
          </a:p>
          <a:p>
            <a:r>
              <a:t>https://science.nasa.gov/learn/basics-of-space-flight/chapter1-1/</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Le nombre d’environ 170 000 ans est un ordre de grandeur du temps de diffusion de l’énergie dans la zone radiative, pas le temps de vol d’un même photon intact : il est sans cesse absorbé et réémis.</a:t>
            </a:r>
          </a:p>
          <a:p>
            <a:r>
              <a:t>La convection domine dans la couche externe. La lumière libre met ensuite environ 499 secondes, soit 8 min 20 s, à rejoindre la Terre.</a:t>
            </a:r>
          </a:p>
          <a:p>
            <a:r>
              <a:t>Sources :</a:t>
            </a:r>
          </a:p>
          <a:p>
            <a:r>
              <a:t>https://science.nasa.gov/sun/facts/</a:t>
            </a:r>
          </a:p>
          <a:p>
            <a:r>
              <a:t>https://science.nasa.gov/universe/stars/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Cette image donne des températures simplifiées : cœur ≈ 15 millions K ; photosphère ≈ 5 800 K ; chromosphère de plusieurs milliers à plusieurs dizaines de milliers K ; couronne typiquement 1 à 3 millions K.</a:t>
            </a:r>
          </a:p>
          <a:p>
            <a:r>
              <a:t>Le paradoxe à souligner : l’atmosphère externe est beaucoup plus chaude que la surface visible. Les mécanismes de chauffage coronal impliquent le champ magnétique ; leur importance relative reste un domaine de recherche.</a:t>
            </a:r>
          </a:p>
          <a:p>
            <a:r>
              <a:t>Sources :</a:t>
            </a:r>
          </a:p>
          <a:p>
            <a:r>
              <a:t>https://science.nasa.gov/sun/facts/</a:t>
            </a:r>
          </a:p>
          <a:p>
            <a:r>
              <a:t>https://www.esa.int/ESA_Multimedia/Images/2020/01/Anatomy_of_our_Sun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7D6E43-BA29-C949-B597-2F1D638D55ED}"/>
              </a:ext>
            </a:extLst>
          </p:cNvPr>
          <p:cNvSpPr>
            <a:spLocks noGrp="1"/>
          </p:cNvSpPr>
          <p:nvPr>
            <p:ph type="ctrTitle"/>
          </p:nvPr>
        </p:nvSpPr>
        <p:spPr>
          <a:xfrm>
            <a:off x="1524000" y="1122363"/>
            <a:ext cx="9144000" cy="2387600"/>
          </a:xfrm>
        </p:spPr>
        <p:txBody>
          <a:bodyPr anchor="b"/>
          <a:lstStyle>
            <a:lvl1pPr algn="ctr">
              <a:buNone/>
              <a:defRPr sz="6000"/>
            </a:lvl1pPr>
          </a:lstStyle>
          <a:p>
            <a:r>
              <a:t>Modifiez le style du titre</a:t>
            </a:r>
          </a:p>
        </p:txBody>
      </p:sp>
      <p:sp>
        <p:nvSpPr>
          <p:cNvPr id="3" name="Sous-titre 2">
            <a:extLst>
              <a:ext uri="{FF2B5EF4-FFF2-40B4-BE49-F238E27FC236}">
                <a16:creationId xmlns:a16="http://schemas.microsoft.com/office/drawing/2014/main" id="{28DBC5DF-2096-494C-876D-E7FB0216D1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t>Modifiez le style des sous-titres du masque</a:t>
            </a:r>
          </a:p>
        </p:txBody>
      </p:sp>
      <p:sp>
        <p:nvSpPr>
          <p:cNvPr id="4" name="Espace réservé de la date 3">
            <a:extLst>
              <a:ext uri="{FF2B5EF4-FFF2-40B4-BE49-F238E27FC236}">
                <a16:creationId xmlns:a16="http://schemas.microsoft.com/office/drawing/2014/main" id="{2C3A7129-9569-7C45-A9D8-17CC9697EC92}"/>
              </a:ext>
            </a:extLst>
          </p:cNvPr>
          <p:cNvSpPr>
            <a:spLocks noGrp="1"/>
          </p:cNvSpPr>
          <p:nvPr>
            <p:ph type="dt" idx="10"/>
          </p:nvPr>
        </p:nvSpPr>
        <p:spPr/>
        <p:txBody>
          <a:bodyPr/>
          <a:lstStyle/>
          <a:p>
            <a:fld id="{3BE5A8DF-3B25-DD48-8DC5-5EB4BEE8BAF6}" type="datetimeFigureOut">
              <a:t>30/07/2026</a:t>
            </a:fld>
            <a:endParaRPr/>
          </a:p>
        </p:txBody>
      </p:sp>
      <p:sp>
        <p:nvSpPr>
          <p:cNvPr id="5" name="Espace réservé du pied de page 4">
            <a:extLst>
              <a:ext uri="{FF2B5EF4-FFF2-40B4-BE49-F238E27FC236}">
                <a16:creationId xmlns:a16="http://schemas.microsoft.com/office/drawing/2014/main" id="{5B433588-A149-1D43-B970-A6038177C635}"/>
              </a:ext>
            </a:extLst>
          </p:cNvPr>
          <p:cNvSpPr>
            <a:spLocks noGrp="1"/>
          </p:cNvSpPr>
          <p:nvPr>
            <p:ph type="ftr" idx="11"/>
          </p:nvPr>
        </p:nvSpPr>
        <p:spPr/>
        <p:txBody>
          <a:bodyPr/>
          <a:lstStyle/>
          <a:p>
            <a:endParaRPr/>
          </a:p>
        </p:txBody>
      </p:sp>
      <p:sp>
        <p:nvSpPr>
          <p:cNvPr id="6" name="Espace réservé du numéro de diapositive 5">
            <a:extLst>
              <a:ext uri="{FF2B5EF4-FFF2-40B4-BE49-F238E27FC236}">
                <a16:creationId xmlns:a16="http://schemas.microsoft.com/office/drawing/2014/main" id="{14A7814C-0F99-F444-A846-72A37430FB7A}"/>
              </a:ext>
            </a:extLst>
          </p:cNvPr>
          <p:cNvSpPr>
            <a:spLocks noGrp="1"/>
          </p:cNvSpPr>
          <p:nvPr>
            <p:ph type="sldNum" idx="12"/>
          </p:nvPr>
        </p:nvSpPr>
        <p:spPr/>
        <p:txBody>
          <a:bodyPr/>
          <a:lstStyle/>
          <a:p>
            <a:fld id="{908B6349-FFD6-6043-9FDA-F4EACB5FAA3A}" type="slidenum">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D8B10E-2FC7-554F-A84C-5DD9742C0C71}"/>
              </a:ext>
            </a:extLst>
          </p:cNvPr>
          <p:cNvSpPr>
            <a:spLocks noGrp="1"/>
          </p:cNvSpPr>
          <p:nvPr>
            <p:ph type="title"/>
          </p:nvPr>
        </p:nvSpPr>
        <p:spPr/>
        <p:txBody>
          <a:bodyPr/>
          <a:lstStyle/>
          <a:p>
            <a:r>
              <a:t>Modifiez le style du titre</a:t>
            </a:r>
          </a:p>
        </p:txBody>
      </p:sp>
      <p:sp>
        <p:nvSpPr>
          <p:cNvPr id="3" name="Espace réservé du texte vertical 2">
            <a:extLst>
              <a:ext uri="{FF2B5EF4-FFF2-40B4-BE49-F238E27FC236}">
                <a16:creationId xmlns:a16="http://schemas.microsoft.com/office/drawing/2014/main" id="{8AB1CE51-6D31-EA40-906A-8E39EE591BE0}"/>
              </a:ext>
            </a:extLst>
          </p:cNvPr>
          <p:cNvSpPr>
            <a:spLocks noGrp="1"/>
          </p:cNvSpPr>
          <p:nvPr>
            <p:ph type="body" idx="1"/>
          </p:nvPr>
        </p:nvSpPr>
        <p:spPr/>
        <p:txBody>
          <a:bodyPr vert="eaVert"/>
          <a:lstStyle/>
          <a:p>
            <a: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08F9C0A5-7989-2043-B8E2-F1576B48A5C9}"/>
              </a:ext>
            </a:extLst>
          </p:cNvPr>
          <p:cNvSpPr>
            <a:spLocks noGrp="1"/>
          </p:cNvSpPr>
          <p:nvPr>
            <p:ph type="dt" idx="10"/>
          </p:nvPr>
        </p:nvSpPr>
        <p:spPr/>
        <p:txBody>
          <a:bodyPr/>
          <a:lstStyle/>
          <a:p>
            <a:fld id="{3BE5A8DF-3B25-DD48-8DC5-5EB4BEE8BAF6}" type="datetimeFigureOut">
              <a:t>30/07/2026</a:t>
            </a:fld>
            <a:endParaRPr/>
          </a:p>
        </p:txBody>
      </p:sp>
      <p:sp>
        <p:nvSpPr>
          <p:cNvPr id="5" name="Espace réservé du pied de page 4">
            <a:extLst>
              <a:ext uri="{FF2B5EF4-FFF2-40B4-BE49-F238E27FC236}">
                <a16:creationId xmlns:a16="http://schemas.microsoft.com/office/drawing/2014/main" id="{F1534068-BA3C-E74E-A5EE-226E791353C1}"/>
              </a:ext>
            </a:extLst>
          </p:cNvPr>
          <p:cNvSpPr>
            <a:spLocks noGrp="1"/>
          </p:cNvSpPr>
          <p:nvPr>
            <p:ph type="ftr" idx="11"/>
          </p:nvPr>
        </p:nvSpPr>
        <p:spPr/>
        <p:txBody>
          <a:bodyPr/>
          <a:lstStyle/>
          <a:p>
            <a:endParaRPr/>
          </a:p>
        </p:txBody>
      </p:sp>
      <p:sp>
        <p:nvSpPr>
          <p:cNvPr id="6" name="Espace réservé du numéro de diapositive 5">
            <a:extLst>
              <a:ext uri="{FF2B5EF4-FFF2-40B4-BE49-F238E27FC236}">
                <a16:creationId xmlns:a16="http://schemas.microsoft.com/office/drawing/2014/main" id="{441185D1-911F-0845-B7D0-1494774B20B0}"/>
              </a:ext>
            </a:extLst>
          </p:cNvPr>
          <p:cNvSpPr>
            <a:spLocks noGrp="1"/>
          </p:cNvSpPr>
          <p:nvPr>
            <p:ph type="sldNum" idx="12"/>
          </p:nvPr>
        </p:nvSpPr>
        <p:spPr/>
        <p:txBody>
          <a:bodyPr/>
          <a:lstStyle/>
          <a:p>
            <a:fld id="{908B6349-FFD6-6043-9FDA-F4EACB5FAA3A}" type="slidenum">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C7889115-E69B-F44D-AC64-4C902EDB13DF}"/>
              </a:ext>
            </a:extLst>
          </p:cNvPr>
          <p:cNvSpPr>
            <a:spLocks noGrp="1"/>
          </p:cNvSpPr>
          <p:nvPr>
            <p:ph type="title"/>
          </p:nvPr>
        </p:nvSpPr>
        <p:spPr>
          <a:xfrm>
            <a:off x="8724900" y="365125"/>
            <a:ext cx="2628900" cy="5811838"/>
          </a:xfrm>
        </p:spPr>
        <p:txBody>
          <a:bodyPr vert="eaVert"/>
          <a:lstStyle/>
          <a:p>
            <a:r>
              <a:t>Modifiez le style du titre</a:t>
            </a:r>
          </a:p>
        </p:txBody>
      </p:sp>
      <p:sp>
        <p:nvSpPr>
          <p:cNvPr id="3" name="Espace réservé du texte vertical 2">
            <a:extLst>
              <a:ext uri="{FF2B5EF4-FFF2-40B4-BE49-F238E27FC236}">
                <a16:creationId xmlns:a16="http://schemas.microsoft.com/office/drawing/2014/main" id="{45DF8C5B-14CD-0847-ADC1-36D02C782288}"/>
              </a:ext>
            </a:extLst>
          </p:cNvPr>
          <p:cNvSpPr>
            <a:spLocks noGrp="1"/>
          </p:cNvSpPr>
          <p:nvPr>
            <p:ph type="body" idx="1"/>
          </p:nvPr>
        </p:nvSpPr>
        <p:spPr>
          <a:xfrm>
            <a:off x="838200" y="365125"/>
            <a:ext cx="7734300" cy="5811838"/>
          </a:xfrm>
        </p:spPr>
        <p:txBody>
          <a:bodyPr vert="eaVert"/>
          <a:lstStyle/>
          <a:p>
            <a: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66FA7D53-F312-074A-A3D3-A4577672BE71}"/>
              </a:ext>
            </a:extLst>
          </p:cNvPr>
          <p:cNvSpPr>
            <a:spLocks noGrp="1"/>
          </p:cNvSpPr>
          <p:nvPr>
            <p:ph type="dt" idx="10"/>
          </p:nvPr>
        </p:nvSpPr>
        <p:spPr/>
        <p:txBody>
          <a:bodyPr/>
          <a:lstStyle/>
          <a:p>
            <a:fld id="{3BE5A8DF-3B25-DD48-8DC5-5EB4BEE8BAF6}" type="datetimeFigureOut">
              <a:t>30/07/2026</a:t>
            </a:fld>
            <a:endParaRPr/>
          </a:p>
        </p:txBody>
      </p:sp>
      <p:sp>
        <p:nvSpPr>
          <p:cNvPr id="5" name="Espace réservé du pied de page 4">
            <a:extLst>
              <a:ext uri="{FF2B5EF4-FFF2-40B4-BE49-F238E27FC236}">
                <a16:creationId xmlns:a16="http://schemas.microsoft.com/office/drawing/2014/main" id="{20C91C31-15D5-0549-ABD3-0869C154476E}"/>
              </a:ext>
            </a:extLst>
          </p:cNvPr>
          <p:cNvSpPr>
            <a:spLocks noGrp="1"/>
          </p:cNvSpPr>
          <p:nvPr>
            <p:ph type="ftr" idx="11"/>
          </p:nvPr>
        </p:nvSpPr>
        <p:spPr/>
        <p:txBody>
          <a:bodyPr/>
          <a:lstStyle/>
          <a:p>
            <a:endParaRPr/>
          </a:p>
        </p:txBody>
      </p:sp>
      <p:sp>
        <p:nvSpPr>
          <p:cNvPr id="6" name="Espace réservé du numéro de diapositive 5">
            <a:extLst>
              <a:ext uri="{FF2B5EF4-FFF2-40B4-BE49-F238E27FC236}">
                <a16:creationId xmlns:a16="http://schemas.microsoft.com/office/drawing/2014/main" id="{D5974F1E-42E5-E741-89FA-0BCEE8A30DAC}"/>
              </a:ext>
            </a:extLst>
          </p:cNvPr>
          <p:cNvSpPr>
            <a:spLocks noGrp="1"/>
          </p:cNvSpPr>
          <p:nvPr>
            <p:ph type="sldNum" idx="12"/>
          </p:nvPr>
        </p:nvSpPr>
        <p:spPr/>
        <p:txBody>
          <a:bodyPr/>
          <a:lstStyle/>
          <a:p>
            <a:fld id="{908B6349-FFD6-6043-9FDA-F4EACB5FAA3A}"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11C783C-72D8-0F40-8186-DEAC090A8519}"/>
              </a:ext>
            </a:extLst>
          </p:cNvPr>
          <p:cNvSpPr>
            <a:spLocks noGrp="1"/>
          </p:cNvSpPr>
          <p:nvPr>
            <p:ph type="title"/>
          </p:nvPr>
        </p:nvSpPr>
        <p:spPr/>
        <p:txBody>
          <a:bodyPr/>
          <a:lstStyle/>
          <a:p>
            <a:r>
              <a:t>Modifiez le style du titre</a:t>
            </a:r>
          </a:p>
        </p:txBody>
      </p:sp>
      <p:sp>
        <p:nvSpPr>
          <p:cNvPr id="3" name="Espace réservé du contenu 2">
            <a:extLst>
              <a:ext uri="{FF2B5EF4-FFF2-40B4-BE49-F238E27FC236}">
                <a16:creationId xmlns:a16="http://schemas.microsoft.com/office/drawing/2014/main" id="{8C64A4A0-5E30-5D4E-9233-77BCF82697FD}"/>
              </a:ext>
            </a:extLst>
          </p:cNvPr>
          <p:cNvSpPr>
            <a:spLocks noGrp="1"/>
          </p:cNvSpPr>
          <p:nvPr>
            <p:ph idx="1"/>
          </p:nvPr>
        </p:nvSpPr>
        <p:spPr/>
        <p:txBody>
          <a:bodyPr/>
          <a:lstStyle/>
          <a:p>
            <a: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2A72CA47-3530-6645-BCD7-7D8D40398379}"/>
              </a:ext>
            </a:extLst>
          </p:cNvPr>
          <p:cNvSpPr>
            <a:spLocks noGrp="1"/>
          </p:cNvSpPr>
          <p:nvPr>
            <p:ph type="dt" idx="10"/>
          </p:nvPr>
        </p:nvSpPr>
        <p:spPr/>
        <p:txBody>
          <a:bodyPr/>
          <a:lstStyle/>
          <a:p>
            <a:fld id="{3BE5A8DF-3B25-DD48-8DC5-5EB4BEE8BAF6}" type="datetimeFigureOut">
              <a:t>30/07/2026</a:t>
            </a:fld>
            <a:endParaRPr/>
          </a:p>
        </p:txBody>
      </p:sp>
      <p:sp>
        <p:nvSpPr>
          <p:cNvPr id="5" name="Espace réservé du pied de page 4">
            <a:extLst>
              <a:ext uri="{FF2B5EF4-FFF2-40B4-BE49-F238E27FC236}">
                <a16:creationId xmlns:a16="http://schemas.microsoft.com/office/drawing/2014/main" id="{996D4A9A-30B5-B849-85DA-BE4109E47FD6}"/>
              </a:ext>
            </a:extLst>
          </p:cNvPr>
          <p:cNvSpPr>
            <a:spLocks noGrp="1"/>
          </p:cNvSpPr>
          <p:nvPr>
            <p:ph type="ftr" idx="11"/>
          </p:nvPr>
        </p:nvSpPr>
        <p:spPr/>
        <p:txBody>
          <a:bodyPr/>
          <a:lstStyle/>
          <a:p>
            <a:endParaRPr/>
          </a:p>
        </p:txBody>
      </p:sp>
      <p:sp>
        <p:nvSpPr>
          <p:cNvPr id="6" name="Espace réservé du numéro de diapositive 5">
            <a:extLst>
              <a:ext uri="{FF2B5EF4-FFF2-40B4-BE49-F238E27FC236}">
                <a16:creationId xmlns:a16="http://schemas.microsoft.com/office/drawing/2014/main" id="{A27150B7-DF81-5F4E-B14E-3E5F6B1AB83E}"/>
              </a:ext>
            </a:extLst>
          </p:cNvPr>
          <p:cNvSpPr>
            <a:spLocks noGrp="1"/>
          </p:cNvSpPr>
          <p:nvPr>
            <p:ph type="sldNum" idx="12"/>
          </p:nvPr>
        </p:nvSpPr>
        <p:spPr/>
        <p:txBody>
          <a:bodyPr/>
          <a:lstStyle/>
          <a:p>
            <a:fld id="{908B6349-FFD6-6043-9FDA-F4EACB5FAA3A}"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8A3D5B-6085-8144-9159-81B8D95DD60B}"/>
              </a:ext>
            </a:extLst>
          </p:cNvPr>
          <p:cNvSpPr>
            <a:spLocks noGrp="1"/>
          </p:cNvSpPr>
          <p:nvPr>
            <p:ph type="title"/>
          </p:nvPr>
        </p:nvSpPr>
        <p:spPr>
          <a:xfrm>
            <a:off x="831850" y="1709738"/>
            <a:ext cx="10515600" cy="2852737"/>
          </a:xfrm>
        </p:spPr>
        <p:txBody>
          <a:bodyPr anchor="b"/>
          <a:lstStyle>
            <a:lvl1pPr>
              <a:buNone/>
              <a:defRPr sz="6000"/>
            </a:lvl1pPr>
          </a:lstStyle>
          <a:p>
            <a:r>
              <a:t>Modifiez le style du titre</a:t>
            </a:r>
          </a:p>
        </p:txBody>
      </p:sp>
      <p:sp>
        <p:nvSpPr>
          <p:cNvPr id="3" name="Espace réservé du texte 2">
            <a:extLst>
              <a:ext uri="{FF2B5EF4-FFF2-40B4-BE49-F238E27FC236}">
                <a16:creationId xmlns:a16="http://schemas.microsoft.com/office/drawing/2014/main" id="{E1A10B65-7611-A643-9396-1FE342BBF12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81B77D4A-49B1-0243-997B-4D7FAC6190E9}"/>
              </a:ext>
            </a:extLst>
          </p:cNvPr>
          <p:cNvSpPr>
            <a:spLocks noGrp="1"/>
          </p:cNvSpPr>
          <p:nvPr>
            <p:ph type="dt" idx="10"/>
          </p:nvPr>
        </p:nvSpPr>
        <p:spPr/>
        <p:txBody>
          <a:bodyPr/>
          <a:lstStyle/>
          <a:p>
            <a:fld id="{3BE5A8DF-3B25-DD48-8DC5-5EB4BEE8BAF6}" type="datetimeFigureOut">
              <a:t>30/07/2026</a:t>
            </a:fld>
            <a:endParaRPr/>
          </a:p>
        </p:txBody>
      </p:sp>
      <p:sp>
        <p:nvSpPr>
          <p:cNvPr id="5" name="Espace réservé du pied de page 4">
            <a:extLst>
              <a:ext uri="{FF2B5EF4-FFF2-40B4-BE49-F238E27FC236}">
                <a16:creationId xmlns:a16="http://schemas.microsoft.com/office/drawing/2014/main" id="{1375F6AC-9BFC-8C4C-8465-1FDEB238C1C8}"/>
              </a:ext>
            </a:extLst>
          </p:cNvPr>
          <p:cNvSpPr>
            <a:spLocks noGrp="1"/>
          </p:cNvSpPr>
          <p:nvPr>
            <p:ph type="ftr" idx="11"/>
          </p:nvPr>
        </p:nvSpPr>
        <p:spPr/>
        <p:txBody>
          <a:bodyPr/>
          <a:lstStyle/>
          <a:p>
            <a:endParaRPr/>
          </a:p>
        </p:txBody>
      </p:sp>
      <p:sp>
        <p:nvSpPr>
          <p:cNvPr id="6" name="Espace réservé du numéro de diapositive 5">
            <a:extLst>
              <a:ext uri="{FF2B5EF4-FFF2-40B4-BE49-F238E27FC236}">
                <a16:creationId xmlns:a16="http://schemas.microsoft.com/office/drawing/2014/main" id="{57FCED33-2A00-614A-A751-370EAE30BC19}"/>
              </a:ext>
            </a:extLst>
          </p:cNvPr>
          <p:cNvSpPr>
            <a:spLocks noGrp="1"/>
          </p:cNvSpPr>
          <p:nvPr>
            <p:ph type="sldNum" idx="12"/>
          </p:nvPr>
        </p:nvSpPr>
        <p:spPr/>
        <p:txBody>
          <a:bodyPr/>
          <a:lstStyle/>
          <a:p>
            <a:fld id="{908B6349-FFD6-6043-9FDA-F4EACB5FAA3A}"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A51868-A962-874F-AE0D-F7BF90DB3F5D}"/>
              </a:ext>
            </a:extLst>
          </p:cNvPr>
          <p:cNvSpPr>
            <a:spLocks noGrp="1"/>
          </p:cNvSpPr>
          <p:nvPr>
            <p:ph type="title"/>
          </p:nvPr>
        </p:nvSpPr>
        <p:spPr/>
        <p:txBody>
          <a:bodyPr/>
          <a:lstStyle/>
          <a:p>
            <a:r>
              <a:t>Modifiez le style du titre</a:t>
            </a:r>
          </a:p>
        </p:txBody>
      </p:sp>
      <p:sp>
        <p:nvSpPr>
          <p:cNvPr id="3" name="Espace réservé du contenu 2">
            <a:extLst>
              <a:ext uri="{FF2B5EF4-FFF2-40B4-BE49-F238E27FC236}">
                <a16:creationId xmlns:a16="http://schemas.microsoft.com/office/drawing/2014/main" id="{436475F8-F81C-6845-A7B7-446EB6DFF068}"/>
              </a:ext>
            </a:extLst>
          </p:cNvPr>
          <p:cNvSpPr>
            <a:spLocks noGrp="1"/>
          </p:cNvSpPr>
          <p:nvPr>
            <p:ph idx="1"/>
          </p:nvPr>
        </p:nvSpPr>
        <p:spPr>
          <a:xfrm>
            <a:off x="838200" y="1825625"/>
            <a:ext cx="5181600" cy="4351338"/>
          </a:xfrm>
        </p:spPr>
        <p:txBody>
          <a:bodyPr/>
          <a:lstStyle/>
          <a:p>
            <a:r>
              <a:t>Modifier les styles du texte du masque
Deuxième niveau
Troisième niveau
Quatrième niveau
Cinquième niveau</a:t>
            </a:r>
          </a:p>
        </p:txBody>
      </p:sp>
      <p:sp>
        <p:nvSpPr>
          <p:cNvPr id="4" name="Espace réservé du contenu 3">
            <a:extLst>
              <a:ext uri="{FF2B5EF4-FFF2-40B4-BE49-F238E27FC236}">
                <a16:creationId xmlns:a16="http://schemas.microsoft.com/office/drawing/2014/main" id="{3FE75D29-EB3B-354E-B266-1FDA50CB8544}"/>
              </a:ext>
            </a:extLst>
          </p:cNvPr>
          <p:cNvSpPr>
            <a:spLocks noGrp="1"/>
          </p:cNvSpPr>
          <p:nvPr>
            <p:ph idx="2"/>
          </p:nvPr>
        </p:nvSpPr>
        <p:spPr>
          <a:xfrm>
            <a:off x="6172200" y="1825625"/>
            <a:ext cx="5181600" cy="4351338"/>
          </a:xfrm>
        </p:spPr>
        <p:txBody>
          <a:bodyPr/>
          <a:lstStyle/>
          <a:p>
            <a: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AED25200-038F-684D-8E19-96ED23FE4A2B}"/>
              </a:ext>
            </a:extLst>
          </p:cNvPr>
          <p:cNvSpPr>
            <a:spLocks noGrp="1"/>
          </p:cNvSpPr>
          <p:nvPr>
            <p:ph type="dt" idx="10"/>
          </p:nvPr>
        </p:nvSpPr>
        <p:spPr/>
        <p:txBody>
          <a:bodyPr/>
          <a:lstStyle/>
          <a:p>
            <a:fld id="{3BE5A8DF-3B25-DD48-8DC5-5EB4BEE8BAF6}" type="datetimeFigureOut">
              <a:t>30/07/2026</a:t>
            </a:fld>
            <a:endParaRPr/>
          </a:p>
        </p:txBody>
      </p:sp>
      <p:sp>
        <p:nvSpPr>
          <p:cNvPr id="6" name="Espace réservé du pied de page 5">
            <a:extLst>
              <a:ext uri="{FF2B5EF4-FFF2-40B4-BE49-F238E27FC236}">
                <a16:creationId xmlns:a16="http://schemas.microsoft.com/office/drawing/2014/main" id="{498335E8-F88D-DA41-A9B9-A9A0F71C333D}"/>
              </a:ext>
            </a:extLst>
          </p:cNvPr>
          <p:cNvSpPr>
            <a:spLocks noGrp="1"/>
          </p:cNvSpPr>
          <p:nvPr>
            <p:ph type="ftr" idx="11"/>
          </p:nvPr>
        </p:nvSpPr>
        <p:spPr/>
        <p:txBody>
          <a:bodyPr/>
          <a:lstStyle/>
          <a:p>
            <a:endParaRPr/>
          </a:p>
        </p:txBody>
      </p:sp>
      <p:sp>
        <p:nvSpPr>
          <p:cNvPr id="7" name="Espace réservé du numéro de diapositive 6">
            <a:extLst>
              <a:ext uri="{FF2B5EF4-FFF2-40B4-BE49-F238E27FC236}">
                <a16:creationId xmlns:a16="http://schemas.microsoft.com/office/drawing/2014/main" id="{3F4136D2-63D0-3A44-AD2D-2D9386D5E112}"/>
              </a:ext>
            </a:extLst>
          </p:cNvPr>
          <p:cNvSpPr>
            <a:spLocks noGrp="1"/>
          </p:cNvSpPr>
          <p:nvPr>
            <p:ph type="sldNum" idx="12"/>
          </p:nvPr>
        </p:nvSpPr>
        <p:spPr/>
        <p:txBody>
          <a:bodyPr/>
          <a:lstStyle/>
          <a:p>
            <a:fld id="{908B6349-FFD6-6043-9FDA-F4EACB5FAA3A}"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2A184B-FBD3-8841-A217-9CA54CDCB6DE}"/>
              </a:ext>
            </a:extLst>
          </p:cNvPr>
          <p:cNvSpPr>
            <a:spLocks noGrp="1"/>
          </p:cNvSpPr>
          <p:nvPr>
            <p:ph type="title"/>
          </p:nvPr>
        </p:nvSpPr>
        <p:spPr>
          <a:xfrm>
            <a:off x="839788" y="365125"/>
            <a:ext cx="10515600" cy="1325563"/>
          </a:xfrm>
        </p:spPr>
        <p:txBody>
          <a:bodyPr/>
          <a:lstStyle/>
          <a:p>
            <a:r>
              <a:t>Modifiez le style du titre</a:t>
            </a:r>
          </a:p>
        </p:txBody>
      </p:sp>
      <p:sp>
        <p:nvSpPr>
          <p:cNvPr id="3" name="Espace réservé du texte 2">
            <a:extLst>
              <a:ext uri="{FF2B5EF4-FFF2-40B4-BE49-F238E27FC236}">
                <a16:creationId xmlns:a16="http://schemas.microsoft.com/office/drawing/2014/main" id="{861E8244-58F9-E54F-965B-EA6A90CCCDD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t>Modifier les styles du texte du masque
Deuxième niveau
Troisième niveau
Quatrième niveau
Cinquième niveau</a:t>
            </a:r>
          </a:p>
        </p:txBody>
      </p:sp>
      <p:sp>
        <p:nvSpPr>
          <p:cNvPr id="4" name="Espace réservé du contenu 3">
            <a:extLst>
              <a:ext uri="{FF2B5EF4-FFF2-40B4-BE49-F238E27FC236}">
                <a16:creationId xmlns:a16="http://schemas.microsoft.com/office/drawing/2014/main" id="{A78B23F0-7146-2B49-8BBE-9EAFF7758FC9}"/>
              </a:ext>
            </a:extLst>
          </p:cNvPr>
          <p:cNvSpPr>
            <a:spLocks noGrp="1"/>
          </p:cNvSpPr>
          <p:nvPr>
            <p:ph idx="2"/>
          </p:nvPr>
        </p:nvSpPr>
        <p:spPr>
          <a:xfrm>
            <a:off x="839788" y="2505075"/>
            <a:ext cx="5157787" cy="3684588"/>
          </a:xfrm>
        </p:spPr>
        <p:txBody>
          <a:bodyPr/>
          <a:lstStyle/>
          <a:p>
            <a:r>
              <a:t>Modifier les styles du texte du masque
Deuxième niveau
Troisième niveau
Quatrième niveau
Cinquième niveau</a:t>
            </a:r>
          </a:p>
        </p:txBody>
      </p:sp>
      <p:sp>
        <p:nvSpPr>
          <p:cNvPr id="5" name="Espace réservé du texte 4">
            <a:extLst>
              <a:ext uri="{FF2B5EF4-FFF2-40B4-BE49-F238E27FC236}">
                <a16:creationId xmlns:a16="http://schemas.microsoft.com/office/drawing/2014/main" id="{C1DAF382-5E3B-5D4F-9892-BA68CFF99137}"/>
              </a:ext>
            </a:extLst>
          </p:cNvPr>
          <p:cNvSpPr>
            <a:spLocks noGrp="1"/>
          </p:cNvSpPr>
          <p:nvPr>
            <p:ph type="body"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t>Modifier les styles du texte du masque
Deuxième niveau
Troisième niveau
Quatrième niveau
Cinquième niveau</a:t>
            </a:r>
          </a:p>
        </p:txBody>
      </p:sp>
      <p:sp>
        <p:nvSpPr>
          <p:cNvPr id="6" name="Espace réservé du contenu 5">
            <a:extLst>
              <a:ext uri="{FF2B5EF4-FFF2-40B4-BE49-F238E27FC236}">
                <a16:creationId xmlns:a16="http://schemas.microsoft.com/office/drawing/2014/main" id="{4D3B87A9-5423-9241-BAD1-ED663F34415B}"/>
              </a:ext>
            </a:extLst>
          </p:cNvPr>
          <p:cNvSpPr>
            <a:spLocks noGrp="1"/>
          </p:cNvSpPr>
          <p:nvPr>
            <p:ph idx="4"/>
          </p:nvPr>
        </p:nvSpPr>
        <p:spPr>
          <a:xfrm>
            <a:off x="6172200" y="2505075"/>
            <a:ext cx="5183188" cy="3684588"/>
          </a:xfrm>
        </p:spPr>
        <p:txBody>
          <a:bodyPr/>
          <a:lstStyle/>
          <a:p>
            <a:r>
              <a:t>Modifier les styles du texte du masque
Deuxième niveau
Troisième niveau
Quatrième niveau
Cinquième niveau</a:t>
            </a:r>
          </a:p>
        </p:txBody>
      </p:sp>
      <p:sp>
        <p:nvSpPr>
          <p:cNvPr id="7" name="Espace réservé de la date 6">
            <a:extLst>
              <a:ext uri="{FF2B5EF4-FFF2-40B4-BE49-F238E27FC236}">
                <a16:creationId xmlns:a16="http://schemas.microsoft.com/office/drawing/2014/main" id="{F4348B88-6150-9A4F-B37E-3784EC321E88}"/>
              </a:ext>
            </a:extLst>
          </p:cNvPr>
          <p:cNvSpPr>
            <a:spLocks noGrp="1"/>
          </p:cNvSpPr>
          <p:nvPr>
            <p:ph type="dt" idx="10"/>
          </p:nvPr>
        </p:nvSpPr>
        <p:spPr/>
        <p:txBody>
          <a:bodyPr/>
          <a:lstStyle/>
          <a:p>
            <a:fld id="{3BE5A8DF-3B25-DD48-8DC5-5EB4BEE8BAF6}" type="datetimeFigureOut">
              <a:t>30/07/2026</a:t>
            </a:fld>
            <a:endParaRPr/>
          </a:p>
        </p:txBody>
      </p:sp>
      <p:sp>
        <p:nvSpPr>
          <p:cNvPr id="8" name="Espace réservé du pied de page 7">
            <a:extLst>
              <a:ext uri="{FF2B5EF4-FFF2-40B4-BE49-F238E27FC236}">
                <a16:creationId xmlns:a16="http://schemas.microsoft.com/office/drawing/2014/main" id="{3D8251C4-7E32-CF40-B81A-77C1A6335CA4}"/>
              </a:ext>
            </a:extLst>
          </p:cNvPr>
          <p:cNvSpPr>
            <a:spLocks noGrp="1"/>
          </p:cNvSpPr>
          <p:nvPr>
            <p:ph type="ftr" idx="11"/>
          </p:nvPr>
        </p:nvSpPr>
        <p:spPr/>
        <p:txBody>
          <a:bodyPr/>
          <a:lstStyle/>
          <a:p>
            <a:endParaRPr/>
          </a:p>
        </p:txBody>
      </p:sp>
      <p:sp>
        <p:nvSpPr>
          <p:cNvPr id="9" name="Espace réservé du numéro de diapositive 8">
            <a:extLst>
              <a:ext uri="{FF2B5EF4-FFF2-40B4-BE49-F238E27FC236}">
                <a16:creationId xmlns:a16="http://schemas.microsoft.com/office/drawing/2014/main" id="{D538C06B-B2DB-BA45-B6F0-5F10BC2333F6}"/>
              </a:ext>
            </a:extLst>
          </p:cNvPr>
          <p:cNvSpPr>
            <a:spLocks noGrp="1"/>
          </p:cNvSpPr>
          <p:nvPr>
            <p:ph type="sldNum" idx="12"/>
          </p:nvPr>
        </p:nvSpPr>
        <p:spPr/>
        <p:txBody>
          <a:bodyPr/>
          <a:lstStyle/>
          <a:p>
            <a:fld id="{908B6349-FFD6-6043-9FDA-F4EACB5FAA3A}" type="slidenum">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68A7B0-292A-E343-B343-9F83A4DD9DD9}"/>
              </a:ext>
            </a:extLst>
          </p:cNvPr>
          <p:cNvSpPr>
            <a:spLocks noGrp="1"/>
          </p:cNvSpPr>
          <p:nvPr>
            <p:ph type="title"/>
          </p:nvPr>
        </p:nvSpPr>
        <p:spPr/>
        <p:txBody>
          <a:bodyPr/>
          <a:lstStyle/>
          <a:p>
            <a:r>
              <a:t>Modifiez le style du titre</a:t>
            </a:r>
          </a:p>
        </p:txBody>
      </p:sp>
      <p:sp>
        <p:nvSpPr>
          <p:cNvPr id="3" name="Espace réservé de la date 2">
            <a:extLst>
              <a:ext uri="{FF2B5EF4-FFF2-40B4-BE49-F238E27FC236}">
                <a16:creationId xmlns:a16="http://schemas.microsoft.com/office/drawing/2014/main" id="{EDA0B357-623F-E647-9A79-0121EF19AD87}"/>
              </a:ext>
            </a:extLst>
          </p:cNvPr>
          <p:cNvSpPr>
            <a:spLocks noGrp="1"/>
          </p:cNvSpPr>
          <p:nvPr>
            <p:ph type="dt" idx="10"/>
          </p:nvPr>
        </p:nvSpPr>
        <p:spPr/>
        <p:txBody>
          <a:bodyPr/>
          <a:lstStyle/>
          <a:p>
            <a:fld id="{3BE5A8DF-3B25-DD48-8DC5-5EB4BEE8BAF6}" type="datetimeFigureOut">
              <a:t>30/07/2026</a:t>
            </a:fld>
            <a:endParaRPr/>
          </a:p>
        </p:txBody>
      </p:sp>
      <p:sp>
        <p:nvSpPr>
          <p:cNvPr id="4" name="Espace réservé du pied de page 3">
            <a:extLst>
              <a:ext uri="{FF2B5EF4-FFF2-40B4-BE49-F238E27FC236}">
                <a16:creationId xmlns:a16="http://schemas.microsoft.com/office/drawing/2014/main" id="{8A2E4503-5459-C542-8C91-995314BA3B7D}"/>
              </a:ext>
            </a:extLst>
          </p:cNvPr>
          <p:cNvSpPr>
            <a:spLocks noGrp="1"/>
          </p:cNvSpPr>
          <p:nvPr>
            <p:ph type="ftr" idx="11"/>
          </p:nvPr>
        </p:nvSpPr>
        <p:spPr/>
        <p:txBody>
          <a:bodyPr/>
          <a:lstStyle/>
          <a:p>
            <a:endParaRPr/>
          </a:p>
        </p:txBody>
      </p:sp>
      <p:sp>
        <p:nvSpPr>
          <p:cNvPr id="5" name="Espace réservé du numéro de diapositive 4">
            <a:extLst>
              <a:ext uri="{FF2B5EF4-FFF2-40B4-BE49-F238E27FC236}">
                <a16:creationId xmlns:a16="http://schemas.microsoft.com/office/drawing/2014/main" id="{E9556F6F-4457-D04A-8C59-D56E5E829DD5}"/>
              </a:ext>
            </a:extLst>
          </p:cNvPr>
          <p:cNvSpPr>
            <a:spLocks noGrp="1"/>
          </p:cNvSpPr>
          <p:nvPr>
            <p:ph type="sldNum" idx="12"/>
          </p:nvPr>
        </p:nvSpPr>
        <p:spPr/>
        <p:txBody>
          <a:bodyPr/>
          <a:lstStyle/>
          <a:p>
            <a:fld id="{908B6349-FFD6-6043-9FDA-F4EACB5FAA3A}" type="slidenum">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760AAC7D-950B-CA4B-9317-38D8D6DD21CD}"/>
              </a:ext>
            </a:extLst>
          </p:cNvPr>
          <p:cNvSpPr>
            <a:spLocks noGrp="1"/>
          </p:cNvSpPr>
          <p:nvPr>
            <p:ph type="dt" idx="10"/>
          </p:nvPr>
        </p:nvSpPr>
        <p:spPr/>
        <p:txBody>
          <a:bodyPr/>
          <a:lstStyle/>
          <a:p>
            <a:fld id="{3BE5A8DF-3B25-DD48-8DC5-5EB4BEE8BAF6}" type="datetimeFigureOut">
              <a:t>30/07/2026</a:t>
            </a:fld>
            <a:endParaRPr/>
          </a:p>
        </p:txBody>
      </p:sp>
      <p:sp>
        <p:nvSpPr>
          <p:cNvPr id="3" name="Espace réservé du pied de page 2">
            <a:extLst>
              <a:ext uri="{FF2B5EF4-FFF2-40B4-BE49-F238E27FC236}">
                <a16:creationId xmlns:a16="http://schemas.microsoft.com/office/drawing/2014/main" id="{34C4A90B-8D1E-774F-8AD5-9ED91803364D}"/>
              </a:ext>
            </a:extLst>
          </p:cNvPr>
          <p:cNvSpPr>
            <a:spLocks noGrp="1"/>
          </p:cNvSpPr>
          <p:nvPr>
            <p:ph type="ftr" idx="11"/>
          </p:nvPr>
        </p:nvSpPr>
        <p:spPr/>
        <p:txBody>
          <a:bodyPr/>
          <a:lstStyle/>
          <a:p>
            <a:endParaRPr/>
          </a:p>
        </p:txBody>
      </p:sp>
      <p:sp>
        <p:nvSpPr>
          <p:cNvPr id="4" name="Espace réservé du numéro de diapositive 3">
            <a:extLst>
              <a:ext uri="{FF2B5EF4-FFF2-40B4-BE49-F238E27FC236}">
                <a16:creationId xmlns:a16="http://schemas.microsoft.com/office/drawing/2014/main" id="{378A94B7-7911-D048-86AA-41A11F79D1BA}"/>
              </a:ext>
            </a:extLst>
          </p:cNvPr>
          <p:cNvSpPr>
            <a:spLocks noGrp="1"/>
          </p:cNvSpPr>
          <p:nvPr>
            <p:ph type="sldNum" idx="12"/>
          </p:nvPr>
        </p:nvSpPr>
        <p:spPr/>
        <p:txBody>
          <a:bodyPr/>
          <a:lstStyle/>
          <a:p>
            <a:fld id="{908B6349-FFD6-6043-9FDA-F4EACB5FAA3A}" type="slidenum">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2F31973-B285-8C46-80E1-6ED12929AC39}"/>
              </a:ext>
            </a:extLst>
          </p:cNvPr>
          <p:cNvSpPr>
            <a:spLocks noGrp="1"/>
          </p:cNvSpPr>
          <p:nvPr>
            <p:ph type="title"/>
          </p:nvPr>
        </p:nvSpPr>
        <p:spPr>
          <a:xfrm>
            <a:off x="839788" y="457200"/>
            <a:ext cx="3932237" cy="1600200"/>
          </a:xfrm>
        </p:spPr>
        <p:txBody>
          <a:bodyPr anchor="b"/>
          <a:lstStyle>
            <a:lvl1pPr>
              <a:buNone/>
              <a:defRPr sz="3200"/>
            </a:lvl1pPr>
          </a:lstStyle>
          <a:p>
            <a:r>
              <a:t>Modifiez le style du titre</a:t>
            </a:r>
          </a:p>
        </p:txBody>
      </p:sp>
      <p:sp>
        <p:nvSpPr>
          <p:cNvPr id="3" name="Espace réservé du contenu 2">
            <a:extLst>
              <a:ext uri="{FF2B5EF4-FFF2-40B4-BE49-F238E27FC236}">
                <a16:creationId xmlns:a16="http://schemas.microsoft.com/office/drawing/2014/main" id="{C3B44C09-31BF-D54F-BA43-738C24BCDBEF}"/>
              </a:ext>
            </a:extLst>
          </p:cNvPr>
          <p:cNvSpPr>
            <a:spLocks noGrp="1"/>
          </p:cNvSpPr>
          <p:nvPr>
            <p:ph idx="1"/>
          </p:nvPr>
        </p:nvSpPr>
        <p:spPr>
          <a:xfrm>
            <a:off x="5183188" y="987425"/>
            <a:ext cx="6172200" cy="4873625"/>
          </a:xfrm>
        </p:spPr>
        <p:txBody>
          <a:bodyPr/>
          <a:lstStyle>
            <a:lvl1pPr>
              <a:buNone/>
              <a:defRPr sz="3200"/>
            </a:lvl1pPr>
            <a:lvl2pPr>
              <a:buNone/>
              <a:defRPr sz="2800"/>
            </a:lvl2pPr>
            <a:lvl3pPr>
              <a:buNone/>
              <a:defRPr sz="2400"/>
            </a:lvl3pPr>
            <a:lvl4pPr>
              <a:buNone/>
              <a:defRPr sz="2000"/>
            </a:lvl4pPr>
            <a:lvl5pPr>
              <a:buNone/>
              <a:defRPr sz="2000"/>
            </a:lvl5pPr>
            <a:lvl6pPr>
              <a:buNone/>
              <a:defRPr sz="2000"/>
            </a:lvl6pPr>
            <a:lvl7pPr>
              <a:buNone/>
              <a:defRPr sz="2000"/>
            </a:lvl7pPr>
            <a:lvl8pPr>
              <a:buNone/>
              <a:defRPr sz="2000"/>
            </a:lvl8pPr>
            <a:lvl9pPr>
              <a:buNone/>
              <a:defRPr sz="2000"/>
            </a:lvl9pPr>
          </a:lstStyle>
          <a:p>
            <a:r>
              <a:t>Modifier les styles du texte du masque
Deuxième niveau
Troisième niveau
Quatrième niveau
Cinquième niveau</a:t>
            </a:r>
          </a:p>
        </p:txBody>
      </p:sp>
      <p:sp>
        <p:nvSpPr>
          <p:cNvPr id="4" name="Espace réservé du texte 3">
            <a:extLst>
              <a:ext uri="{FF2B5EF4-FFF2-40B4-BE49-F238E27FC236}">
                <a16:creationId xmlns:a16="http://schemas.microsoft.com/office/drawing/2014/main" id="{6064D603-4372-6849-BF6D-0CA072EF2BFF}"/>
              </a:ext>
            </a:extLst>
          </p:cNvPr>
          <p:cNvSpPr>
            <a:spLocks noGrp="1"/>
          </p:cNvSpPr>
          <p:nvPr>
            <p:ph type="body"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87244102-F0BC-4B49-9498-1073FF839148}"/>
              </a:ext>
            </a:extLst>
          </p:cNvPr>
          <p:cNvSpPr>
            <a:spLocks noGrp="1"/>
          </p:cNvSpPr>
          <p:nvPr>
            <p:ph type="dt" idx="10"/>
          </p:nvPr>
        </p:nvSpPr>
        <p:spPr/>
        <p:txBody>
          <a:bodyPr/>
          <a:lstStyle/>
          <a:p>
            <a:fld id="{3BE5A8DF-3B25-DD48-8DC5-5EB4BEE8BAF6}" type="datetimeFigureOut">
              <a:t>30/07/2026</a:t>
            </a:fld>
            <a:endParaRPr/>
          </a:p>
        </p:txBody>
      </p:sp>
      <p:sp>
        <p:nvSpPr>
          <p:cNvPr id="6" name="Espace réservé du pied de page 5">
            <a:extLst>
              <a:ext uri="{FF2B5EF4-FFF2-40B4-BE49-F238E27FC236}">
                <a16:creationId xmlns:a16="http://schemas.microsoft.com/office/drawing/2014/main" id="{B4F109C3-A55D-B44D-AE03-9D449BA48A57}"/>
              </a:ext>
            </a:extLst>
          </p:cNvPr>
          <p:cNvSpPr>
            <a:spLocks noGrp="1"/>
          </p:cNvSpPr>
          <p:nvPr>
            <p:ph type="ftr" idx="11"/>
          </p:nvPr>
        </p:nvSpPr>
        <p:spPr/>
        <p:txBody>
          <a:bodyPr/>
          <a:lstStyle/>
          <a:p>
            <a:endParaRPr/>
          </a:p>
        </p:txBody>
      </p:sp>
      <p:sp>
        <p:nvSpPr>
          <p:cNvPr id="7" name="Espace réservé du numéro de diapositive 6">
            <a:extLst>
              <a:ext uri="{FF2B5EF4-FFF2-40B4-BE49-F238E27FC236}">
                <a16:creationId xmlns:a16="http://schemas.microsoft.com/office/drawing/2014/main" id="{E3CCC860-6D6F-E340-AC0C-9CFE163CB694}"/>
              </a:ext>
            </a:extLst>
          </p:cNvPr>
          <p:cNvSpPr>
            <a:spLocks noGrp="1"/>
          </p:cNvSpPr>
          <p:nvPr>
            <p:ph type="sldNum" idx="12"/>
          </p:nvPr>
        </p:nvSpPr>
        <p:spPr/>
        <p:txBody>
          <a:bodyPr/>
          <a:lstStyle/>
          <a:p>
            <a:fld id="{908B6349-FFD6-6043-9FDA-F4EACB5FAA3A}" type="slidenum">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E6C228-38BB-A348-9DC6-0C39AEAAB9FE}"/>
              </a:ext>
            </a:extLst>
          </p:cNvPr>
          <p:cNvSpPr>
            <a:spLocks noGrp="1"/>
          </p:cNvSpPr>
          <p:nvPr>
            <p:ph type="title"/>
          </p:nvPr>
        </p:nvSpPr>
        <p:spPr>
          <a:xfrm>
            <a:off x="839788" y="457200"/>
            <a:ext cx="3932237" cy="1600200"/>
          </a:xfrm>
        </p:spPr>
        <p:txBody>
          <a:bodyPr anchor="b"/>
          <a:lstStyle>
            <a:lvl1pPr>
              <a:buNone/>
              <a:defRPr sz="3200"/>
            </a:lvl1pPr>
          </a:lstStyle>
          <a:p>
            <a:r>
              <a:t>Modifiez le style du titre</a:t>
            </a:r>
          </a:p>
        </p:txBody>
      </p:sp>
      <p:sp>
        <p:nvSpPr>
          <p:cNvPr id="3" name="Espace réservé pour une image  2">
            <a:extLst>
              <a:ext uri="{FF2B5EF4-FFF2-40B4-BE49-F238E27FC236}">
                <a16:creationId xmlns:a16="http://schemas.microsoft.com/office/drawing/2014/main" id="{4C9EFD87-E7B1-0344-BD67-5187720BAAE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a:p>
        </p:txBody>
      </p:sp>
      <p:sp>
        <p:nvSpPr>
          <p:cNvPr id="4" name="Espace réservé du texte 3">
            <a:extLst>
              <a:ext uri="{FF2B5EF4-FFF2-40B4-BE49-F238E27FC236}">
                <a16:creationId xmlns:a16="http://schemas.microsoft.com/office/drawing/2014/main" id="{97EF32A1-9851-ED43-B8DC-FCD5A3BDF99F}"/>
              </a:ext>
            </a:extLst>
          </p:cNvPr>
          <p:cNvSpPr>
            <a:spLocks noGrp="1"/>
          </p:cNvSpPr>
          <p:nvPr>
            <p:ph type="body"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70A2AC51-E368-5C45-9520-4CDA558801E1}"/>
              </a:ext>
            </a:extLst>
          </p:cNvPr>
          <p:cNvSpPr>
            <a:spLocks noGrp="1"/>
          </p:cNvSpPr>
          <p:nvPr>
            <p:ph type="dt" idx="10"/>
          </p:nvPr>
        </p:nvSpPr>
        <p:spPr/>
        <p:txBody>
          <a:bodyPr/>
          <a:lstStyle/>
          <a:p>
            <a:fld id="{3BE5A8DF-3B25-DD48-8DC5-5EB4BEE8BAF6}" type="datetimeFigureOut">
              <a:t>30/07/2026</a:t>
            </a:fld>
            <a:endParaRPr/>
          </a:p>
        </p:txBody>
      </p:sp>
      <p:sp>
        <p:nvSpPr>
          <p:cNvPr id="6" name="Espace réservé du pied de page 5">
            <a:extLst>
              <a:ext uri="{FF2B5EF4-FFF2-40B4-BE49-F238E27FC236}">
                <a16:creationId xmlns:a16="http://schemas.microsoft.com/office/drawing/2014/main" id="{9245D9B5-A05B-264B-803F-F4ECBC24CAB9}"/>
              </a:ext>
            </a:extLst>
          </p:cNvPr>
          <p:cNvSpPr>
            <a:spLocks noGrp="1"/>
          </p:cNvSpPr>
          <p:nvPr>
            <p:ph type="ftr" idx="11"/>
          </p:nvPr>
        </p:nvSpPr>
        <p:spPr/>
        <p:txBody>
          <a:bodyPr/>
          <a:lstStyle/>
          <a:p>
            <a:endParaRPr/>
          </a:p>
        </p:txBody>
      </p:sp>
      <p:sp>
        <p:nvSpPr>
          <p:cNvPr id="7" name="Espace réservé du numéro de diapositive 6">
            <a:extLst>
              <a:ext uri="{FF2B5EF4-FFF2-40B4-BE49-F238E27FC236}">
                <a16:creationId xmlns:a16="http://schemas.microsoft.com/office/drawing/2014/main" id="{BEC3DC59-611C-B343-B4D2-DAD080AA739E}"/>
              </a:ext>
            </a:extLst>
          </p:cNvPr>
          <p:cNvSpPr>
            <a:spLocks noGrp="1"/>
          </p:cNvSpPr>
          <p:nvPr>
            <p:ph type="sldNum" idx="12"/>
          </p:nvPr>
        </p:nvSpPr>
        <p:spPr/>
        <p:txBody>
          <a:bodyPr/>
          <a:lstStyle/>
          <a:p>
            <a:fld id="{908B6349-FFD6-6043-9FDA-F4EACB5FAA3A}"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EA194539-C323-204F-875C-C07208B7A3D4}"/>
              </a:ext>
            </a:extLst>
          </p:cNvPr>
          <p:cNvSpPr>
            <a:spLocks noGrp="1"/>
          </p:cNvSpPr>
          <p:nvPr>
            <p:ph type="title"/>
          </p:nvPr>
        </p:nvSpPr>
        <p:spPr>
          <a:xfrm>
            <a:off x="838200" y="365125"/>
            <a:ext cx="10515600" cy="1325563"/>
          </a:xfrm>
          <a:prstGeom prst="rect">
            <a:avLst/>
          </a:prstGeom>
        </p:spPr>
        <p:txBody>
          <a:bodyPr vert="horz" lIns="91440" tIns="45720" rIns="91440" bIns="45720" anchor="ctr">
            <a:normAutofit/>
          </a:bodyPr>
          <a:lstStyle/>
          <a:p>
            <a:r>
              <a:t>Modifiez le style du titre</a:t>
            </a:r>
          </a:p>
        </p:txBody>
      </p:sp>
      <p:sp>
        <p:nvSpPr>
          <p:cNvPr id="3" name="Espace réservé du texte 2">
            <a:extLst>
              <a:ext uri="{FF2B5EF4-FFF2-40B4-BE49-F238E27FC236}">
                <a16:creationId xmlns:a16="http://schemas.microsoft.com/office/drawing/2014/main" id="{5266955D-6A4A-C14A-AFFA-182E523C5271}"/>
              </a:ext>
            </a:extLst>
          </p:cNvPr>
          <p:cNvSpPr>
            <a:spLocks noGrp="1"/>
          </p:cNvSpPr>
          <p:nvPr>
            <p:ph type="body" idx="1"/>
          </p:nvPr>
        </p:nvSpPr>
        <p:spPr>
          <a:xfrm>
            <a:off x="838200" y="1825625"/>
            <a:ext cx="10515600" cy="4351338"/>
          </a:xfrm>
          <a:prstGeom prst="rect">
            <a:avLst/>
          </a:prstGeom>
        </p:spPr>
        <p:txBody>
          <a:bodyPr vert="horz" lIns="91440" tIns="45720" rIns="91440" bIns="45720">
            <a:normAutofit/>
          </a:bodyPr>
          <a:lstStyle/>
          <a:p>
            <a: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27745216-249B-664D-96F8-6C22FFA1C9E6}"/>
              </a:ext>
            </a:extLst>
          </p:cNvPr>
          <p:cNvSpPr>
            <a:spLocks noGrp="1"/>
          </p:cNvSpPr>
          <p:nvPr>
            <p:ph type="dt" idx="2"/>
          </p:nvPr>
        </p:nvSpPr>
        <p:spPr>
          <a:xfrm>
            <a:off x="838200" y="6356350"/>
            <a:ext cx="2743200" cy="365125"/>
          </a:xfrm>
          <a:prstGeom prst="rect">
            <a:avLst/>
          </a:prstGeom>
        </p:spPr>
        <p:txBody>
          <a:bodyPr vert="horz" lIns="91440" tIns="45720" rIns="91440" bIns="45720" anchor="ctr"/>
          <a:lstStyle>
            <a:lvl1pPr algn="l">
              <a:buNone/>
              <a:defRPr sz="1200">
                <a:solidFill>
                  <a:schemeClr val="tx1">
                    <a:tint val="75000"/>
                  </a:schemeClr>
                </a:solidFill>
              </a:defRPr>
            </a:lvl1pPr>
          </a:lstStyle>
          <a:p>
            <a:fld id="{3BE5A8DF-3B25-DD48-8DC5-5EB4BEE8BAF6}" type="datetimeFigureOut">
              <a:t>30/07/2026</a:t>
            </a:fld>
            <a:endParaRPr/>
          </a:p>
        </p:txBody>
      </p:sp>
      <p:sp>
        <p:nvSpPr>
          <p:cNvPr id="5" name="Espace réservé du pied de page 4">
            <a:extLst>
              <a:ext uri="{FF2B5EF4-FFF2-40B4-BE49-F238E27FC236}">
                <a16:creationId xmlns:a16="http://schemas.microsoft.com/office/drawing/2014/main" id="{174E1714-C950-9544-B50C-46A2E9DB0781}"/>
              </a:ext>
            </a:extLst>
          </p:cNvPr>
          <p:cNvSpPr>
            <a:spLocks noGrp="1"/>
          </p:cNvSpPr>
          <p:nvPr>
            <p:ph type="ftr" idx="3"/>
          </p:nvPr>
        </p:nvSpPr>
        <p:spPr>
          <a:xfrm>
            <a:off x="4038600" y="6356350"/>
            <a:ext cx="4114800" cy="365125"/>
          </a:xfrm>
          <a:prstGeom prst="rect">
            <a:avLst/>
          </a:prstGeom>
        </p:spPr>
        <p:txBody>
          <a:bodyPr vert="horz" lIns="91440" tIns="45720" rIns="91440" bIns="45720" anchor="ctr"/>
          <a:lstStyle>
            <a:lvl1pPr algn="ctr">
              <a:buNone/>
              <a:defRPr sz="1200">
                <a:solidFill>
                  <a:schemeClr val="tx1">
                    <a:tint val="75000"/>
                  </a:schemeClr>
                </a:solidFill>
              </a:defRPr>
            </a:lvl1pPr>
          </a:lstStyle>
          <a:p>
            <a:endParaRPr/>
          </a:p>
        </p:txBody>
      </p:sp>
      <p:sp>
        <p:nvSpPr>
          <p:cNvPr id="6" name="Espace réservé du numéro de diapositive 5">
            <a:extLst>
              <a:ext uri="{FF2B5EF4-FFF2-40B4-BE49-F238E27FC236}">
                <a16:creationId xmlns:a16="http://schemas.microsoft.com/office/drawing/2014/main" id="{3E866A04-B906-AE46-BA9A-DB91C53AAB55}"/>
              </a:ext>
            </a:extLst>
          </p:cNvPr>
          <p:cNvSpPr>
            <a:spLocks noGrp="1"/>
          </p:cNvSpPr>
          <p:nvPr>
            <p:ph type="sldNum" idx="4"/>
          </p:nvPr>
        </p:nvSpPr>
        <p:spPr>
          <a:xfrm>
            <a:off x="8610600" y="6356350"/>
            <a:ext cx="2743200" cy="365125"/>
          </a:xfrm>
          <a:prstGeom prst="rect">
            <a:avLst/>
          </a:prstGeom>
        </p:spPr>
        <p:txBody>
          <a:bodyPr vert="horz" lIns="91440" tIns="45720" rIns="91440" bIns="45720" anchor="ctr"/>
          <a:lstStyle>
            <a:lvl1pPr algn="r">
              <a:buNone/>
              <a:defRPr sz="1200">
                <a:solidFill>
                  <a:schemeClr val="tx1">
                    <a:tint val="75000"/>
                  </a:schemeClr>
                </a:solidFill>
              </a:defRPr>
            </a:lvl1pPr>
          </a:lstStyle>
          <a:p>
            <a:fld id="{908B6349-FFD6-6043-9FDA-F4EACB5FAA3A}" type="slidenum">
              <a:t>‹N°›</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a:lnSpc>
          <a:spcPct val="90000"/>
        </a:lnSpc>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p:cNvPicPr>
            <a:picLocks noChangeAspect="1"/>
          </p:cNvPicPr>
          <p:nvPr/>
        </p:nvPicPr>
        <p:blipFill>
          <a:blip r:embed="rId3"/>
          <a:stretch>
            <a:fillRect/>
          </a:stretch>
        </p:blipFill>
        <p:spPr>
          <a:xfrm>
            <a:off x="-1" y="-2281"/>
            <a:ext cx="12187947" cy="6860281"/>
          </a:xfrm>
          <a:prstGeom prst="rect">
            <a:avLst/>
          </a:prstGeom>
        </p:spPr>
      </p:pic>
    </p:spTree>
    <p:extLst>
      <p:ext uri="{BB962C8B-B14F-4D97-AF65-F5344CB8AC3E}">
        <p14:creationId xmlns:p14="http://schemas.microsoft.com/office/powerpoint/2010/main" val="1235461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D367788F-4BB9-4047-97EE-DB05B2A1944C}"/>
              </a:ext>
            </a:extLst>
          </p:cNvPr>
          <p:cNvSpPr>
            <a:spLocks noGrp="1"/>
          </p:cNvSpPr>
          <p:nvPr>
            <p:ph type="title"/>
          </p:nvPr>
        </p:nvSpPr>
        <p:spPr>
          <a:xfrm>
            <a:off x="838200" y="365125"/>
            <a:ext cx="10515600" cy="1325563"/>
          </a:xfrm>
        </p:spPr>
        <p:txBody>
          <a:bodyPr>
            <a:normAutofit/>
          </a:bodyPr>
          <a:lstStyle/>
          <a:p>
            <a:pPr algn="ctr">
              <a:buNone/>
            </a:pPr>
            <a:r>
              <a:rPr b="1">
                <a:ln w="38100">
                  <a:solidFill>
                    <a:schemeClr val="tx1"/>
                  </a:solidFill>
                </a:ln>
                <a:latin typeface="Montserrat Thin"/>
                <a:ea typeface="Montserrat Thin"/>
                <a:cs typeface="Montserrat Thin"/>
              </a:rPr>
              <a:t>Un Soleil actif et magnétique</a:t>
            </a:r>
          </a:p>
        </p:txBody>
      </p:sp>
      <p:sp>
        <p:nvSpPr>
          <p:cNvPr id="5" name="s10-intro">
            <a:extLst>
              <a:ext uri="{FF2B5EF4-FFF2-40B4-BE49-F238E27FC236}">
                <a16:creationId xmlns:a16="http://schemas.microsoft.com/office/drawing/2014/main" id="{EDBCA37F-D127-4C1A-8678-71E9B2E4D732}"/>
              </a:ext>
            </a:extLst>
          </p:cNvPr>
          <p:cNvSpPr>
            <a:spLocks noGrp="1"/>
          </p:cNvSpPr>
          <p:nvPr/>
        </p:nvSpPr>
        <p:spPr>
          <a:xfrm>
            <a:off x="1476375" y="1504950"/>
            <a:ext cx="9239250" cy="457200"/>
          </a:xfrm>
          <a:prstGeom prst="rect">
            <a:avLst/>
          </a:prstGeom>
          <a:noFill/>
          <a:ln w="0">
            <a:noFill/>
            <a:prstDash val="solid"/>
          </a:ln>
        </p:spPr>
        <p:txBody>
          <a:bodyPr wrap="square" lIns="66675" tIns="47625" rIns="66675" bIns="47625" anchor="ctr">
            <a:normAutofit fontScale="80948" lnSpcReduction="10000"/>
          </a:bodyPr>
          <a:lstStyle/>
          <a:p>
            <a:pPr algn="ctr">
              <a:defRPr sz="2100" b="1">
                <a:solidFill>
                  <a:srgbClr val="55378F"/>
                </a:solidFill>
                <a:latin typeface="Arial"/>
                <a:ea typeface="Arial"/>
                <a:cs typeface="Arial"/>
              </a:defRPr>
            </a:pPr>
            <a:r>
              <a:rPr lang="fr-FR" dirty="0"/>
              <a:t>Un plasma en mouvement produit un champ magnétique complexe et changeant</a:t>
            </a:r>
          </a:p>
        </p:txBody>
      </p:sp>
      <p:sp>
        <p:nvSpPr>
          <p:cNvPr id="6" name="s10-box-0">
            <a:extLst>
              <a:ext uri="{FF2B5EF4-FFF2-40B4-BE49-F238E27FC236}">
                <a16:creationId xmlns:a16="http://schemas.microsoft.com/office/drawing/2014/main" id="{03939DB6-DE27-4CFD-936D-E891071ADF30}"/>
              </a:ext>
            </a:extLst>
          </p:cNvPr>
          <p:cNvSpPr>
            <a:spLocks noGrp="1"/>
          </p:cNvSpPr>
          <p:nvPr/>
        </p:nvSpPr>
        <p:spPr>
          <a:xfrm>
            <a:off x="1476375" y="2333625"/>
            <a:ext cx="4476750" cy="1219200"/>
          </a:xfrm>
          <a:prstGeom prst="roundRect">
            <a:avLst>
              <a:gd name="adj" fmla="val 14063"/>
            </a:avLst>
          </a:prstGeom>
          <a:solidFill>
            <a:srgbClr val="92D050">
              <a:alpha val="9804"/>
            </a:srgbClr>
          </a:solidFill>
          <a:ln w="9525">
            <a:solidFill>
              <a:srgbClr val="EEE8F8"/>
            </a:solidFill>
            <a:prstDash val="solid"/>
          </a:ln>
        </p:spPr>
      </p:sp>
      <p:sp>
        <p:nvSpPr>
          <p:cNvPr id="7" name="s10-text-0">
            <a:extLst>
              <a:ext uri="{FF2B5EF4-FFF2-40B4-BE49-F238E27FC236}">
                <a16:creationId xmlns:a16="http://schemas.microsoft.com/office/drawing/2014/main" id="{9EFDC560-8E3F-405D-AB6F-8A9549B3EC79}"/>
              </a:ext>
            </a:extLst>
          </p:cNvPr>
          <p:cNvSpPr>
            <a:spLocks noGrp="1"/>
          </p:cNvSpPr>
          <p:nvPr/>
        </p:nvSpPr>
        <p:spPr>
          <a:xfrm>
            <a:off x="1685925" y="2486025"/>
            <a:ext cx="4057650" cy="914400"/>
          </a:xfrm>
          <a:prstGeom prst="rect">
            <a:avLst/>
          </a:prstGeom>
          <a:noFill/>
          <a:ln w="0">
            <a:noFill/>
            <a:prstDash val="solid"/>
          </a:ln>
        </p:spPr>
        <p:txBody>
          <a:bodyPr wrap="square" lIns="66675" tIns="47625" rIns="66675" bIns="47625" anchor="ctr">
            <a:normAutofit/>
          </a:bodyPr>
          <a:lstStyle/>
          <a:p>
            <a:pPr algn="l">
              <a:defRPr sz="1575">
                <a:solidFill>
                  <a:srgbClr val="18141E"/>
                </a:solidFill>
                <a:latin typeface="Arial"/>
                <a:ea typeface="Arial"/>
                <a:cs typeface="Arial"/>
              </a:defRPr>
            </a:pPr>
            <a:r>
              <a:rPr lang="fr-FR" b="1" dirty="0">
                <a:solidFill>
                  <a:srgbClr val="55378F"/>
                </a:solidFill>
              </a:rPr>
              <a:t>Taches solaires — </a:t>
            </a:r>
            <a:r>
              <a:rPr lang="fr-FR" dirty="0"/>
              <a:t>Régions très magnétisées, plus froides que leur environnement : elles paraissent sombres.</a:t>
            </a:r>
          </a:p>
        </p:txBody>
      </p:sp>
      <p:sp>
        <p:nvSpPr>
          <p:cNvPr id="8" name="s10-box-1">
            <a:extLst>
              <a:ext uri="{FF2B5EF4-FFF2-40B4-BE49-F238E27FC236}">
                <a16:creationId xmlns:a16="http://schemas.microsoft.com/office/drawing/2014/main" id="{5792AA3E-8BA1-4D67-BE6B-AF633F02E1E3}"/>
              </a:ext>
            </a:extLst>
          </p:cNvPr>
          <p:cNvSpPr>
            <a:spLocks noGrp="1"/>
          </p:cNvSpPr>
          <p:nvPr/>
        </p:nvSpPr>
        <p:spPr>
          <a:xfrm>
            <a:off x="6238875" y="2333625"/>
            <a:ext cx="4476750" cy="1219200"/>
          </a:xfrm>
          <a:prstGeom prst="roundRect">
            <a:avLst>
              <a:gd name="adj" fmla="val 14063"/>
            </a:avLst>
          </a:prstGeom>
          <a:solidFill>
            <a:srgbClr val="F6F2FB"/>
          </a:solidFill>
          <a:ln w="9525">
            <a:solidFill>
              <a:srgbClr val="EEE8F8"/>
            </a:solidFill>
            <a:prstDash val="solid"/>
          </a:ln>
        </p:spPr>
      </p:sp>
      <p:sp>
        <p:nvSpPr>
          <p:cNvPr id="9" name="s10-text-1">
            <a:extLst>
              <a:ext uri="{FF2B5EF4-FFF2-40B4-BE49-F238E27FC236}">
                <a16:creationId xmlns:a16="http://schemas.microsoft.com/office/drawing/2014/main" id="{1E03E615-E9A1-4A2E-B4B8-08704670EADB}"/>
              </a:ext>
            </a:extLst>
          </p:cNvPr>
          <p:cNvSpPr>
            <a:spLocks noGrp="1"/>
          </p:cNvSpPr>
          <p:nvPr/>
        </p:nvSpPr>
        <p:spPr>
          <a:xfrm>
            <a:off x="6448425" y="2486025"/>
            <a:ext cx="4057650" cy="914400"/>
          </a:xfrm>
          <a:prstGeom prst="rect">
            <a:avLst/>
          </a:prstGeom>
          <a:noFill/>
          <a:ln w="0">
            <a:noFill/>
            <a:prstDash val="solid"/>
          </a:ln>
        </p:spPr>
        <p:txBody>
          <a:bodyPr wrap="square" lIns="66675" tIns="47625" rIns="66675" bIns="47625" anchor="ctr">
            <a:normAutofit/>
          </a:bodyPr>
          <a:lstStyle/>
          <a:p>
            <a:pPr algn="l">
              <a:defRPr sz="1575">
                <a:solidFill>
                  <a:srgbClr val="18141E"/>
                </a:solidFill>
                <a:latin typeface="Arial"/>
                <a:ea typeface="Arial"/>
                <a:cs typeface="Arial"/>
              </a:defRPr>
            </a:pPr>
            <a:r>
              <a:rPr lang="fr-FR" b="1" dirty="0">
                <a:solidFill>
                  <a:srgbClr val="55378F"/>
                </a:solidFill>
              </a:rPr>
              <a:t>Boucles et protubérances — </a:t>
            </a:r>
            <a:r>
              <a:rPr lang="fr-FR" dirty="0"/>
              <a:t>Le champ magnétique guide et suspend le plasma au-dessus de la surface.</a:t>
            </a:r>
          </a:p>
        </p:txBody>
      </p:sp>
      <p:sp>
        <p:nvSpPr>
          <p:cNvPr id="10" name="s10-box-2">
            <a:extLst>
              <a:ext uri="{FF2B5EF4-FFF2-40B4-BE49-F238E27FC236}">
                <a16:creationId xmlns:a16="http://schemas.microsoft.com/office/drawing/2014/main" id="{81919F67-B9B1-4DBD-94CC-75E67192B1F2}"/>
              </a:ext>
            </a:extLst>
          </p:cNvPr>
          <p:cNvSpPr>
            <a:spLocks noGrp="1"/>
          </p:cNvSpPr>
          <p:nvPr/>
        </p:nvSpPr>
        <p:spPr>
          <a:xfrm>
            <a:off x="1476375" y="3810000"/>
            <a:ext cx="4476750" cy="1219200"/>
          </a:xfrm>
          <a:prstGeom prst="roundRect">
            <a:avLst>
              <a:gd name="adj" fmla="val 14063"/>
            </a:avLst>
          </a:prstGeom>
          <a:solidFill>
            <a:srgbClr val="FFF6D8">
              <a:alpha val="9804"/>
            </a:srgbClr>
          </a:solidFill>
          <a:ln w="9525">
            <a:solidFill>
              <a:srgbClr val="F3CA45"/>
            </a:solidFill>
            <a:prstDash val="solid"/>
          </a:ln>
        </p:spPr>
      </p:sp>
      <p:sp>
        <p:nvSpPr>
          <p:cNvPr id="11" name="s10-text-2">
            <a:extLst>
              <a:ext uri="{FF2B5EF4-FFF2-40B4-BE49-F238E27FC236}">
                <a16:creationId xmlns:a16="http://schemas.microsoft.com/office/drawing/2014/main" id="{711DF04F-B206-4F0A-9CC5-98A9DB8A0FFD}"/>
              </a:ext>
            </a:extLst>
          </p:cNvPr>
          <p:cNvSpPr>
            <a:spLocks noGrp="1"/>
          </p:cNvSpPr>
          <p:nvPr/>
        </p:nvSpPr>
        <p:spPr>
          <a:xfrm>
            <a:off x="1685925" y="3962400"/>
            <a:ext cx="4057650" cy="914400"/>
          </a:xfrm>
          <a:prstGeom prst="rect">
            <a:avLst/>
          </a:prstGeom>
          <a:noFill/>
          <a:ln w="0">
            <a:noFill/>
            <a:prstDash val="solid"/>
          </a:ln>
        </p:spPr>
        <p:txBody>
          <a:bodyPr wrap="square" lIns="66675" tIns="47625" rIns="66675" bIns="47625" anchor="ctr">
            <a:normAutofit/>
          </a:bodyPr>
          <a:lstStyle/>
          <a:p>
            <a:pPr algn="l">
              <a:defRPr sz="1575">
                <a:solidFill>
                  <a:srgbClr val="18141E"/>
                </a:solidFill>
                <a:latin typeface="Arial"/>
                <a:ea typeface="Arial"/>
                <a:cs typeface="Arial"/>
              </a:defRPr>
            </a:pPr>
            <a:r>
              <a:rPr lang="fr-FR" b="1" dirty="0">
                <a:solidFill>
                  <a:srgbClr val="55378F"/>
                </a:solidFill>
              </a:rPr>
              <a:t>Éruptions solaires — </a:t>
            </a:r>
            <a:r>
              <a:rPr lang="fr-FR" dirty="0"/>
              <a:t>Libérations rapides d’énergie et de rayonnements ; elles ne sont pas synonymes de CME.</a:t>
            </a:r>
          </a:p>
        </p:txBody>
      </p:sp>
      <p:sp>
        <p:nvSpPr>
          <p:cNvPr id="12" name="s10-box-3">
            <a:extLst>
              <a:ext uri="{FF2B5EF4-FFF2-40B4-BE49-F238E27FC236}">
                <a16:creationId xmlns:a16="http://schemas.microsoft.com/office/drawing/2014/main" id="{B0251AC0-EA7A-44CB-BD63-65AA69CD411C}"/>
              </a:ext>
            </a:extLst>
          </p:cNvPr>
          <p:cNvSpPr>
            <a:spLocks noGrp="1"/>
          </p:cNvSpPr>
          <p:nvPr/>
        </p:nvSpPr>
        <p:spPr>
          <a:xfrm>
            <a:off x="6238875" y="3810000"/>
            <a:ext cx="4476750" cy="1219200"/>
          </a:xfrm>
          <a:prstGeom prst="roundRect">
            <a:avLst>
              <a:gd name="adj" fmla="val 14063"/>
            </a:avLst>
          </a:prstGeom>
          <a:solidFill>
            <a:srgbClr val="002060">
              <a:alpha val="9804"/>
            </a:srgbClr>
          </a:solidFill>
          <a:ln w="9525">
            <a:solidFill>
              <a:srgbClr val="EEE8F8"/>
            </a:solidFill>
            <a:prstDash val="solid"/>
          </a:ln>
        </p:spPr>
      </p:sp>
      <p:sp>
        <p:nvSpPr>
          <p:cNvPr id="13" name="s10-text-3">
            <a:extLst>
              <a:ext uri="{FF2B5EF4-FFF2-40B4-BE49-F238E27FC236}">
                <a16:creationId xmlns:a16="http://schemas.microsoft.com/office/drawing/2014/main" id="{D01D3A9E-4B5D-4C13-990A-7035F90BA04D}"/>
              </a:ext>
            </a:extLst>
          </p:cNvPr>
          <p:cNvSpPr>
            <a:spLocks noGrp="1"/>
          </p:cNvSpPr>
          <p:nvPr/>
        </p:nvSpPr>
        <p:spPr>
          <a:xfrm>
            <a:off x="6448425" y="3962400"/>
            <a:ext cx="4057650" cy="914400"/>
          </a:xfrm>
          <a:prstGeom prst="rect">
            <a:avLst/>
          </a:prstGeom>
          <a:noFill/>
          <a:ln w="0">
            <a:noFill/>
            <a:prstDash val="solid"/>
          </a:ln>
        </p:spPr>
        <p:txBody>
          <a:bodyPr wrap="square" lIns="66675" tIns="47625" rIns="66675" bIns="47625" anchor="ctr">
            <a:normAutofit/>
          </a:bodyPr>
          <a:lstStyle/>
          <a:p>
            <a:pPr algn="l">
              <a:defRPr sz="1575">
                <a:solidFill>
                  <a:srgbClr val="18141E"/>
                </a:solidFill>
                <a:latin typeface="Arial"/>
                <a:ea typeface="Arial"/>
                <a:cs typeface="Arial"/>
              </a:defRPr>
            </a:pPr>
            <a:r>
              <a:rPr lang="fr-FR" b="1" dirty="0">
                <a:solidFill>
                  <a:srgbClr val="55378F"/>
                </a:solidFill>
              </a:rPr>
              <a:t>Éjections de masse coronale (CME) — </a:t>
            </a:r>
            <a:r>
              <a:rPr lang="fr-FR" dirty="0"/>
              <a:t>Nuages de plasma et de champ magnétique propulsés dans l’espace.</a:t>
            </a:r>
          </a:p>
        </p:txBody>
      </p:sp>
      <p:sp>
        <p:nvSpPr>
          <p:cNvPr id="14" name="s10-cycle">
            <a:extLst>
              <a:ext uri="{FF2B5EF4-FFF2-40B4-BE49-F238E27FC236}">
                <a16:creationId xmlns:a16="http://schemas.microsoft.com/office/drawing/2014/main" id="{6F458328-FD58-4D2F-B7EA-6CA71DC1F896}"/>
              </a:ext>
            </a:extLst>
          </p:cNvPr>
          <p:cNvSpPr>
            <a:spLocks noGrp="1"/>
          </p:cNvSpPr>
          <p:nvPr/>
        </p:nvSpPr>
        <p:spPr>
          <a:xfrm>
            <a:off x="1762125" y="5381625"/>
            <a:ext cx="8667750" cy="571500"/>
          </a:xfrm>
          <a:prstGeom prst="rect">
            <a:avLst/>
          </a:prstGeom>
          <a:solidFill>
            <a:srgbClr val="FFF6D8"/>
          </a:solidFill>
          <a:ln w="0">
            <a:noFill/>
            <a:prstDash val="solid"/>
          </a:ln>
        </p:spPr>
        <p:txBody>
          <a:bodyPr wrap="square" lIns="66675" tIns="47625" rIns="66675" bIns="47625" anchor="ctr">
            <a:normAutofit fontScale="94972"/>
          </a:bodyPr>
          <a:lstStyle/>
          <a:p>
            <a:pPr algn="ctr">
              <a:defRPr sz="1725">
                <a:solidFill>
                  <a:srgbClr val="18141E"/>
                </a:solidFill>
                <a:latin typeface="Arial"/>
                <a:ea typeface="Arial"/>
                <a:cs typeface="Arial"/>
              </a:defRPr>
            </a:pPr>
            <a:r>
              <a:rPr lang="fr-FR" b="1" dirty="0">
                <a:solidFill>
                  <a:srgbClr val="55378F"/>
                </a:solidFill>
              </a:rPr>
              <a:t>Rythme : </a:t>
            </a:r>
            <a:r>
              <a:rPr lang="fr-FR" dirty="0"/>
              <a:t>le nombre de taches augmente et diminue selon un cycle moyen d’environ 11 ans.</a:t>
            </a:r>
          </a:p>
        </p:txBody>
      </p:sp>
    </p:spTree>
    <p:extLst>
      <p:ext uri="{BB962C8B-B14F-4D97-AF65-F5344CB8AC3E}">
        <p14:creationId xmlns:p14="http://schemas.microsoft.com/office/powerpoint/2010/main" val="3154304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s11-background"/>
          <p:cNvPicPr>
            <a:picLocks noChangeAspect="1"/>
          </p:cNvPicPr>
          <p:nvPr/>
        </p:nvPicPr>
        <p:blipFill>
          <a:blip r:embed="rId3"/>
          <a:stretch/>
        </p:blipFill>
        <p:spPr>
          <a:xfrm>
            <a:off x="0" y="0"/>
            <a:ext cx="12192000" cy="6858000"/>
          </a:xfrm>
          <a:prstGeom prst="rect">
            <a:avLst/>
          </a:prstGeom>
        </p:spPr>
      </p:pic>
      <p:sp>
        <p:nvSpPr>
          <p:cNvPr id="2" name="s11-title">
            <a:extLst>
              <a:ext uri="{FF2B5EF4-FFF2-40B4-BE49-F238E27FC236}">
                <a16:creationId xmlns:a16="http://schemas.microsoft.com/office/drawing/2014/main" id="{8DC23DFE-2941-48FD-8E38-51588F7954A2}"/>
              </a:ext>
            </a:extLst>
          </p:cNvPr>
          <p:cNvSpPr>
            <a:spLocks noGrp="1"/>
          </p:cNvSpPr>
          <p:nvPr/>
        </p:nvSpPr>
        <p:spPr>
          <a:xfrm>
            <a:off x="1047750" y="304800"/>
            <a:ext cx="10096500" cy="647700"/>
          </a:xfrm>
          <a:prstGeom prst="rect">
            <a:avLst/>
          </a:prstGeom>
          <a:noFill/>
          <a:ln w="0">
            <a:noFill/>
            <a:prstDash val="solid"/>
          </a:ln>
        </p:spPr>
        <p:txBody>
          <a:bodyPr wrap="square" lIns="28575" tIns="19050" rIns="28575" bIns="19050" anchor="ctr">
            <a:normAutofit/>
          </a:bodyPr>
          <a:lstStyle/>
          <a:p>
            <a:pPr algn="ctr">
              <a:lnSpc>
                <a:spcPct val="102000"/>
              </a:lnSpc>
              <a:buNone/>
              <a:defRPr sz="3225" b="1">
                <a:solidFill>
                  <a:srgbClr val="000000"/>
                </a:solidFill>
                <a:latin typeface="Montserrat Thin"/>
                <a:ea typeface="Montserrat Thin"/>
                <a:cs typeface="Montserrat Thin"/>
              </a:defRPr>
            </a:pPr>
            <a:r>
              <a:rPr sz="3225" b="1">
                <a:solidFill>
                  <a:srgbClr val="000000"/>
                </a:solidFill>
                <a:latin typeface="Montserrat Thin"/>
                <a:ea typeface="Montserrat Thin"/>
                <a:cs typeface="Montserrat Thin"/>
              </a:rPr>
              <a:t>Une même activité, quatre phénomènes</a:t>
            </a:r>
          </a:p>
        </p:txBody>
      </p:sp>
      <p:sp>
        <p:nvSpPr>
          <p:cNvPr id="3" name="s11-subtitle">
            <a:extLst>
              <a:ext uri="{FF2B5EF4-FFF2-40B4-BE49-F238E27FC236}">
                <a16:creationId xmlns:a16="http://schemas.microsoft.com/office/drawing/2014/main" id="{5CCEA44A-94B2-441B-AACA-EEBA9CBF363F}"/>
              </a:ext>
            </a:extLst>
          </p:cNvPr>
          <p:cNvSpPr>
            <a:spLocks noGrp="1"/>
          </p:cNvSpPr>
          <p:nvPr/>
        </p:nvSpPr>
        <p:spPr>
          <a:xfrm>
            <a:off x="1714500" y="952500"/>
            <a:ext cx="8763000" cy="342900"/>
          </a:xfrm>
          <a:prstGeom prst="rect">
            <a:avLst/>
          </a:prstGeom>
          <a:noFill/>
          <a:ln w="0">
            <a:noFill/>
            <a:prstDash val="solid"/>
          </a:ln>
        </p:spPr>
        <p:txBody>
          <a:bodyPr wrap="square" lIns="28575" tIns="19050" rIns="28575" bIns="19050" anchor="ctr">
            <a:normAutofit/>
          </a:bodyPr>
          <a:lstStyle/>
          <a:p>
            <a:pPr algn="ctr">
              <a:lnSpc>
                <a:spcPct val="102000"/>
              </a:lnSpc>
              <a:buNone/>
              <a:defRPr sz="1500" b="1">
                <a:solidFill>
                  <a:srgbClr val="55378F"/>
                </a:solidFill>
                <a:latin typeface="Arial"/>
                <a:ea typeface="Arial"/>
                <a:cs typeface="Arial"/>
              </a:defRPr>
            </a:pPr>
            <a:r>
              <a:rPr sz="1500" b="1">
                <a:solidFill>
                  <a:srgbClr val="55378F"/>
                </a:solidFill>
                <a:latin typeface="Arial"/>
                <a:ea typeface="Arial"/>
                <a:cs typeface="Arial"/>
              </a:rPr>
              <a:t>Le champ magnétique solaire produit des signatures très différentes.</a:t>
            </a:r>
          </a:p>
        </p:txBody>
      </p:sp>
      <p:sp>
        <p:nvSpPr>
          <p:cNvPr id="4" name="sunspots-panel">
            <a:extLst>
              <a:ext uri="{FF2B5EF4-FFF2-40B4-BE49-F238E27FC236}">
                <a16:creationId xmlns:a16="http://schemas.microsoft.com/office/drawing/2014/main" id="{9E234026-42A0-473E-B49C-A940A59B43E5}"/>
              </a:ext>
            </a:extLst>
          </p:cNvPr>
          <p:cNvSpPr>
            <a:spLocks noGrp="1"/>
          </p:cNvSpPr>
          <p:nvPr/>
        </p:nvSpPr>
        <p:spPr>
          <a:xfrm>
            <a:off x="666750" y="1438275"/>
            <a:ext cx="5314950" cy="1885950"/>
          </a:xfrm>
          <a:prstGeom prst="roundRect">
            <a:avLst>
              <a:gd name="adj" fmla="val 8081"/>
            </a:avLst>
          </a:prstGeom>
          <a:solidFill>
            <a:srgbClr val="000000">
              <a:alpha val="0"/>
            </a:srgbClr>
          </a:solidFill>
          <a:ln w="9525">
            <a:solidFill>
              <a:srgbClr val="D9CFEA"/>
            </a:solidFill>
            <a:prstDash val="solid"/>
          </a:ln>
        </p:spPr>
        <p:style>
          <a:lnRef idx="0">
            <a:scrgbClr r="0" g="0" b="0"/>
          </a:lnRef>
          <a:fillRef idx="0">
            <a:scrgbClr r="0" g="0" b="0"/>
          </a:fillRef>
          <a:effectRef idx="4">
            <a:scrgbClr r="0" g="0" b="0"/>
          </a:effectRef>
          <a:fontRef idx="major"/>
        </p:style>
      </p:sp>
      <p:sp>
        <p:nvSpPr>
          <p:cNvPr id="5" name="sunspots-accent">
            <a:extLst>
              <a:ext uri="{FF2B5EF4-FFF2-40B4-BE49-F238E27FC236}">
                <a16:creationId xmlns:a16="http://schemas.microsoft.com/office/drawing/2014/main" id="{04580E9F-856C-4A24-9AF9-0FE08C61F494}"/>
              </a:ext>
            </a:extLst>
          </p:cNvPr>
          <p:cNvSpPr>
            <a:spLocks noGrp="1"/>
          </p:cNvSpPr>
          <p:nvPr/>
        </p:nvSpPr>
        <p:spPr>
          <a:xfrm>
            <a:off x="676275" y="1609725"/>
            <a:ext cx="57150" cy="485775"/>
          </a:xfrm>
          <a:prstGeom prst="rect">
            <a:avLst/>
          </a:prstGeom>
          <a:solidFill>
            <a:srgbClr val="E9942B"/>
          </a:solidFill>
          <a:ln w="0">
            <a:solidFill>
              <a:srgbClr val="E9942B"/>
            </a:solidFill>
            <a:prstDash val="solid"/>
          </a:ln>
        </p:spPr>
      </p:sp>
      <p:pic>
        <p:nvPicPr>
          <p:cNvPr id="45" name="sunspots-image"/>
          <p:cNvPicPr>
            <a:picLocks noChangeAspect="1"/>
          </p:cNvPicPr>
          <p:nvPr/>
        </p:nvPicPr>
        <p:blipFill>
          <a:blip r:embed="rId4"/>
          <a:stretch/>
        </p:blipFill>
        <p:spPr>
          <a:xfrm>
            <a:off x="819150" y="1600200"/>
            <a:ext cx="2000250" cy="1333500"/>
          </a:xfrm>
          <a:prstGeom prst="roundRect">
            <a:avLst>
              <a:gd name="adj" fmla="val 8571"/>
            </a:avLst>
          </a:prstGeom>
        </p:spPr>
      </p:pic>
      <p:sp>
        <p:nvSpPr>
          <p:cNvPr id="7" name="sunspots-credit">
            <a:extLst>
              <a:ext uri="{FF2B5EF4-FFF2-40B4-BE49-F238E27FC236}">
                <a16:creationId xmlns:a16="http://schemas.microsoft.com/office/drawing/2014/main" id="{94A2090D-D1C5-49F2-87AC-A1601AB5C02E}"/>
              </a:ext>
            </a:extLst>
          </p:cNvPr>
          <p:cNvSpPr>
            <a:spLocks noGrp="1"/>
          </p:cNvSpPr>
          <p:nvPr/>
        </p:nvSpPr>
        <p:spPr>
          <a:xfrm>
            <a:off x="800100" y="2962275"/>
            <a:ext cx="2038350" cy="238125"/>
          </a:xfrm>
          <a:prstGeom prst="rect">
            <a:avLst/>
          </a:prstGeom>
          <a:noFill/>
          <a:ln w="0">
            <a:noFill/>
            <a:prstDash val="solid"/>
          </a:ln>
        </p:spPr>
        <p:txBody>
          <a:bodyPr wrap="square" lIns="28575" tIns="19050" rIns="28575" bIns="19050" anchor="ctr">
            <a:normAutofit/>
          </a:bodyPr>
          <a:lstStyle/>
          <a:p>
            <a:pPr algn="ctr">
              <a:lnSpc>
                <a:spcPct val="102000"/>
              </a:lnSpc>
              <a:buNone/>
              <a:defRPr sz="660" b="0">
                <a:solidFill>
                  <a:srgbClr val="77717D"/>
                </a:solidFill>
                <a:latin typeface="Arial"/>
                <a:ea typeface="Arial"/>
                <a:cs typeface="Arial"/>
              </a:defRPr>
            </a:pPr>
            <a:r>
              <a:rPr sz="660" b="0">
                <a:solidFill>
                  <a:srgbClr val="77717D"/>
                </a:solidFill>
                <a:latin typeface="Arial"/>
                <a:ea typeface="Arial"/>
                <a:cs typeface="Arial"/>
              </a:rPr>
              <a:t>NASA/SDO/HMI · NOAA 12192 · oct. 2014</a:t>
            </a:r>
          </a:p>
        </p:txBody>
      </p:sp>
      <p:sp>
        <p:nvSpPr>
          <p:cNvPr id="8" name="sunspots-title">
            <a:extLst>
              <a:ext uri="{FF2B5EF4-FFF2-40B4-BE49-F238E27FC236}">
                <a16:creationId xmlns:a16="http://schemas.microsoft.com/office/drawing/2014/main" id="{E6D79294-4FA9-4DAD-AB4C-E7DFC5CB70DC}"/>
              </a:ext>
            </a:extLst>
          </p:cNvPr>
          <p:cNvSpPr>
            <a:spLocks noGrp="1"/>
          </p:cNvSpPr>
          <p:nvPr/>
        </p:nvSpPr>
        <p:spPr>
          <a:xfrm>
            <a:off x="2990850" y="1695450"/>
            <a:ext cx="2819400" cy="323850"/>
          </a:xfrm>
          <a:prstGeom prst="rect">
            <a:avLst/>
          </a:prstGeom>
          <a:noFill/>
          <a:ln w="0">
            <a:noFill/>
            <a:prstDash val="solid"/>
          </a:ln>
        </p:spPr>
        <p:txBody>
          <a:bodyPr wrap="square" lIns="28575" tIns="19050" rIns="28575" bIns="19050" anchor="ctr">
            <a:normAutofit/>
          </a:bodyPr>
          <a:lstStyle/>
          <a:p>
            <a:pPr algn="l">
              <a:lnSpc>
                <a:spcPct val="102000"/>
              </a:lnSpc>
              <a:buNone/>
              <a:defRPr sz="1500" b="1">
                <a:solidFill>
                  <a:srgbClr val="55378F"/>
                </a:solidFill>
                <a:latin typeface="Arial"/>
                <a:ea typeface="Arial"/>
                <a:cs typeface="Arial"/>
              </a:defRPr>
            </a:pPr>
            <a:r>
              <a:rPr lang="fr-FR" sz="1500" b="1" dirty="0">
                <a:solidFill>
                  <a:srgbClr val="55378F"/>
                </a:solidFill>
                <a:latin typeface="Arial"/>
                <a:ea typeface="Arial"/>
                <a:cs typeface="Arial"/>
              </a:rPr>
              <a:t>Taches solaires</a:t>
            </a:r>
          </a:p>
        </p:txBody>
      </p:sp>
      <p:sp>
        <p:nvSpPr>
          <p:cNvPr id="10" name="sunspots-explanation">
            <a:extLst>
              <a:ext uri="{FF2B5EF4-FFF2-40B4-BE49-F238E27FC236}">
                <a16:creationId xmlns:a16="http://schemas.microsoft.com/office/drawing/2014/main" id="{026C10BE-5D43-40CF-95FF-F9D9B8459543}"/>
              </a:ext>
            </a:extLst>
          </p:cNvPr>
          <p:cNvSpPr>
            <a:spLocks noGrp="1"/>
          </p:cNvSpPr>
          <p:nvPr/>
        </p:nvSpPr>
        <p:spPr>
          <a:xfrm>
            <a:off x="3000375" y="2143125"/>
            <a:ext cx="2819400" cy="619125"/>
          </a:xfrm>
          <a:prstGeom prst="rect">
            <a:avLst/>
          </a:prstGeom>
          <a:noFill/>
          <a:ln w="0">
            <a:noFill/>
            <a:prstDash val="solid"/>
          </a:ln>
        </p:spPr>
        <p:txBody>
          <a:bodyPr wrap="square" lIns="28575" tIns="19050" rIns="28575" bIns="19050" anchor="t">
            <a:normAutofit/>
          </a:bodyPr>
          <a:lstStyle/>
          <a:p>
            <a:pPr algn="l">
              <a:lnSpc>
                <a:spcPct val="104000"/>
              </a:lnSpc>
              <a:buNone/>
              <a:defRPr sz="1148" b="0">
                <a:solidFill>
                  <a:srgbClr val="18141E"/>
                </a:solidFill>
                <a:latin typeface="Arial"/>
                <a:ea typeface="Arial"/>
                <a:cs typeface="Arial"/>
              </a:defRPr>
            </a:pPr>
            <a:r>
              <a:rPr sz="1148" b="0">
                <a:solidFill>
                  <a:srgbClr val="18141E"/>
                </a:solidFill>
                <a:latin typeface="Arial"/>
                <a:ea typeface="Arial"/>
                <a:cs typeface="Arial"/>
              </a:rPr>
              <a:t>Des régions plus froides et donc plus sombres, associées à un champ magnétique intense.</a:t>
            </a:r>
          </a:p>
        </p:txBody>
      </p:sp>
      <p:sp>
        <p:nvSpPr>
          <p:cNvPr id="11" name="sunspots-distinction">
            <a:extLst>
              <a:ext uri="{FF2B5EF4-FFF2-40B4-BE49-F238E27FC236}">
                <a16:creationId xmlns:a16="http://schemas.microsoft.com/office/drawing/2014/main" id="{802887D2-3A96-48EF-8F54-748E2B66256F}"/>
              </a:ext>
            </a:extLst>
          </p:cNvPr>
          <p:cNvSpPr>
            <a:spLocks noGrp="1"/>
          </p:cNvSpPr>
          <p:nvPr/>
        </p:nvSpPr>
        <p:spPr>
          <a:xfrm>
            <a:off x="3000375" y="2800350"/>
            <a:ext cx="2819400" cy="400050"/>
          </a:xfrm>
          <a:prstGeom prst="rect">
            <a:avLst/>
          </a:prstGeom>
          <a:noFill/>
          <a:ln w="0">
            <a:noFill/>
            <a:prstDash val="solid"/>
          </a:ln>
        </p:spPr>
        <p:txBody>
          <a:bodyPr wrap="square" lIns="28575" tIns="19050" rIns="28575" bIns="19050" anchor="ctr">
            <a:normAutofit/>
          </a:bodyPr>
          <a:lstStyle/>
          <a:p>
            <a:pPr algn="l">
              <a:lnSpc>
                <a:spcPct val="102000"/>
              </a:lnSpc>
              <a:buNone/>
              <a:defRPr sz="990" b="1">
                <a:solidFill>
                  <a:srgbClr val="55378F"/>
                </a:solidFill>
                <a:latin typeface="Arial"/>
                <a:ea typeface="Arial"/>
                <a:cs typeface="Arial"/>
              </a:defRPr>
            </a:pPr>
            <a:r>
              <a:rPr sz="990" b="1">
                <a:solidFill>
                  <a:srgbClr val="55378F"/>
                </a:solidFill>
                <a:latin typeface="Arial"/>
                <a:ea typeface="Arial"/>
                <a:cs typeface="Arial"/>
              </a:rPr>
              <a:t>Un signe visible des régions actives.</a:t>
            </a:r>
          </a:p>
        </p:txBody>
      </p:sp>
      <p:sp>
        <p:nvSpPr>
          <p:cNvPr id="12" name="prominence-panel">
            <a:extLst>
              <a:ext uri="{FF2B5EF4-FFF2-40B4-BE49-F238E27FC236}">
                <a16:creationId xmlns:a16="http://schemas.microsoft.com/office/drawing/2014/main" id="{A18115C1-7668-44F5-8B10-E4205D8922E6}"/>
              </a:ext>
            </a:extLst>
          </p:cNvPr>
          <p:cNvSpPr>
            <a:spLocks noGrp="1"/>
          </p:cNvSpPr>
          <p:nvPr/>
        </p:nvSpPr>
        <p:spPr>
          <a:xfrm>
            <a:off x="6210300" y="1438275"/>
            <a:ext cx="5314950" cy="1885950"/>
          </a:xfrm>
          <a:prstGeom prst="roundRect">
            <a:avLst>
              <a:gd name="adj" fmla="val 8081"/>
            </a:avLst>
          </a:prstGeom>
          <a:solidFill>
            <a:srgbClr val="000000">
              <a:alpha val="0"/>
            </a:srgbClr>
          </a:solidFill>
          <a:ln w="9525">
            <a:solidFill>
              <a:srgbClr val="D9CFEA"/>
            </a:solidFill>
            <a:prstDash val="solid"/>
          </a:ln>
        </p:spPr>
        <p:style>
          <a:lnRef idx="0">
            <a:scrgbClr r="0" g="0" b="0"/>
          </a:lnRef>
          <a:fillRef idx="0">
            <a:scrgbClr r="0" g="0" b="0"/>
          </a:fillRef>
          <a:effectRef idx="4">
            <a:scrgbClr r="0" g="0" b="0"/>
          </a:effectRef>
          <a:fontRef idx="major"/>
        </p:style>
      </p:sp>
      <p:sp>
        <p:nvSpPr>
          <p:cNvPr id="13" name="prominence-accent">
            <a:extLst>
              <a:ext uri="{FF2B5EF4-FFF2-40B4-BE49-F238E27FC236}">
                <a16:creationId xmlns:a16="http://schemas.microsoft.com/office/drawing/2014/main" id="{589FE850-08CE-462E-9BE1-BA4F42DCFF3C}"/>
              </a:ext>
            </a:extLst>
          </p:cNvPr>
          <p:cNvSpPr>
            <a:spLocks noGrp="1"/>
          </p:cNvSpPr>
          <p:nvPr/>
        </p:nvSpPr>
        <p:spPr>
          <a:xfrm>
            <a:off x="6219825" y="1609725"/>
            <a:ext cx="57150" cy="485775"/>
          </a:xfrm>
          <a:prstGeom prst="rect">
            <a:avLst/>
          </a:prstGeom>
          <a:solidFill>
            <a:srgbClr val="F2C94C"/>
          </a:solidFill>
          <a:ln w="0">
            <a:solidFill>
              <a:srgbClr val="F2C94C"/>
            </a:solidFill>
            <a:prstDash val="solid"/>
          </a:ln>
        </p:spPr>
      </p:sp>
      <p:pic>
        <p:nvPicPr>
          <p:cNvPr id="53" name="prominence-image"/>
          <p:cNvPicPr>
            <a:picLocks noChangeAspect="1"/>
          </p:cNvPicPr>
          <p:nvPr/>
        </p:nvPicPr>
        <p:blipFill>
          <a:blip r:embed="rId5"/>
          <a:stretch/>
        </p:blipFill>
        <p:spPr>
          <a:xfrm>
            <a:off x="6362700" y="1600200"/>
            <a:ext cx="2000250" cy="1333500"/>
          </a:xfrm>
          <a:prstGeom prst="roundRect">
            <a:avLst>
              <a:gd name="adj" fmla="val 8571"/>
            </a:avLst>
          </a:prstGeom>
        </p:spPr>
      </p:pic>
      <p:sp>
        <p:nvSpPr>
          <p:cNvPr id="15" name="prominence-credit">
            <a:extLst>
              <a:ext uri="{FF2B5EF4-FFF2-40B4-BE49-F238E27FC236}">
                <a16:creationId xmlns:a16="http://schemas.microsoft.com/office/drawing/2014/main" id="{36AA0FC4-E997-45D1-8773-EC256E5E4B8F}"/>
              </a:ext>
            </a:extLst>
          </p:cNvPr>
          <p:cNvSpPr>
            <a:spLocks noGrp="1"/>
          </p:cNvSpPr>
          <p:nvPr/>
        </p:nvSpPr>
        <p:spPr>
          <a:xfrm>
            <a:off x="6343650" y="2962275"/>
            <a:ext cx="2038350" cy="238125"/>
          </a:xfrm>
          <a:prstGeom prst="rect">
            <a:avLst/>
          </a:prstGeom>
          <a:noFill/>
          <a:ln w="0">
            <a:noFill/>
            <a:prstDash val="solid"/>
          </a:ln>
        </p:spPr>
        <p:txBody>
          <a:bodyPr wrap="square" lIns="28575" tIns="19050" rIns="28575" bIns="19050" anchor="ctr">
            <a:normAutofit/>
          </a:bodyPr>
          <a:lstStyle/>
          <a:p>
            <a:pPr algn="ctr">
              <a:lnSpc>
                <a:spcPct val="102000"/>
              </a:lnSpc>
              <a:buNone/>
              <a:defRPr sz="660" b="0">
                <a:solidFill>
                  <a:srgbClr val="77717D"/>
                </a:solidFill>
                <a:latin typeface="Arial"/>
                <a:ea typeface="Arial"/>
                <a:cs typeface="Arial"/>
              </a:defRPr>
            </a:pPr>
            <a:r>
              <a:rPr sz="660" b="0">
                <a:solidFill>
                  <a:srgbClr val="77717D"/>
                </a:solidFill>
                <a:latin typeface="Arial"/>
                <a:ea typeface="Arial"/>
                <a:cs typeface="Arial"/>
              </a:rPr>
              <a:t>NASA/GSFC/SDO · 13 oct. 2015 · fausses couleurs</a:t>
            </a:r>
          </a:p>
        </p:txBody>
      </p:sp>
      <p:sp>
        <p:nvSpPr>
          <p:cNvPr id="16" name="prominence-title">
            <a:extLst>
              <a:ext uri="{FF2B5EF4-FFF2-40B4-BE49-F238E27FC236}">
                <a16:creationId xmlns:a16="http://schemas.microsoft.com/office/drawing/2014/main" id="{C6A30FFD-FA21-467F-A6BD-15E783194A70}"/>
              </a:ext>
            </a:extLst>
          </p:cNvPr>
          <p:cNvSpPr>
            <a:spLocks noGrp="1"/>
          </p:cNvSpPr>
          <p:nvPr/>
        </p:nvSpPr>
        <p:spPr>
          <a:xfrm>
            <a:off x="8534400" y="1695450"/>
            <a:ext cx="2819400" cy="323850"/>
          </a:xfrm>
          <a:prstGeom prst="rect">
            <a:avLst/>
          </a:prstGeom>
          <a:noFill/>
          <a:ln w="0">
            <a:noFill/>
            <a:prstDash val="solid"/>
          </a:ln>
        </p:spPr>
        <p:txBody>
          <a:bodyPr wrap="square" lIns="28575" tIns="19050" rIns="28575" bIns="19050" anchor="ctr">
            <a:normAutofit/>
          </a:bodyPr>
          <a:lstStyle/>
          <a:p>
            <a:pPr algn="l">
              <a:lnSpc>
                <a:spcPct val="102000"/>
              </a:lnSpc>
              <a:buNone/>
              <a:defRPr sz="1500" b="1">
                <a:solidFill>
                  <a:srgbClr val="55378F"/>
                </a:solidFill>
                <a:latin typeface="Arial"/>
                <a:ea typeface="Arial"/>
                <a:cs typeface="Arial"/>
              </a:defRPr>
            </a:pPr>
            <a:r>
              <a:rPr lang="fr-FR" sz="1500" b="1" dirty="0">
                <a:solidFill>
                  <a:srgbClr val="55378F"/>
                </a:solidFill>
                <a:latin typeface="Arial"/>
                <a:ea typeface="Arial"/>
                <a:cs typeface="Arial"/>
              </a:rPr>
              <a:t>Protubérance</a:t>
            </a:r>
          </a:p>
        </p:txBody>
      </p:sp>
      <p:sp>
        <p:nvSpPr>
          <p:cNvPr id="18" name="prominence-explanation">
            <a:extLst>
              <a:ext uri="{FF2B5EF4-FFF2-40B4-BE49-F238E27FC236}">
                <a16:creationId xmlns:a16="http://schemas.microsoft.com/office/drawing/2014/main" id="{47164BA0-3A4E-4B53-B59D-A29B4FBEBCAB}"/>
              </a:ext>
            </a:extLst>
          </p:cNvPr>
          <p:cNvSpPr>
            <a:spLocks noGrp="1"/>
          </p:cNvSpPr>
          <p:nvPr/>
        </p:nvSpPr>
        <p:spPr>
          <a:xfrm>
            <a:off x="8543925" y="2143125"/>
            <a:ext cx="2819400" cy="619125"/>
          </a:xfrm>
          <a:prstGeom prst="rect">
            <a:avLst/>
          </a:prstGeom>
          <a:noFill/>
          <a:ln w="0">
            <a:noFill/>
            <a:prstDash val="solid"/>
          </a:ln>
        </p:spPr>
        <p:txBody>
          <a:bodyPr wrap="square" lIns="28575" tIns="19050" rIns="28575" bIns="19050" anchor="t">
            <a:normAutofit/>
          </a:bodyPr>
          <a:lstStyle/>
          <a:p>
            <a:pPr algn="l">
              <a:lnSpc>
                <a:spcPct val="104000"/>
              </a:lnSpc>
              <a:buNone/>
              <a:defRPr sz="1148" b="0">
                <a:solidFill>
                  <a:srgbClr val="18141E"/>
                </a:solidFill>
                <a:latin typeface="Arial"/>
                <a:ea typeface="Arial"/>
                <a:cs typeface="Arial"/>
              </a:defRPr>
            </a:pPr>
            <a:r>
              <a:rPr sz="1148" b="0">
                <a:solidFill>
                  <a:srgbClr val="18141E"/>
                </a:solidFill>
                <a:latin typeface="Arial"/>
                <a:ea typeface="Arial"/>
                <a:cs typeface="Arial"/>
              </a:rPr>
              <a:t>Du plasma relativement froid et dense, suspendu et guidé par les lignes du champ magnétique.</a:t>
            </a:r>
          </a:p>
        </p:txBody>
      </p:sp>
      <p:sp>
        <p:nvSpPr>
          <p:cNvPr id="19" name="prominence-distinction">
            <a:extLst>
              <a:ext uri="{FF2B5EF4-FFF2-40B4-BE49-F238E27FC236}">
                <a16:creationId xmlns:a16="http://schemas.microsoft.com/office/drawing/2014/main" id="{84FB5B97-4DF7-48A1-9D40-043DD07CF852}"/>
              </a:ext>
            </a:extLst>
          </p:cNvPr>
          <p:cNvSpPr>
            <a:spLocks noGrp="1"/>
          </p:cNvSpPr>
          <p:nvPr/>
        </p:nvSpPr>
        <p:spPr>
          <a:xfrm>
            <a:off x="8543925" y="2800350"/>
            <a:ext cx="2819400" cy="400050"/>
          </a:xfrm>
          <a:prstGeom prst="rect">
            <a:avLst/>
          </a:prstGeom>
          <a:noFill/>
          <a:ln w="0">
            <a:noFill/>
            <a:prstDash val="solid"/>
          </a:ln>
        </p:spPr>
        <p:txBody>
          <a:bodyPr wrap="square" lIns="28575" tIns="19050" rIns="28575" bIns="19050" anchor="ctr">
            <a:normAutofit/>
          </a:bodyPr>
          <a:lstStyle/>
          <a:p>
            <a:pPr algn="l">
              <a:lnSpc>
                <a:spcPct val="102000"/>
              </a:lnSpc>
              <a:buNone/>
              <a:defRPr sz="990" b="1">
                <a:solidFill>
                  <a:srgbClr val="55378F"/>
                </a:solidFill>
                <a:latin typeface="Arial"/>
                <a:ea typeface="Arial"/>
                <a:cs typeface="Arial"/>
              </a:defRPr>
            </a:pPr>
            <a:r>
              <a:rPr sz="990" b="1">
                <a:solidFill>
                  <a:srgbClr val="55378F"/>
                </a:solidFill>
                <a:latin typeface="Arial"/>
                <a:ea typeface="Arial"/>
                <a:cs typeface="Arial"/>
              </a:rPr>
              <a:t>Une structure de plasma encore liée au Soleil.</a:t>
            </a:r>
          </a:p>
        </p:txBody>
      </p:sp>
      <p:sp>
        <p:nvSpPr>
          <p:cNvPr id="20" name="flare-panel">
            <a:extLst>
              <a:ext uri="{FF2B5EF4-FFF2-40B4-BE49-F238E27FC236}">
                <a16:creationId xmlns:a16="http://schemas.microsoft.com/office/drawing/2014/main" id="{D99397A5-CCB0-4EA2-85A9-23FFC15780EB}"/>
              </a:ext>
            </a:extLst>
          </p:cNvPr>
          <p:cNvSpPr>
            <a:spLocks noGrp="1"/>
          </p:cNvSpPr>
          <p:nvPr/>
        </p:nvSpPr>
        <p:spPr>
          <a:xfrm>
            <a:off x="666750" y="3476625"/>
            <a:ext cx="5314950" cy="1885950"/>
          </a:xfrm>
          <a:prstGeom prst="roundRect">
            <a:avLst>
              <a:gd name="adj" fmla="val 8081"/>
            </a:avLst>
          </a:prstGeom>
          <a:solidFill>
            <a:srgbClr val="000000">
              <a:alpha val="0"/>
            </a:srgbClr>
          </a:solidFill>
          <a:ln w="9525">
            <a:solidFill>
              <a:srgbClr val="D9CFEA"/>
            </a:solidFill>
            <a:prstDash val="solid"/>
          </a:ln>
        </p:spPr>
        <p:style>
          <a:lnRef idx="0">
            <a:scrgbClr r="0" g="0" b="0"/>
          </a:lnRef>
          <a:fillRef idx="0">
            <a:scrgbClr r="0" g="0" b="0"/>
          </a:fillRef>
          <a:effectRef idx="4">
            <a:scrgbClr r="0" g="0" b="0"/>
          </a:effectRef>
          <a:fontRef idx="major"/>
        </p:style>
      </p:sp>
      <p:sp>
        <p:nvSpPr>
          <p:cNvPr id="21" name="flare-accent">
            <a:extLst>
              <a:ext uri="{FF2B5EF4-FFF2-40B4-BE49-F238E27FC236}">
                <a16:creationId xmlns:a16="http://schemas.microsoft.com/office/drawing/2014/main" id="{9CD8314D-61F0-45BC-9FEF-BBA4DF3FB7A5}"/>
              </a:ext>
            </a:extLst>
          </p:cNvPr>
          <p:cNvSpPr>
            <a:spLocks noGrp="1"/>
          </p:cNvSpPr>
          <p:nvPr/>
        </p:nvSpPr>
        <p:spPr>
          <a:xfrm>
            <a:off x="676275" y="3648075"/>
            <a:ext cx="57150" cy="485775"/>
          </a:xfrm>
          <a:prstGeom prst="rect">
            <a:avLst/>
          </a:prstGeom>
          <a:solidFill>
            <a:srgbClr val="E9942B"/>
          </a:solidFill>
          <a:ln w="0">
            <a:solidFill>
              <a:srgbClr val="E9942B"/>
            </a:solidFill>
            <a:prstDash val="solid"/>
          </a:ln>
        </p:spPr>
      </p:sp>
      <p:pic>
        <p:nvPicPr>
          <p:cNvPr id="61" name="flare-image"/>
          <p:cNvPicPr>
            <a:picLocks noChangeAspect="1"/>
          </p:cNvPicPr>
          <p:nvPr/>
        </p:nvPicPr>
        <p:blipFill>
          <a:blip r:embed="rId6"/>
          <a:stretch/>
        </p:blipFill>
        <p:spPr>
          <a:xfrm>
            <a:off x="819150" y="3638550"/>
            <a:ext cx="2000250" cy="1333500"/>
          </a:xfrm>
          <a:prstGeom prst="roundRect">
            <a:avLst>
              <a:gd name="adj" fmla="val 8571"/>
            </a:avLst>
          </a:prstGeom>
        </p:spPr>
      </p:pic>
      <p:sp>
        <p:nvSpPr>
          <p:cNvPr id="23" name="flare-credit">
            <a:extLst>
              <a:ext uri="{FF2B5EF4-FFF2-40B4-BE49-F238E27FC236}">
                <a16:creationId xmlns:a16="http://schemas.microsoft.com/office/drawing/2014/main" id="{D765D939-1F65-4421-9E8E-527203B11611}"/>
              </a:ext>
            </a:extLst>
          </p:cNvPr>
          <p:cNvSpPr>
            <a:spLocks noGrp="1"/>
          </p:cNvSpPr>
          <p:nvPr/>
        </p:nvSpPr>
        <p:spPr>
          <a:xfrm>
            <a:off x="800100" y="5000625"/>
            <a:ext cx="2038350" cy="238125"/>
          </a:xfrm>
          <a:prstGeom prst="rect">
            <a:avLst/>
          </a:prstGeom>
          <a:noFill/>
          <a:ln w="0">
            <a:noFill/>
            <a:prstDash val="solid"/>
          </a:ln>
        </p:spPr>
        <p:txBody>
          <a:bodyPr wrap="square" lIns="28575" tIns="19050" rIns="28575" bIns="19050" anchor="ctr">
            <a:normAutofit/>
          </a:bodyPr>
          <a:lstStyle/>
          <a:p>
            <a:pPr algn="ctr">
              <a:lnSpc>
                <a:spcPct val="102000"/>
              </a:lnSpc>
              <a:buNone/>
              <a:defRPr sz="660" b="0">
                <a:solidFill>
                  <a:srgbClr val="77717D"/>
                </a:solidFill>
                <a:latin typeface="Arial"/>
                <a:ea typeface="Arial"/>
                <a:cs typeface="Arial"/>
              </a:defRPr>
            </a:pPr>
            <a:r>
              <a:rPr sz="660" b="0">
                <a:solidFill>
                  <a:srgbClr val="77717D"/>
                </a:solidFill>
                <a:latin typeface="Arial"/>
                <a:ea typeface="Arial"/>
                <a:cs typeface="Arial"/>
              </a:rPr>
              <a:t>NASA/SDO · 8 mai 2024 · ultraviolet extrême</a:t>
            </a:r>
          </a:p>
        </p:txBody>
      </p:sp>
      <p:sp>
        <p:nvSpPr>
          <p:cNvPr id="24" name="flare-title">
            <a:extLst>
              <a:ext uri="{FF2B5EF4-FFF2-40B4-BE49-F238E27FC236}">
                <a16:creationId xmlns:a16="http://schemas.microsoft.com/office/drawing/2014/main" id="{8A5EF104-6615-4F10-90D0-09FF9B120EA9}"/>
              </a:ext>
            </a:extLst>
          </p:cNvPr>
          <p:cNvSpPr>
            <a:spLocks noGrp="1"/>
          </p:cNvSpPr>
          <p:nvPr/>
        </p:nvSpPr>
        <p:spPr>
          <a:xfrm>
            <a:off x="2990850" y="3729037"/>
            <a:ext cx="2819400" cy="323850"/>
          </a:xfrm>
          <a:prstGeom prst="rect">
            <a:avLst/>
          </a:prstGeom>
          <a:noFill/>
          <a:ln w="0">
            <a:noFill/>
            <a:prstDash val="solid"/>
          </a:ln>
        </p:spPr>
        <p:txBody>
          <a:bodyPr wrap="square" lIns="28575" tIns="19050" rIns="28575" bIns="19050" anchor="ctr">
            <a:normAutofit/>
          </a:bodyPr>
          <a:lstStyle/>
          <a:p>
            <a:pPr algn="l">
              <a:lnSpc>
                <a:spcPct val="102000"/>
              </a:lnSpc>
              <a:buNone/>
              <a:defRPr sz="1500" b="1">
                <a:solidFill>
                  <a:srgbClr val="55378F"/>
                </a:solidFill>
                <a:latin typeface="Arial"/>
                <a:ea typeface="Arial"/>
                <a:cs typeface="Arial"/>
              </a:defRPr>
            </a:pPr>
            <a:r>
              <a:rPr lang="fr-FR" sz="1500" b="1" dirty="0">
                <a:solidFill>
                  <a:srgbClr val="55378F"/>
                </a:solidFill>
                <a:latin typeface="Arial"/>
                <a:ea typeface="Arial"/>
                <a:cs typeface="Arial"/>
              </a:rPr>
              <a:t>Éruption solaire</a:t>
            </a:r>
          </a:p>
        </p:txBody>
      </p:sp>
      <p:sp>
        <p:nvSpPr>
          <p:cNvPr id="26" name="flare-explanation">
            <a:extLst>
              <a:ext uri="{FF2B5EF4-FFF2-40B4-BE49-F238E27FC236}">
                <a16:creationId xmlns:a16="http://schemas.microsoft.com/office/drawing/2014/main" id="{434AE20A-D096-4970-B38A-613FF73CAE5B}"/>
              </a:ext>
            </a:extLst>
          </p:cNvPr>
          <p:cNvSpPr>
            <a:spLocks noGrp="1"/>
          </p:cNvSpPr>
          <p:nvPr/>
        </p:nvSpPr>
        <p:spPr>
          <a:xfrm>
            <a:off x="3000375" y="4181475"/>
            <a:ext cx="2819400" cy="619125"/>
          </a:xfrm>
          <a:prstGeom prst="rect">
            <a:avLst/>
          </a:prstGeom>
          <a:noFill/>
          <a:ln w="0">
            <a:noFill/>
            <a:prstDash val="solid"/>
          </a:ln>
        </p:spPr>
        <p:txBody>
          <a:bodyPr wrap="square" lIns="28575" tIns="19050" rIns="28575" bIns="19050" anchor="t">
            <a:normAutofit/>
          </a:bodyPr>
          <a:lstStyle/>
          <a:p>
            <a:pPr algn="l">
              <a:lnSpc>
                <a:spcPct val="104000"/>
              </a:lnSpc>
              <a:buNone/>
              <a:defRPr sz="1148" b="0">
                <a:solidFill>
                  <a:srgbClr val="18141E"/>
                </a:solidFill>
                <a:latin typeface="Arial"/>
                <a:ea typeface="Arial"/>
                <a:cs typeface="Arial"/>
              </a:defRPr>
            </a:pPr>
            <a:r>
              <a:rPr sz="1148" b="0">
                <a:solidFill>
                  <a:srgbClr val="18141E"/>
                </a:solidFill>
                <a:latin typeface="Arial"/>
                <a:ea typeface="Arial"/>
                <a:cs typeface="Arial"/>
              </a:rPr>
              <a:t>Une libération brusque d’énergie et de rayonnement : le signal lumineux arrive très vite.</a:t>
            </a:r>
          </a:p>
        </p:txBody>
      </p:sp>
      <p:sp>
        <p:nvSpPr>
          <p:cNvPr id="27" name="flare-distinction">
            <a:extLst>
              <a:ext uri="{FF2B5EF4-FFF2-40B4-BE49-F238E27FC236}">
                <a16:creationId xmlns:a16="http://schemas.microsoft.com/office/drawing/2014/main" id="{69A2EE66-97E4-43F8-AFF5-AE58078399B5}"/>
              </a:ext>
            </a:extLst>
          </p:cNvPr>
          <p:cNvSpPr>
            <a:spLocks noGrp="1"/>
          </p:cNvSpPr>
          <p:nvPr/>
        </p:nvSpPr>
        <p:spPr>
          <a:xfrm>
            <a:off x="3000375" y="4838700"/>
            <a:ext cx="2819400" cy="400050"/>
          </a:xfrm>
          <a:prstGeom prst="rect">
            <a:avLst/>
          </a:prstGeom>
          <a:noFill/>
          <a:ln w="0">
            <a:noFill/>
            <a:prstDash val="solid"/>
          </a:ln>
        </p:spPr>
        <p:txBody>
          <a:bodyPr wrap="square" lIns="28575" tIns="19050" rIns="28575" bIns="19050" anchor="ctr">
            <a:normAutofit/>
          </a:bodyPr>
          <a:lstStyle/>
          <a:p>
            <a:pPr algn="l">
              <a:lnSpc>
                <a:spcPct val="102000"/>
              </a:lnSpc>
              <a:buNone/>
              <a:defRPr sz="990" b="1">
                <a:solidFill>
                  <a:srgbClr val="55378F"/>
                </a:solidFill>
                <a:latin typeface="Arial"/>
                <a:ea typeface="Arial"/>
                <a:cs typeface="Arial"/>
              </a:defRPr>
            </a:pPr>
            <a:r>
              <a:rPr sz="990" b="1">
                <a:solidFill>
                  <a:srgbClr val="55378F"/>
                </a:solidFill>
                <a:latin typeface="Arial"/>
                <a:ea typeface="Arial"/>
                <a:cs typeface="Arial"/>
              </a:rPr>
              <a:t>Énergie et rayonnement — pas un nuage de matière.</a:t>
            </a:r>
          </a:p>
        </p:txBody>
      </p:sp>
      <p:sp>
        <p:nvSpPr>
          <p:cNvPr id="28" name="cme-panel">
            <a:extLst>
              <a:ext uri="{FF2B5EF4-FFF2-40B4-BE49-F238E27FC236}">
                <a16:creationId xmlns:a16="http://schemas.microsoft.com/office/drawing/2014/main" id="{E15EAC58-7A53-4EAF-B37A-CE17FB9BC942}"/>
              </a:ext>
            </a:extLst>
          </p:cNvPr>
          <p:cNvSpPr>
            <a:spLocks noGrp="1"/>
          </p:cNvSpPr>
          <p:nvPr/>
        </p:nvSpPr>
        <p:spPr>
          <a:xfrm>
            <a:off x="6210300" y="3476625"/>
            <a:ext cx="5314950" cy="1885950"/>
          </a:xfrm>
          <a:prstGeom prst="roundRect">
            <a:avLst>
              <a:gd name="adj" fmla="val 8081"/>
            </a:avLst>
          </a:prstGeom>
          <a:solidFill>
            <a:srgbClr val="000000">
              <a:alpha val="0"/>
            </a:srgbClr>
          </a:solidFill>
          <a:ln w="9525">
            <a:solidFill>
              <a:srgbClr val="D9CFEA"/>
            </a:solidFill>
            <a:prstDash val="solid"/>
          </a:ln>
        </p:spPr>
        <p:style>
          <a:lnRef idx="0">
            <a:scrgbClr r="0" g="0" b="0"/>
          </a:lnRef>
          <a:fillRef idx="0">
            <a:scrgbClr r="0" g="0" b="0"/>
          </a:fillRef>
          <a:effectRef idx="4">
            <a:scrgbClr r="0" g="0" b="0"/>
          </a:effectRef>
          <a:fontRef idx="major"/>
        </p:style>
      </p:sp>
      <p:sp>
        <p:nvSpPr>
          <p:cNvPr id="29" name="cme-accent">
            <a:extLst>
              <a:ext uri="{FF2B5EF4-FFF2-40B4-BE49-F238E27FC236}">
                <a16:creationId xmlns:a16="http://schemas.microsoft.com/office/drawing/2014/main" id="{0793C38F-B4C8-4EEE-9E3C-4966B40FEFB5}"/>
              </a:ext>
            </a:extLst>
          </p:cNvPr>
          <p:cNvSpPr>
            <a:spLocks noGrp="1"/>
          </p:cNvSpPr>
          <p:nvPr/>
        </p:nvSpPr>
        <p:spPr>
          <a:xfrm>
            <a:off x="6219825" y="3648075"/>
            <a:ext cx="57150" cy="485775"/>
          </a:xfrm>
          <a:prstGeom prst="rect">
            <a:avLst/>
          </a:prstGeom>
          <a:solidFill>
            <a:srgbClr val="2F75B5"/>
          </a:solidFill>
          <a:ln w="0">
            <a:solidFill>
              <a:srgbClr val="2F75B5"/>
            </a:solidFill>
            <a:prstDash val="solid"/>
          </a:ln>
        </p:spPr>
      </p:sp>
      <p:pic>
        <p:nvPicPr>
          <p:cNvPr id="69" name="cme-image"/>
          <p:cNvPicPr>
            <a:picLocks noChangeAspect="1"/>
          </p:cNvPicPr>
          <p:nvPr/>
        </p:nvPicPr>
        <p:blipFill rotWithShape="1">
          <a:blip r:embed="rId7"/>
          <a:srcRect t="16425" b="16908"/>
          <a:stretch/>
        </p:blipFill>
        <p:spPr>
          <a:xfrm>
            <a:off x="6361411" y="3638550"/>
            <a:ext cx="2000250" cy="1333500"/>
          </a:xfrm>
          <a:prstGeom prst="roundRect">
            <a:avLst>
              <a:gd name="adj" fmla="val 8571"/>
            </a:avLst>
          </a:prstGeom>
        </p:spPr>
      </p:pic>
      <p:sp>
        <p:nvSpPr>
          <p:cNvPr id="31" name="cme-credit">
            <a:extLst>
              <a:ext uri="{FF2B5EF4-FFF2-40B4-BE49-F238E27FC236}">
                <a16:creationId xmlns:a16="http://schemas.microsoft.com/office/drawing/2014/main" id="{BC613532-DEDB-4EB7-9DAD-70E049F57B43}"/>
              </a:ext>
            </a:extLst>
          </p:cNvPr>
          <p:cNvSpPr>
            <a:spLocks noGrp="1"/>
          </p:cNvSpPr>
          <p:nvPr/>
        </p:nvSpPr>
        <p:spPr>
          <a:xfrm>
            <a:off x="6343650" y="5000625"/>
            <a:ext cx="2038350" cy="238125"/>
          </a:xfrm>
          <a:prstGeom prst="rect">
            <a:avLst/>
          </a:prstGeom>
          <a:noFill/>
          <a:ln w="0">
            <a:noFill/>
            <a:prstDash val="solid"/>
          </a:ln>
        </p:spPr>
        <p:txBody>
          <a:bodyPr wrap="square" lIns="28575" tIns="19050" rIns="28575" bIns="19050" anchor="ctr">
            <a:normAutofit/>
          </a:bodyPr>
          <a:lstStyle/>
          <a:p>
            <a:pPr algn="ctr">
              <a:lnSpc>
                <a:spcPct val="102000"/>
              </a:lnSpc>
              <a:buNone/>
              <a:defRPr sz="660" b="0">
                <a:solidFill>
                  <a:srgbClr val="77717D"/>
                </a:solidFill>
                <a:latin typeface="Arial"/>
                <a:ea typeface="Arial"/>
                <a:cs typeface="Arial"/>
              </a:defRPr>
            </a:pPr>
            <a:r>
              <a:rPr sz="660" b="0">
                <a:solidFill>
                  <a:srgbClr val="77717D"/>
                </a:solidFill>
                <a:latin typeface="Arial"/>
                <a:ea typeface="Arial"/>
                <a:cs typeface="Arial"/>
              </a:rPr>
              <a:t>NASA/ESA/SOHO · disque central occultant</a:t>
            </a:r>
          </a:p>
        </p:txBody>
      </p:sp>
      <p:sp>
        <p:nvSpPr>
          <p:cNvPr id="32" name="cme-title">
            <a:extLst>
              <a:ext uri="{FF2B5EF4-FFF2-40B4-BE49-F238E27FC236}">
                <a16:creationId xmlns:a16="http://schemas.microsoft.com/office/drawing/2014/main" id="{DD229A8A-8BB0-4910-B14D-886B22F26AC6}"/>
              </a:ext>
            </a:extLst>
          </p:cNvPr>
          <p:cNvSpPr>
            <a:spLocks noGrp="1"/>
          </p:cNvSpPr>
          <p:nvPr/>
        </p:nvSpPr>
        <p:spPr>
          <a:xfrm>
            <a:off x="8533755" y="3729037"/>
            <a:ext cx="2819400" cy="323850"/>
          </a:xfrm>
          <a:prstGeom prst="rect">
            <a:avLst/>
          </a:prstGeom>
          <a:noFill/>
          <a:ln w="0">
            <a:noFill/>
            <a:prstDash val="solid"/>
          </a:ln>
        </p:spPr>
        <p:txBody>
          <a:bodyPr wrap="square" lIns="28575" tIns="19050" rIns="28575" bIns="19050" anchor="ctr">
            <a:normAutofit/>
          </a:bodyPr>
          <a:lstStyle/>
          <a:p>
            <a:pPr algn="l">
              <a:lnSpc>
                <a:spcPct val="102000"/>
              </a:lnSpc>
              <a:buNone/>
              <a:defRPr sz="1500" b="1">
                <a:solidFill>
                  <a:srgbClr val="55378F"/>
                </a:solidFill>
                <a:latin typeface="Arial"/>
                <a:ea typeface="Arial"/>
                <a:cs typeface="Arial"/>
              </a:defRPr>
            </a:pPr>
            <a:r>
              <a:rPr lang="fr-FR" sz="1500" b="1" dirty="0">
                <a:solidFill>
                  <a:srgbClr val="55378F"/>
                </a:solidFill>
                <a:latin typeface="Arial"/>
                <a:ea typeface="Arial"/>
                <a:cs typeface="Arial"/>
              </a:rPr>
              <a:t>Éjection de masse coronale</a:t>
            </a:r>
          </a:p>
        </p:txBody>
      </p:sp>
      <p:sp>
        <p:nvSpPr>
          <p:cNvPr id="34" name="cme-explanation">
            <a:extLst>
              <a:ext uri="{FF2B5EF4-FFF2-40B4-BE49-F238E27FC236}">
                <a16:creationId xmlns:a16="http://schemas.microsoft.com/office/drawing/2014/main" id="{281AF886-1479-489A-B0FC-B7E661AA49E7}"/>
              </a:ext>
            </a:extLst>
          </p:cNvPr>
          <p:cNvSpPr>
            <a:spLocks noGrp="1"/>
          </p:cNvSpPr>
          <p:nvPr/>
        </p:nvSpPr>
        <p:spPr>
          <a:xfrm>
            <a:off x="8543925" y="4181475"/>
            <a:ext cx="2819400" cy="619125"/>
          </a:xfrm>
          <a:prstGeom prst="rect">
            <a:avLst/>
          </a:prstGeom>
          <a:noFill/>
          <a:ln w="0">
            <a:noFill/>
            <a:prstDash val="solid"/>
          </a:ln>
        </p:spPr>
        <p:txBody>
          <a:bodyPr wrap="square" lIns="28575" tIns="19050" rIns="28575" bIns="19050" anchor="t">
            <a:normAutofit/>
          </a:bodyPr>
          <a:lstStyle/>
          <a:p>
            <a:pPr algn="l">
              <a:lnSpc>
                <a:spcPct val="104000"/>
              </a:lnSpc>
              <a:buNone/>
              <a:defRPr sz="1148" b="0">
                <a:solidFill>
                  <a:srgbClr val="18141E"/>
                </a:solidFill>
                <a:latin typeface="Arial"/>
                <a:ea typeface="Arial"/>
                <a:cs typeface="Arial"/>
              </a:defRPr>
            </a:pPr>
            <a:r>
              <a:rPr sz="1148" b="0">
                <a:solidFill>
                  <a:srgbClr val="18141E"/>
                </a:solidFill>
                <a:latin typeface="Arial"/>
                <a:ea typeface="Arial"/>
                <a:cs typeface="Arial"/>
              </a:rPr>
              <a:t>Une vaste quantité de plasma et son champ magnétique sont expulsés dans l’espace.</a:t>
            </a:r>
          </a:p>
        </p:txBody>
      </p:sp>
      <p:sp>
        <p:nvSpPr>
          <p:cNvPr id="35" name="cme-distinction">
            <a:extLst>
              <a:ext uri="{FF2B5EF4-FFF2-40B4-BE49-F238E27FC236}">
                <a16:creationId xmlns:a16="http://schemas.microsoft.com/office/drawing/2014/main" id="{8BDD3EB4-BC9C-4BD8-BE1E-BA6CA79AE69F}"/>
              </a:ext>
            </a:extLst>
          </p:cNvPr>
          <p:cNvSpPr>
            <a:spLocks noGrp="1"/>
          </p:cNvSpPr>
          <p:nvPr/>
        </p:nvSpPr>
        <p:spPr>
          <a:xfrm>
            <a:off x="8543925" y="4838700"/>
            <a:ext cx="2819400" cy="400050"/>
          </a:xfrm>
          <a:prstGeom prst="rect">
            <a:avLst/>
          </a:prstGeom>
          <a:noFill/>
          <a:ln w="0">
            <a:noFill/>
            <a:prstDash val="solid"/>
          </a:ln>
        </p:spPr>
        <p:txBody>
          <a:bodyPr wrap="square" lIns="28575" tIns="19050" rIns="28575" bIns="19050" anchor="ctr">
            <a:normAutofit/>
          </a:bodyPr>
          <a:lstStyle/>
          <a:p>
            <a:pPr algn="l">
              <a:lnSpc>
                <a:spcPct val="102000"/>
              </a:lnSpc>
              <a:buNone/>
              <a:defRPr sz="990" b="1">
                <a:solidFill>
                  <a:srgbClr val="55378F"/>
                </a:solidFill>
                <a:latin typeface="Arial"/>
                <a:ea typeface="Arial"/>
                <a:cs typeface="Arial"/>
              </a:defRPr>
            </a:pPr>
            <a:r>
              <a:rPr sz="990" b="1">
                <a:solidFill>
                  <a:srgbClr val="55378F"/>
                </a:solidFill>
                <a:latin typeface="Arial"/>
                <a:ea typeface="Arial"/>
                <a:cs typeface="Arial"/>
              </a:rPr>
              <a:t>Matière et champ magnétique — propagation plus lente.</a:t>
            </a:r>
          </a:p>
        </p:txBody>
      </p:sp>
      <p:sp>
        <p:nvSpPr>
          <p:cNvPr id="36" name="s11-takeaway-panel">
            <a:extLst>
              <a:ext uri="{FF2B5EF4-FFF2-40B4-BE49-F238E27FC236}">
                <a16:creationId xmlns:a16="http://schemas.microsoft.com/office/drawing/2014/main" id="{99754C6B-0DAF-4D67-86FC-AFF957010FEB}"/>
              </a:ext>
            </a:extLst>
          </p:cNvPr>
          <p:cNvSpPr>
            <a:spLocks noGrp="1"/>
          </p:cNvSpPr>
          <p:nvPr/>
        </p:nvSpPr>
        <p:spPr>
          <a:xfrm>
            <a:off x="1762125" y="5543550"/>
            <a:ext cx="8667750" cy="495300"/>
          </a:xfrm>
          <a:prstGeom prst="roundRect">
            <a:avLst>
              <a:gd name="adj" fmla="val 30769"/>
            </a:avLst>
          </a:prstGeom>
          <a:solidFill>
            <a:srgbClr val="FFF5CF"/>
          </a:solidFill>
          <a:ln w="9525">
            <a:solidFill>
              <a:srgbClr val="F2C94C"/>
            </a:solidFill>
            <a:prstDash val="solid"/>
          </a:ln>
        </p:spPr>
        <p:style>
          <a:lnRef idx="0">
            <a:scrgbClr r="0" g="0" b="0"/>
          </a:lnRef>
          <a:fillRef idx="0">
            <a:scrgbClr r="0" g="0" b="0"/>
          </a:fillRef>
          <a:effectRef idx="4">
            <a:scrgbClr r="0" g="0" b="0"/>
          </a:effectRef>
          <a:fontRef idx="major"/>
        </p:style>
      </p:sp>
      <p:sp>
        <p:nvSpPr>
          <p:cNvPr id="37" name="s11-takeaway-label">
            <a:extLst>
              <a:ext uri="{FF2B5EF4-FFF2-40B4-BE49-F238E27FC236}">
                <a16:creationId xmlns:a16="http://schemas.microsoft.com/office/drawing/2014/main" id="{2B2A5DDD-5AE8-442E-835B-26C2446CC0DA}"/>
              </a:ext>
            </a:extLst>
          </p:cNvPr>
          <p:cNvSpPr>
            <a:spLocks noGrp="1"/>
          </p:cNvSpPr>
          <p:nvPr/>
        </p:nvSpPr>
        <p:spPr>
          <a:xfrm>
            <a:off x="1924050" y="5638800"/>
            <a:ext cx="1009650" cy="295275"/>
          </a:xfrm>
          <a:prstGeom prst="rect">
            <a:avLst/>
          </a:prstGeom>
          <a:noFill/>
          <a:ln w="0">
            <a:noFill/>
            <a:prstDash val="solid"/>
          </a:ln>
        </p:spPr>
        <p:txBody>
          <a:bodyPr wrap="square" lIns="28575" tIns="19050" rIns="28575" bIns="19050" anchor="ctr">
            <a:normAutofit/>
          </a:bodyPr>
          <a:lstStyle/>
          <a:p>
            <a:pPr algn="l">
              <a:lnSpc>
                <a:spcPct val="102000"/>
              </a:lnSpc>
              <a:buNone/>
              <a:defRPr sz="975" b="1">
                <a:solidFill>
                  <a:srgbClr val="55378F"/>
                </a:solidFill>
                <a:latin typeface="Arial"/>
                <a:ea typeface="Arial"/>
                <a:cs typeface="Arial"/>
              </a:defRPr>
            </a:pPr>
            <a:r>
              <a:rPr sz="975" b="1">
                <a:solidFill>
                  <a:srgbClr val="55378F"/>
                </a:solidFill>
                <a:latin typeface="Arial"/>
                <a:ea typeface="Arial"/>
                <a:cs typeface="Arial"/>
              </a:rPr>
              <a:t>À RETENIR</a:t>
            </a:r>
          </a:p>
        </p:txBody>
      </p:sp>
      <p:sp>
        <p:nvSpPr>
          <p:cNvPr id="38" name="s11-takeaway">
            <a:extLst>
              <a:ext uri="{FF2B5EF4-FFF2-40B4-BE49-F238E27FC236}">
                <a16:creationId xmlns:a16="http://schemas.microsoft.com/office/drawing/2014/main" id="{82845EC6-34AB-4844-8F0A-C0DE589D8ACD}"/>
              </a:ext>
            </a:extLst>
          </p:cNvPr>
          <p:cNvSpPr>
            <a:spLocks noGrp="1"/>
          </p:cNvSpPr>
          <p:nvPr/>
        </p:nvSpPr>
        <p:spPr>
          <a:xfrm>
            <a:off x="2876550" y="5600700"/>
            <a:ext cx="7334250" cy="361950"/>
          </a:xfrm>
          <a:prstGeom prst="rect">
            <a:avLst/>
          </a:prstGeom>
          <a:noFill/>
          <a:ln w="0">
            <a:noFill/>
            <a:prstDash val="solid"/>
          </a:ln>
        </p:spPr>
        <p:txBody>
          <a:bodyPr wrap="square" lIns="28575" tIns="19050" rIns="28575" bIns="19050" anchor="ctr">
            <a:normAutofit/>
          </a:bodyPr>
          <a:lstStyle/>
          <a:p>
            <a:pPr algn="ctr">
              <a:lnSpc>
                <a:spcPct val="102000"/>
              </a:lnSpc>
              <a:buNone/>
              <a:defRPr sz="1350" b="1">
                <a:solidFill>
                  <a:srgbClr val="18141E"/>
                </a:solidFill>
                <a:latin typeface="Arial"/>
                <a:ea typeface="Arial"/>
                <a:cs typeface="Arial"/>
              </a:defRPr>
            </a:pPr>
            <a:r>
              <a:rPr sz="1350" b="1">
                <a:solidFill>
                  <a:srgbClr val="18141E"/>
                </a:solidFill>
                <a:latin typeface="Arial"/>
                <a:ea typeface="Arial"/>
                <a:cs typeface="Arial"/>
              </a:rPr>
              <a:t>Éruption = énergie et rayonnement   ·   CME = matière et champ magnétique</a:t>
            </a:r>
          </a:p>
        </p:txBody>
      </p:sp>
      <p:sp>
        <p:nvSpPr>
          <p:cNvPr id="39" name="s11-color-note">
            <a:extLst>
              <a:ext uri="{FF2B5EF4-FFF2-40B4-BE49-F238E27FC236}">
                <a16:creationId xmlns:a16="http://schemas.microsoft.com/office/drawing/2014/main" id="{51B713B0-54F2-47D4-97A5-F5CFC930E4C4}"/>
              </a:ext>
            </a:extLst>
          </p:cNvPr>
          <p:cNvSpPr>
            <a:spLocks noGrp="1"/>
          </p:cNvSpPr>
          <p:nvPr/>
        </p:nvSpPr>
        <p:spPr>
          <a:xfrm>
            <a:off x="2476500" y="6105525"/>
            <a:ext cx="7239000" cy="171450"/>
          </a:xfrm>
          <a:prstGeom prst="rect">
            <a:avLst/>
          </a:prstGeom>
          <a:noFill/>
          <a:ln w="0">
            <a:noFill/>
            <a:prstDash val="solid"/>
          </a:ln>
        </p:spPr>
        <p:txBody>
          <a:bodyPr wrap="square" lIns="28575" tIns="19050" rIns="28575" bIns="19050" anchor="ctr">
            <a:normAutofit/>
          </a:bodyPr>
          <a:lstStyle/>
          <a:p>
            <a:pPr algn="ctr">
              <a:lnSpc>
                <a:spcPct val="102000"/>
              </a:lnSpc>
              <a:buNone/>
              <a:defRPr sz="713" b="0">
                <a:solidFill>
                  <a:srgbClr val="77717D"/>
                </a:solidFill>
                <a:latin typeface="Arial"/>
                <a:ea typeface="Arial"/>
                <a:cs typeface="Arial"/>
              </a:defRPr>
            </a:pPr>
            <a:r>
              <a:rPr sz="713" b="0">
                <a:solidFill>
                  <a:srgbClr val="77717D"/>
                </a:solidFill>
                <a:latin typeface="Arial"/>
                <a:ea typeface="Arial"/>
                <a:cs typeface="Arial"/>
              </a:rPr>
              <a:t>Couleurs UV conventionnelles ; le disque du coronographe masque le Soleil.</a:t>
            </a:r>
          </a:p>
        </p:txBody>
      </p:sp>
    </p:spTree>
    <p:extLst>
      <p:ext uri="{BB962C8B-B14F-4D97-AF65-F5344CB8AC3E}">
        <p14:creationId xmlns:p14="http://schemas.microsoft.com/office/powerpoint/2010/main" val="3613002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D62FF341-2F4D-7641-A3DD-AB6577B79A78}"/>
              </a:ext>
            </a:extLst>
          </p:cNvPr>
          <p:cNvSpPr>
            <a:spLocks noGrp="1"/>
          </p:cNvSpPr>
          <p:nvPr>
            <p:ph type="title"/>
          </p:nvPr>
        </p:nvSpPr>
        <p:spPr>
          <a:xfrm>
            <a:off x="838200" y="365125"/>
            <a:ext cx="10515600" cy="1325563"/>
          </a:xfrm>
        </p:spPr>
        <p:txBody>
          <a:bodyPr>
            <a:normAutofit/>
          </a:bodyPr>
          <a:lstStyle/>
          <a:p>
            <a:pPr algn="ctr">
              <a:buNone/>
            </a:pPr>
            <a:r>
              <a:rPr lang="fr-FR" sz="4000" b="1" dirty="0">
                <a:ln w="38100">
                  <a:solidFill>
                    <a:schemeClr val="tx1"/>
                  </a:solidFill>
                </a:ln>
                <a:latin typeface="Montserrat Thin"/>
                <a:ea typeface="Montserrat Thin"/>
                <a:cs typeface="Montserrat Thin"/>
              </a:rPr>
              <a:t>Le Soleil et la Terre : une relation directe</a:t>
            </a:r>
          </a:p>
        </p:txBody>
      </p:sp>
      <p:sp>
        <p:nvSpPr>
          <p:cNvPr id="5" name="s12-lead">
            <a:extLst>
              <a:ext uri="{FF2B5EF4-FFF2-40B4-BE49-F238E27FC236}">
                <a16:creationId xmlns:a16="http://schemas.microsoft.com/office/drawing/2014/main" id="{01C0951B-73E4-449A-B39A-52B905C9612C}"/>
              </a:ext>
            </a:extLst>
          </p:cNvPr>
          <p:cNvSpPr>
            <a:spLocks noGrp="1"/>
          </p:cNvSpPr>
          <p:nvPr/>
        </p:nvSpPr>
        <p:spPr>
          <a:xfrm>
            <a:off x="1428750" y="1476375"/>
            <a:ext cx="5048250" cy="428625"/>
          </a:xfrm>
          <a:prstGeom prst="rect">
            <a:avLst/>
          </a:prstGeom>
          <a:noFill/>
          <a:ln w="0">
            <a:noFill/>
            <a:prstDash val="solid"/>
          </a:ln>
        </p:spPr>
        <p:txBody>
          <a:bodyPr wrap="square" lIns="66675" tIns="47625" rIns="66675" bIns="47625" anchor="ctr">
            <a:normAutofit fontScale="84483" lnSpcReduction="10000"/>
          </a:bodyPr>
          <a:lstStyle/>
          <a:p>
            <a:pPr algn="l">
              <a:defRPr sz="1950" b="1">
                <a:solidFill>
                  <a:srgbClr val="55378F"/>
                </a:solidFill>
                <a:latin typeface="Arial"/>
                <a:ea typeface="Arial"/>
                <a:cs typeface="Arial"/>
              </a:defRPr>
            </a:pPr>
            <a:r>
              <a:rPr lang="fr-FR" dirty="0"/>
              <a:t>Le Soleil agit sur la Terre à plusieurs échelles</a:t>
            </a:r>
          </a:p>
        </p:txBody>
      </p:sp>
      <p:sp>
        <p:nvSpPr>
          <p:cNvPr id="6" name="s12-dot-0">
            <a:extLst>
              <a:ext uri="{FF2B5EF4-FFF2-40B4-BE49-F238E27FC236}">
                <a16:creationId xmlns:a16="http://schemas.microsoft.com/office/drawing/2014/main" id="{041C3178-979D-4553-A512-796806707848}"/>
              </a:ext>
            </a:extLst>
          </p:cNvPr>
          <p:cNvSpPr>
            <a:spLocks noGrp="1"/>
          </p:cNvSpPr>
          <p:nvPr/>
        </p:nvSpPr>
        <p:spPr>
          <a:xfrm>
            <a:off x="1476375" y="2133600"/>
            <a:ext cx="323850" cy="323850"/>
          </a:xfrm>
          <a:prstGeom prst="ellipse">
            <a:avLst/>
          </a:prstGeom>
          <a:solidFill>
            <a:srgbClr val="F3CA45"/>
          </a:solidFill>
          <a:ln w="0">
            <a:solidFill>
              <a:srgbClr val="F3CA45"/>
            </a:solidFill>
            <a:prstDash val="solid"/>
          </a:ln>
        </p:spPr>
      </p:sp>
      <p:sp>
        <p:nvSpPr>
          <p:cNvPr id="7" name="s12-item-0">
            <a:extLst>
              <a:ext uri="{FF2B5EF4-FFF2-40B4-BE49-F238E27FC236}">
                <a16:creationId xmlns:a16="http://schemas.microsoft.com/office/drawing/2014/main" id="{3305EBE2-5EB9-4F77-A2AE-594D9B9785EA}"/>
              </a:ext>
            </a:extLst>
          </p:cNvPr>
          <p:cNvSpPr>
            <a:spLocks noGrp="1"/>
          </p:cNvSpPr>
          <p:nvPr/>
        </p:nvSpPr>
        <p:spPr>
          <a:xfrm>
            <a:off x="1952625" y="2000250"/>
            <a:ext cx="4524375" cy="742950"/>
          </a:xfrm>
          <a:prstGeom prst="rect">
            <a:avLst/>
          </a:prstGeom>
          <a:noFill/>
          <a:ln w="0">
            <a:noFill/>
            <a:prstDash val="solid"/>
          </a:ln>
        </p:spPr>
        <p:txBody>
          <a:bodyPr wrap="square" lIns="66675" tIns="47625" rIns="66675" bIns="47625" anchor="ctr">
            <a:normAutofit/>
          </a:bodyPr>
          <a:lstStyle/>
          <a:p>
            <a:pPr algn="l">
              <a:defRPr sz="1500">
                <a:solidFill>
                  <a:srgbClr val="18141E"/>
                </a:solidFill>
                <a:latin typeface="Arial"/>
                <a:ea typeface="Arial"/>
                <a:cs typeface="Arial"/>
              </a:defRPr>
            </a:pPr>
            <a:r>
              <a:rPr b="1">
                <a:solidFill>
                  <a:srgbClr val="55378F"/>
                </a:solidFill>
              </a:rPr>
              <a:t>Énergie — </a:t>
            </a:r>
            <a:r>
              <a:t>Lumière et chaleur alimentent climat, cycle de l’eau et photosynthèse.</a:t>
            </a:r>
          </a:p>
        </p:txBody>
      </p:sp>
      <p:sp>
        <p:nvSpPr>
          <p:cNvPr id="8" name="s12-dot-1">
            <a:extLst>
              <a:ext uri="{FF2B5EF4-FFF2-40B4-BE49-F238E27FC236}">
                <a16:creationId xmlns:a16="http://schemas.microsoft.com/office/drawing/2014/main" id="{4F548421-5509-4E0F-931C-562A76C7AE22}"/>
              </a:ext>
            </a:extLst>
          </p:cNvPr>
          <p:cNvSpPr>
            <a:spLocks noGrp="1"/>
          </p:cNvSpPr>
          <p:nvPr/>
        </p:nvSpPr>
        <p:spPr>
          <a:xfrm>
            <a:off x="1476375" y="3009900"/>
            <a:ext cx="323850" cy="323850"/>
          </a:xfrm>
          <a:prstGeom prst="ellipse">
            <a:avLst/>
          </a:prstGeom>
          <a:solidFill>
            <a:srgbClr val="E39138"/>
          </a:solidFill>
          <a:ln w="0">
            <a:solidFill>
              <a:srgbClr val="E39138"/>
            </a:solidFill>
            <a:prstDash val="solid"/>
          </a:ln>
        </p:spPr>
      </p:sp>
      <p:sp>
        <p:nvSpPr>
          <p:cNvPr id="9" name="s12-item-1">
            <a:extLst>
              <a:ext uri="{FF2B5EF4-FFF2-40B4-BE49-F238E27FC236}">
                <a16:creationId xmlns:a16="http://schemas.microsoft.com/office/drawing/2014/main" id="{FFC96EBB-E9CD-4AF7-97D4-79AA5B821EE3}"/>
              </a:ext>
            </a:extLst>
          </p:cNvPr>
          <p:cNvSpPr>
            <a:spLocks noGrp="1"/>
          </p:cNvSpPr>
          <p:nvPr/>
        </p:nvSpPr>
        <p:spPr>
          <a:xfrm>
            <a:off x="1952625" y="2876550"/>
            <a:ext cx="4524375" cy="742950"/>
          </a:xfrm>
          <a:prstGeom prst="rect">
            <a:avLst/>
          </a:prstGeom>
          <a:noFill/>
          <a:ln w="0">
            <a:noFill/>
            <a:prstDash val="solid"/>
          </a:ln>
        </p:spPr>
        <p:txBody>
          <a:bodyPr wrap="square" lIns="66675" tIns="47625" rIns="66675" bIns="47625" anchor="ctr">
            <a:normAutofit/>
          </a:bodyPr>
          <a:lstStyle/>
          <a:p>
            <a:pPr algn="l">
              <a:defRPr sz="1500">
                <a:solidFill>
                  <a:srgbClr val="18141E"/>
                </a:solidFill>
                <a:latin typeface="Arial"/>
                <a:ea typeface="Arial"/>
                <a:cs typeface="Arial"/>
              </a:defRPr>
            </a:pPr>
            <a:r>
              <a:rPr lang="fr-FR" b="1" dirty="0">
                <a:solidFill>
                  <a:srgbClr val="55378F"/>
                </a:solidFill>
              </a:rPr>
              <a:t>Rythmes — </a:t>
            </a:r>
            <a:r>
              <a:rPr lang="fr-FR" dirty="0"/>
              <a:t>La rotation terrestre crée jour/nuit ; l’axe incliné, au fil de l’orbite, produit les saisons.</a:t>
            </a:r>
          </a:p>
        </p:txBody>
      </p:sp>
      <p:sp>
        <p:nvSpPr>
          <p:cNvPr id="10" name="s12-dot-2">
            <a:extLst>
              <a:ext uri="{FF2B5EF4-FFF2-40B4-BE49-F238E27FC236}">
                <a16:creationId xmlns:a16="http://schemas.microsoft.com/office/drawing/2014/main" id="{54FDED83-6801-49BB-A21C-4E3B4A05725E}"/>
              </a:ext>
            </a:extLst>
          </p:cNvPr>
          <p:cNvSpPr>
            <a:spLocks noGrp="1"/>
          </p:cNvSpPr>
          <p:nvPr/>
        </p:nvSpPr>
        <p:spPr>
          <a:xfrm>
            <a:off x="1476375" y="3886200"/>
            <a:ext cx="323850" cy="323850"/>
          </a:xfrm>
          <a:prstGeom prst="ellipse">
            <a:avLst/>
          </a:prstGeom>
          <a:solidFill>
            <a:srgbClr val="2A6EBB"/>
          </a:solidFill>
          <a:ln w="0">
            <a:solidFill>
              <a:srgbClr val="2A6EBB"/>
            </a:solidFill>
            <a:prstDash val="solid"/>
          </a:ln>
        </p:spPr>
      </p:sp>
      <p:sp>
        <p:nvSpPr>
          <p:cNvPr id="11" name="s12-item-2">
            <a:extLst>
              <a:ext uri="{FF2B5EF4-FFF2-40B4-BE49-F238E27FC236}">
                <a16:creationId xmlns:a16="http://schemas.microsoft.com/office/drawing/2014/main" id="{A28E1FDB-C86C-4BB5-A672-07D680A344D6}"/>
              </a:ext>
            </a:extLst>
          </p:cNvPr>
          <p:cNvSpPr>
            <a:spLocks noGrp="1"/>
          </p:cNvSpPr>
          <p:nvPr/>
        </p:nvSpPr>
        <p:spPr>
          <a:xfrm>
            <a:off x="1952625" y="3752850"/>
            <a:ext cx="4524375" cy="742950"/>
          </a:xfrm>
          <a:prstGeom prst="rect">
            <a:avLst/>
          </a:prstGeom>
          <a:noFill/>
          <a:ln w="0">
            <a:noFill/>
            <a:prstDash val="solid"/>
          </a:ln>
        </p:spPr>
        <p:txBody>
          <a:bodyPr wrap="square" lIns="66675" tIns="47625" rIns="66675" bIns="47625" anchor="ctr">
            <a:normAutofit fontScale="83667" lnSpcReduction="10000"/>
          </a:bodyPr>
          <a:lstStyle/>
          <a:p>
            <a:pPr algn="l">
              <a:defRPr sz="1500">
                <a:solidFill>
                  <a:srgbClr val="18141E"/>
                </a:solidFill>
                <a:latin typeface="Arial"/>
                <a:ea typeface="Arial"/>
                <a:cs typeface="Arial"/>
              </a:defRPr>
            </a:pPr>
            <a:r>
              <a:rPr lang="fr-FR" b="1" dirty="0">
                <a:solidFill>
                  <a:srgbClr val="55378F"/>
                </a:solidFill>
              </a:rPr>
              <a:t>Météo de l’espace — </a:t>
            </a:r>
            <a:r>
              <a:rPr lang="fr-FR" dirty="0"/>
              <a:t>Vent solaire et champ magnétique terrestre produisent les aurores ; les tempêtes fortes peuvent perturber satellites, radio, GPS et réseaux.</a:t>
            </a:r>
          </a:p>
        </p:txBody>
      </p:sp>
      <p:pic>
        <p:nvPicPr>
          <p:cNvPr id="29" name="Image 28"/>
          <p:cNvPicPr>
            <a:picLocks noChangeAspect="1"/>
          </p:cNvPicPr>
          <p:nvPr/>
        </p:nvPicPr>
        <p:blipFill>
          <a:blip r:embed="rId3"/>
          <a:srcRect l="2214" r="2214"/>
          <a:stretch>
            <a:fillRect/>
          </a:stretch>
        </p:blipFill>
        <p:spPr>
          <a:xfrm>
            <a:off x="6905625" y="1600200"/>
            <a:ext cx="3905250" cy="2724150"/>
          </a:xfrm>
          <a:prstGeom prst="roundRect">
            <a:avLst>
              <a:gd name="adj" fmla="val 4895"/>
            </a:avLst>
          </a:prstGeom>
        </p:spPr>
      </p:pic>
      <p:sp>
        <p:nvSpPr>
          <p:cNvPr id="13" name="s12-credit">
            <a:extLst>
              <a:ext uri="{FF2B5EF4-FFF2-40B4-BE49-F238E27FC236}">
                <a16:creationId xmlns:a16="http://schemas.microsoft.com/office/drawing/2014/main" id="{4469178B-62C4-4077-A25F-DD6EF78B557C}"/>
              </a:ext>
            </a:extLst>
          </p:cNvPr>
          <p:cNvSpPr>
            <a:spLocks noGrp="1"/>
          </p:cNvSpPr>
          <p:nvPr/>
        </p:nvSpPr>
        <p:spPr>
          <a:xfrm>
            <a:off x="6905625" y="4057650"/>
            <a:ext cx="3905250" cy="266700"/>
          </a:xfrm>
          <a:prstGeom prst="rect">
            <a:avLst/>
          </a:prstGeom>
          <a:solidFill>
            <a:srgbClr val="05070D"/>
          </a:solidFill>
          <a:ln w="0">
            <a:noFill/>
            <a:prstDash val="solid"/>
          </a:ln>
        </p:spPr>
        <p:txBody>
          <a:bodyPr wrap="square" lIns="66675" tIns="47625" rIns="66675" bIns="47625" anchor="ctr">
            <a:normAutofit/>
          </a:bodyPr>
          <a:lstStyle/>
          <a:p>
            <a:pPr algn="r">
              <a:defRPr sz="900" b="1">
                <a:solidFill>
                  <a:srgbClr val="FFFFFF"/>
                </a:solidFill>
                <a:latin typeface="Arial"/>
                <a:ea typeface="Arial"/>
                <a:cs typeface="Arial"/>
              </a:defRPr>
            </a:pPr>
            <a:r>
              <a:rPr lang="fr-FR" dirty="0"/>
              <a:t>Aurore australe, ISS, 5 juin 2026 — NASA / Jessica Meir</a:t>
            </a:r>
          </a:p>
        </p:txBody>
      </p:sp>
      <p:sp>
        <p:nvSpPr>
          <p:cNvPr id="14" name="s12-history-head">
            <a:extLst>
              <a:ext uri="{FF2B5EF4-FFF2-40B4-BE49-F238E27FC236}">
                <a16:creationId xmlns:a16="http://schemas.microsoft.com/office/drawing/2014/main" id="{744D0736-955B-462C-B527-E5D7DE69A410}"/>
              </a:ext>
            </a:extLst>
          </p:cNvPr>
          <p:cNvSpPr>
            <a:spLocks noGrp="1"/>
          </p:cNvSpPr>
          <p:nvPr/>
        </p:nvSpPr>
        <p:spPr>
          <a:xfrm>
            <a:off x="1476375" y="4762500"/>
            <a:ext cx="1905000" cy="266700"/>
          </a:xfrm>
          <a:prstGeom prst="rect">
            <a:avLst/>
          </a:prstGeom>
          <a:noFill/>
          <a:ln w="0">
            <a:noFill/>
            <a:prstDash val="solid"/>
          </a:ln>
        </p:spPr>
        <p:txBody>
          <a:bodyPr wrap="square" lIns="66675" tIns="47625" rIns="66675" bIns="47625" anchor="ctr">
            <a:normAutofit fontScale="93750"/>
          </a:bodyPr>
          <a:lstStyle/>
          <a:p>
            <a:pPr algn="l">
              <a:defRPr sz="1200" b="1">
                <a:solidFill>
                  <a:srgbClr val="55378F"/>
                </a:solidFill>
                <a:latin typeface="Arial"/>
                <a:ea typeface="Arial"/>
                <a:cs typeface="Arial"/>
              </a:defRPr>
            </a:pPr>
            <a:r>
              <a:t>TROIS REPÈRES</a:t>
            </a:r>
          </a:p>
        </p:txBody>
      </p:sp>
      <p:sp>
        <p:nvSpPr>
          <p:cNvPr id="15" name="s12-event-0">
            <a:extLst>
              <a:ext uri="{FF2B5EF4-FFF2-40B4-BE49-F238E27FC236}">
                <a16:creationId xmlns:a16="http://schemas.microsoft.com/office/drawing/2014/main" id="{1A3E545E-B2EC-4785-95BE-42F3C01BA009}"/>
              </a:ext>
            </a:extLst>
          </p:cNvPr>
          <p:cNvSpPr>
            <a:spLocks noGrp="1"/>
          </p:cNvSpPr>
          <p:nvPr/>
        </p:nvSpPr>
        <p:spPr>
          <a:xfrm>
            <a:off x="1733550" y="5095875"/>
            <a:ext cx="2857500" cy="838200"/>
          </a:xfrm>
          <a:prstGeom prst="roundRect">
            <a:avLst>
              <a:gd name="adj" fmla="val 20455"/>
            </a:avLst>
          </a:prstGeom>
          <a:solidFill>
            <a:srgbClr val="002060">
              <a:alpha val="9804"/>
            </a:srgbClr>
          </a:solidFill>
          <a:ln w="9525">
            <a:solidFill>
              <a:schemeClr val="accent1"/>
            </a:solidFill>
            <a:prstDash val="solid"/>
          </a:ln>
        </p:spPr>
      </p:sp>
      <p:sp>
        <p:nvSpPr>
          <p:cNvPr id="16" name="s12-event-text-0">
            <a:extLst>
              <a:ext uri="{FF2B5EF4-FFF2-40B4-BE49-F238E27FC236}">
                <a16:creationId xmlns:a16="http://schemas.microsoft.com/office/drawing/2014/main" id="{7ACC57DC-1B39-4905-A16F-85476E2444F7}"/>
              </a:ext>
            </a:extLst>
          </p:cNvPr>
          <p:cNvSpPr>
            <a:spLocks noGrp="1"/>
          </p:cNvSpPr>
          <p:nvPr/>
        </p:nvSpPr>
        <p:spPr>
          <a:xfrm>
            <a:off x="1895475" y="5191125"/>
            <a:ext cx="2590800" cy="647700"/>
          </a:xfrm>
          <a:prstGeom prst="rect">
            <a:avLst/>
          </a:prstGeom>
          <a:noFill/>
          <a:ln w="0">
            <a:noFill/>
            <a:prstDash val="solid"/>
          </a:ln>
        </p:spPr>
        <p:txBody>
          <a:bodyPr wrap="square" lIns="66675" tIns="47625" rIns="66675" bIns="47625" anchor="ctr">
            <a:normAutofit/>
          </a:bodyPr>
          <a:lstStyle/>
          <a:p>
            <a:pPr algn="ctr">
              <a:defRPr sz="1350">
                <a:solidFill>
                  <a:srgbClr val="18141E"/>
                </a:solidFill>
                <a:latin typeface="Arial"/>
                <a:ea typeface="Arial"/>
                <a:cs typeface="Arial"/>
              </a:defRPr>
            </a:pPr>
            <a:r>
              <a:rPr lang="fr-FR" b="1" dirty="0">
                <a:solidFill>
                  <a:srgbClr val="55378F"/>
                </a:solidFill>
              </a:rPr>
              <a:t>1859 · Carrington</a:t>
            </a:r>
          </a:p>
          <a:p>
            <a:pPr algn="ctr">
              <a:defRPr sz="1350">
                <a:solidFill>
                  <a:srgbClr val="18141E"/>
                </a:solidFill>
                <a:latin typeface="Arial"/>
                <a:ea typeface="Arial"/>
                <a:cs typeface="Arial"/>
              </a:defRPr>
            </a:pPr>
            <a:r>
              <a:rPr lang="fr-FR" dirty="0"/>
              <a:t>Télégraphes perturbés</a:t>
            </a:r>
          </a:p>
        </p:txBody>
      </p:sp>
      <p:sp>
        <p:nvSpPr>
          <p:cNvPr id="17" name="s12-event-1">
            <a:extLst>
              <a:ext uri="{FF2B5EF4-FFF2-40B4-BE49-F238E27FC236}">
                <a16:creationId xmlns:a16="http://schemas.microsoft.com/office/drawing/2014/main" id="{FA378C20-4B71-4D31-9EC8-E5D5C9F9462B}"/>
              </a:ext>
            </a:extLst>
          </p:cNvPr>
          <p:cNvSpPr>
            <a:spLocks noGrp="1"/>
          </p:cNvSpPr>
          <p:nvPr/>
        </p:nvSpPr>
        <p:spPr>
          <a:xfrm>
            <a:off x="4619625" y="5095875"/>
            <a:ext cx="2857500" cy="838200"/>
          </a:xfrm>
          <a:prstGeom prst="roundRect">
            <a:avLst>
              <a:gd name="adj" fmla="val 20455"/>
            </a:avLst>
          </a:prstGeom>
          <a:solidFill>
            <a:srgbClr val="FFF6D8"/>
          </a:solidFill>
          <a:ln w="9525">
            <a:solidFill>
              <a:srgbClr val="F3CA45"/>
            </a:solidFill>
            <a:prstDash val="solid"/>
          </a:ln>
        </p:spPr>
      </p:sp>
      <p:sp>
        <p:nvSpPr>
          <p:cNvPr id="18" name="s12-event-text-1">
            <a:extLst>
              <a:ext uri="{FF2B5EF4-FFF2-40B4-BE49-F238E27FC236}">
                <a16:creationId xmlns:a16="http://schemas.microsoft.com/office/drawing/2014/main" id="{24DF8A60-149B-4194-8450-5102952AF07C}"/>
              </a:ext>
            </a:extLst>
          </p:cNvPr>
          <p:cNvSpPr>
            <a:spLocks noGrp="1"/>
          </p:cNvSpPr>
          <p:nvPr/>
        </p:nvSpPr>
        <p:spPr>
          <a:xfrm>
            <a:off x="4752975" y="5191125"/>
            <a:ext cx="2590800" cy="647700"/>
          </a:xfrm>
          <a:prstGeom prst="rect">
            <a:avLst/>
          </a:prstGeom>
          <a:noFill/>
          <a:ln w="0">
            <a:noFill/>
            <a:prstDash val="solid"/>
          </a:ln>
        </p:spPr>
        <p:txBody>
          <a:bodyPr wrap="square" lIns="66675" tIns="47625" rIns="66675" bIns="47625" anchor="ctr">
            <a:normAutofit fontScale="97006" lnSpcReduction="10000"/>
          </a:bodyPr>
          <a:lstStyle/>
          <a:p>
            <a:pPr algn="ctr">
              <a:defRPr sz="1350">
                <a:solidFill>
                  <a:srgbClr val="18141E"/>
                </a:solidFill>
                <a:latin typeface="Arial"/>
                <a:ea typeface="Arial"/>
                <a:cs typeface="Arial"/>
              </a:defRPr>
            </a:pPr>
            <a:r>
              <a:rPr lang="fr-FR" b="1" dirty="0">
                <a:solidFill>
                  <a:srgbClr val="55378F"/>
                </a:solidFill>
              </a:rPr>
              <a:t>1989 · Québec</a:t>
            </a:r>
          </a:p>
          <a:p>
            <a:pPr algn="ctr">
              <a:defRPr sz="1350">
                <a:solidFill>
                  <a:srgbClr val="18141E"/>
                </a:solidFill>
                <a:latin typeface="Arial"/>
                <a:ea typeface="Arial"/>
                <a:cs typeface="Arial"/>
              </a:defRPr>
            </a:pPr>
            <a:r>
              <a:rPr lang="fr-FR" dirty="0"/>
              <a:t>6 millions de personnes sans courant pendant 9 h</a:t>
            </a:r>
          </a:p>
        </p:txBody>
      </p:sp>
      <p:sp>
        <p:nvSpPr>
          <p:cNvPr id="19" name="s12-event-2">
            <a:extLst>
              <a:ext uri="{FF2B5EF4-FFF2-40B4-BE49-F238E27FC236}">
                <a16:creationId xmlns:a16="http://schemas.microsoft.com/office/drawing/2014/main" id="{5CA8C4FD-257D-48D5-9320-2524AA73F028}"/>
              </a:ext>
            </a:extLst>
          </p:cNvPr>
          <p:cNvSpPr>
            <a:spLocks noGrp="1"/>
          </p:cNvSpPr>
          <p:nvPr/>
        </p:nvSpPr>
        <p:spPr>
          <a:xfrm>
            <a:off x="7505700" y="5095875"/>
            <a:ext cx="2857500" cy="838200"/>
          </a:xfrm>
          <a:prstGeom prst="roundRect">
            <a:avLst>
              <a:gd name="adj" fmla="val 20455"/>
            </a:avLst>
          </a:prstGeom>
          <a:solidFill>
            <a:srgbClr val="00B050">
              <a:alpha val="9804"/>
            </a:srgbClr>
          </a:solidFill>
          <a:ln w="9525">
            <a:solidFill>
              <a:srgbClr val="00B050"/>
            </a:solidFill>
            <a:prstDash val="solid"/>
          </a:ln>
        </p:spPr>
      </p:sp>
      <p:sp>
        <p:nvSpPr>
          <p:cNvPr id="20" name="s12-event-text-2">
            <a:extLst>
              <a:ext uri="{FF2B5EF4-FFF2-40B4-BE49-F238E27FC236}">
                <a16:creationId xmlns:a16="http://schemas.microsoft.com/office/drawing/2014/main" id="{25A3275D-85B0-410D-85CB-E1ED71D1A421}"/>
              </a:ext>
            </a:extLst>
          </p:cNvPr>
          <p:cNvSpPr>
            <a:spLocks noGrp="1"/>
          </p:cNvSpPr>
          <p:nvPr/>
        </p:nvSpPr>
        <p:spPr>
          <a:xfrm>
            <a:off x="7639050" y="5191125"/>
            <a:ext cx="2590800" cy="647700"/>
          </a:xfrm>
          <a:prstGeom prst="rect">
            <a:avLst/>
          </a:prstGeom>
          <a:noFill/>
          <a:ln w="0">
            <a:noFill/>
            <a:prstDash val="solid"/>
          </a:ln>
        </p:spPr>
        <p:txBody>
          <a:bodyPr wrap="square" lIns="66675" tIns="47625" rIns="66675" bIns="47625" anchor="ctr">
            <a:normAutofit fontScale="97006" lnSpcReduction="10000"/>
          </a:bodyPr>
          <a:lstStyle/>
          <a:p>
            <a:pPr algn="ctr">
              <a:defRPr sz="1350">
                <a:solidFill>
                  <a:srgbClr val="18141E"/>
                </a:solidFill>
                <a:latin typeface="Arial"/>
                <a:ea typeface="Arial"/>
                <a:cs typeface="Arial"/>
              </a:defRPr>
            </a:pPr>
            <a:r>
              <a:rPr lang="fr-FR" b="1" dirty="0">
                <a:solidFill>
                  <a:srgbClr val="55378F"/>
                </a:solidFill>
              </a:rPr>
              <a:t>2022 · </a:t>
            </a:r>
            <a:r>
              <a:rPr lang="fr-FR" b="1" dirty="0" err="1">
                <a:solidFill>
                  <a:srgbClr val="55378F"/>
                </a:solidFill>
              </a:rPr>
              <a:t>Starlink</a:t>
            </a:r>
            <a:endParaRPr lang="fr-FR" b="1" dirty="0">
              <a:solidFill>
                <a:srgbClr val="55378F"/>
              </a:solidFill>
            </a:endParaRPr>
          </a:p>
          <a:p>
            <a:pPr algn="ctr">
              <a:defRPr sz="1350">
                <a:solidFill>
                  <a:srgbClr val="18141E"/>
                </a:solidFill>
                <a:latin typeface="Arial"/>
                <a:ea typeface="Arial"/>
                <a:cs typeface="Arial"/>
              </a:defRPr>
            </a:pPr>
            <a:r>
              <a:rPr lang="fr-FR" dirty="0"/>
              <a:t>38 satellites sur 49 perdus après une tempête</a:t>
            </a:r>
          </a:p>
        </p:txBody>
      </p:sp>
    </p:spTree>
    <p:extLst>
      <p:ext uri="{BB962C8B-B14F-4D97-AF65-F5344CB8AC3E}">
        <p14:creationId xmlns:p14="http://schemas.microsoft.com/office/powerpoint/2010/main" val="12800938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FD4EDB38-818A-324D-A374-CCCCDD29EB85}"/>
              </a:ext>
            </a:extLst>
          </p:cNvPr>
          <p:cNvSpPr>
            <a:spLocks noGrp="1"/>
          </p:cNvSpPr>
          <p:nvPr>
            <p:ph type="title"/>
          </p:nvPr>
        </p:nvSpPr>
        <p:spPr>
          <a:xfrm>
            <a:off x="838200" y="365125"/>
            <a:ext cx="10515600" cy="1325563"/>
          </a:xfrm>
        </p:spPr>
        <p:txBody>
          <a:bodyPr>
            <a:normAutofit/>
          </a:bodyPr>
          <a:lstStyle/>
          <a:p>
            <a:pPr algn="ctr">
              <a:buNone/>
            </a:pPr>
            <a:r>
              <a:rPr b="1" dirty="0">
                <a:ln w="38100">
                  <a:solidFill>
                    <a:schemeClr val="tx1"/>
                  </a:solidFill>
                </a:ln>
                <a:latin typeface="Montserrat Thin"/>
                <a:ea typeface="Montserrat Thin"/>
                <a:cs typeface="Montserrat Thin"/>
              </a:rPr>
              <a:t>Observer le Soleil sans danger</a:t>
            </a:r>
          </a:p>
        </p:txBody>
      </p:sp>
      <p:pic>
        <p:nvPicPr>
          <p:cNvPr id="23" name="Image 13"/>
          <p:cNvPicPr>
            <a:picLocks noChangeAspect="1"/>
          </p:cNvPicPr>
          <p:nvPr/>
        </p:nvPicPr>
        <p:blipFill>
          <a:blip r:embed="rId3"/>
          <a:stretch>
            <a:fillRect/>
          </a:stretch>
        </p:blipFill>
        <p:spPr>
          <a:xfrm>
            <a:off x="904382" y="1287134"/>
            <a:ext cx="1262555" cy="841703"/>
          </a:xfrm>
          <a:prstGeom prst="rect">
            <a:avLst/>
          </a:prstGeom>
        </p:spPr>
      </p:pic>
      <p:pic>
        <p:nvPicPr>
          <p:cNvPr id="24" name="Image 14"/>
          <p:cNvPicPr>
            <a:picLocks noChangeAspect="1"/>
          </p:cNvPicPr>
          <p:nvPr/>
        </p:nvPicPr>
        <p:blipFill>
          <a:blip r:embed="rId3"/>
          <a:stretch>
            <a:fillRect/>
          </a:stretch>
        </p:blipFill>
        <p:spPr>
          <a:xfrm>
            <a:off x="10025063" y="1287133"/>
            <a:ext cx="1262555" cy="841703"/>
          </a:xfrm>
          <a:prstGeom prst="rect">
            <a:avLst/>
          </a:prstGeom>
        </p:spPr>
      </p:pic>
      <p:sp>
        <p:nvSpPr>
          <p:cNvPr id="8" name="s13-warning">
            <a:extLst>
              <a:ext uri="{FF2B5EF4-FFF2-40B4-BE49-F238E27FC236}">
                <a16:creationId xmlns:a16="http://schemas.microsoft.com/office/drawing/2014/main" id="{14F9E90E-9EC2-47BF-9244-AF51404EF363}"/>
              </a:ext>
            </a:extLst>
          </p:cNvPr>
          <p:cNvSpPr>
            <a:spLocks noGrp="1"/>
          </p:cNvSpPr>
          <p:nvPr/>
        </p:nvSpPr>
        <p:spPr>
          <a:xfrm>
            <a:off x="2000250" y="1476375"/>
            <a:ext cx="8191500" cy="495300"/>
          </a:xfrm>
          <a:prstGeom prst="rect">
            <a:avLst/>
          </a:prstGeom>
          <a:solidFill>
            <a:srgbClr val="FFF6D8"/>
          </a:solidFill>
          <a:ln w="0">
            <a:solidFill>
              <a:srgbClr val="FF0000"/>
            </a:solidFill>
            <a:prstDash val="solid"/>
          </a:ln>
        </p:spPr>
        <p:txBody>
          <a:bodyPr wrap="square" lIns="66675" tIns="47625" rIns="66675" bIns="47625" anchor="ctr">
            <a:normAutofit fontScale="85314"/>
          </a:bodyPr>
          <a:lstStyle/>
          <a:p>
            <a:pPr algn="ctr">
              <a:defRPr sz="1875" b="1">
                <a:solidFill>
                  <a:srgbClr val="C94242"/>
                </a:solidFill>
                <a:latin typeface="Arial"/>
                <a:ea typeface="Arial"/>
                <a:cs typeface="Arial"/>
              </a:defRPr>
            </a:pPr>
            <a:r>
              <a:rPr lang="fr-FR" dirty="0"/>
              <a:t>Regarder le Soleil sans protection adaptée peut léser la rétine de façon irréversible</a:t>
            </a:r>
          </a:p>
        </p:txBody>
      </p:sp>
      <p:sp>
        <p:nvSpPr>
          <p:cNvPr id="9" name="s13-box-0">
            <a:extLst>
              <a:ext uri="{FF2B5EF4-FFF2-40B4-BE49-F238E27FC236}">
                <a16:creationId xmlns:a16="http://schemas.microsoft.com/office/drawing/2014/main" id="{CA00E280-5096-4E1C-BEE2-10C942458BFF}"/>
              </a:ext>
            </a:extLst>
          </p:cNvPr>
          <p:cNvSpPr>
            <a:spLocks noGrp="1"/>
          </p:cNvSpPr>
          <p:nvPr/>
        </p:nvSpPr>
        <p:spPr>
          <a:xfrm>
            <a:off x="1381125" y="2286000"/>
            <a:ext cx="4572000" cy="1352550"/>
          </a:xfrm>
          <a:prstGeom prst="roundRect">
            <a:avLst>
              <a:gd name="adj" fmla="val 12676"/>
            </a:avLst>
          </a:prstGeom>
          <a:solidFill>
            <a:srgbClr val="F6F2FB"/>
          </a:solidFill>
          <a:ln w="9525">
            <a:solidFill>
              <a:srgbClr val="EEE8F8"/>
            </a:solidFill>
            <a:prstDash val="solid"/>
          </a:ln>
        </p:spPr>
      </p:sp>
      <p:sp>
        <p:nvSpPr>
          <p:cNvPr id="10" name="s13-label-0">
            <a:extLst>
              <a:ext uri="{FF2B5EF4-FFF2-40B4-BE49-F238E27FC236}">
                <a16:creationId xmlns:a16="http://schemas.microsoft.com/office/drawing/2014/main" id="{9DE5D349-8D23-4149-80C8-BEFCA51C3464}"/>
              </a:ext>
            </a:extLst>
          </p:cNvPr>
          <p:cNvSpPr>
            <a:spLocks noGrp="1"/>
          </p:cNvSpPr>
          <p:nvPr/>
        </p:nvSpPr>
        <p:spPr>
          <a:xfrm>
            <a:off x="1571625" y="2438400"/>
            <a:ext cx="1190625" cy="333375"/>
          </a:xfrm>
          <a:prstGeom prst="rect">
            <a:avLst/>
          </a:prstGeom>
          <a:solidFill>
            <a:srgbClr val="EEE8F8"/>
          </a:solidFill>
          <a:ln w="0">
            <a:noFill/>
            <a:prstDash val="solid"/>
          </a:ln>
        </p:spPr>
        <p:txBody>
          <a:bodyPr wrap="square" lIns="66675" tIns="47625" rIns="66675" bIns="47625" anchor="ctr">
            <a:normAutofit/>
          </a:bodyPr>
          <a:lstStyle/>
          <a:p>
            <a:pPr algn="ctr">
              <a:defRPr sz="1275" b="1">
                <a:solidFill>
                  <a:srgbClr val="55378F"/>
                </a:solidFill>
                <a:latin typeface="Arial"/>
                <a:ea typeface="Arial"/>
                <a:cs typeface="Arial"/>
              </a:defRPr>
            </a:pPr>
            <a:r>
              <a:t>ŒIL NU</a:t>
            </a:r>
          </a:p>
        </p:txBody>
      </p:sp>
      <p:sp>
        <p:nvSpPr>
          <p:cNvPr id="11" name="s13-rule-0">
            <a:extLst>
              <a:ext uri="{FF2B5EF4-FFF2-40B4-BE49-F238E27FC236}">
                <a16:creationId xmlns:a16="http://schemas.microsoft.com/office/drawing/2014/main" id="{06DC6FCF-C5F3-4453-855D-C5B31C15AB03}"/>
              </a:ext>
            </a:extLst>
          </p:cNvPr>
          <p:cNvSpPr>
            <a:spLocks noGrp="1"/>
          </p:cNvSpPr>
          <p:nvPr/>
        </p:nvSpPr>
        <p:spPr>
          <a:xfrm>
            <a:off x="1619250" y="2828925"/>
            <a:ext cx="4095750" cy="666750"/>
          </a:xfrm>
          <a:prstGeom prst="rect">
            <a:avLst/>
          </a:prstGeom>
          <a:noFill/>
          <a:ln w="0">
            <a:noFill/>
            <a:prstDash val="solid"/>
          </a:ln>
        </p:spPr>
        <p:txBody>
          <a:bodyPr wrap="square" lIns="66675" tIns="47625" rIns="66675" bIns="47625" anchor="ctr">
            <a:normAutofit fontScale="87719"/>
          </a:bodyPr>
          <a:lstStyle/>
          <a:p>
            <a:pPr algn="ctr">
              <a:defRPr sz="1425">
                <a:solidFill>
                  <a:srgbClr val="18141E"/>
                </a:solidFill>
                <a:latin typeface="Arial"/>
                <a:ea typeface="Arial"/>
                <a:cs typeface="Arial"/>
              </a:defRPr>
            </a:pPr>
            <a:r>
              <a:rPr lang="fr-FR" dirty="0"/>
              <a:t>Uniquement des lunettes ou visionneuses conformes ISO 12312-2. Vérifier qu’elles ne sont ni rayées, ni percées, ni déchirées.</a:t>
            </a:r>
          </a:p>
        </p:txBody>
      </p:sp>
      <p:sp>
        <p:nvSpPr>
          <p:cNvPr id="12" name="s13-box-1">
            <a:extLst>
              <a:ext uri="{FF2B5EF4-FFF2-40B4-BE49-F238E27FC236}">
                <a16:creationId xmlns:a16="http://schemas.microsoft.com/office/drawing/2014/main" id="{BF101AE9-7BA6-4645-A5AE-E5E668CD95C4}"/>
              </a:ext>
            </a:extLst>
          </p:cNvPr>
          <p:cNvSpPr>
            <a:spLocks noGrp="1"/>
          </p:cNvSpPr>
          <p:nvPr/>
        </p:nvSpPr>
        <p:spPr>
          <a:xfrm>
            <a:off x="6191250" y="2286000"/>
            <a:ext cx="4572000" cy="1352550"/>
          </a:xfrm>
          <a:prstGeom prst="roundRect">
            <a:avLst>
              <a:gd name="adj" fmla="val 12676"/>
            </a:avLst>
          </a:prstGeom>
          <a:solidFill>
            <a:srgbClr val="FCEAEA"/>
          </a:solidFill>
          <a:ln w="9525">
            <a:solidFill>
              <a:srgbClr val="E5A1A1"/>
            </a:solidFill>
            <a:prstDash val="solid"/>
          </a:ln>
        </p:spPr>
      </p:sp>
      <p:sp>
        <p:nvSpPr>
          <p:cNvPr id="13" name="s13-label-1">
            <a:extLst>
              <a:ext uri="{FF2B5EF4-FFF2-40B4-BE49-F238E27FC236}">
                <a16:creationId xmlns:a16="http://schemas.microsoft.com/office/drawing/2014/main" id="{C769B45D-1B9A-4E30-ACD5-79B99BAF4550}"/>
              </a:ext>
            </a:extLst>
          </p:cNvPr>
          <p:cNvSpPr>
            <a:spLocks noGrp="1"/>
          </p:cNvSpPr>
          <p:nvPr/>
        </p:nvSpPr>
        <p:spPr>
          <a:xfrm>
            <a:off x="6381750" y="2438400"/>
            <a:ext cx="1190625" cy="333375"/>
          </a:xfrm>
          <a:prstGeom prst="rect">
            <a:avLst/>
          </a:prstGeom>
          <a:solidFill>
            <a:srgbClr val="F7D0D0"/>
          </a:solidFill>
          <a:ln w="0">
            <a:noFill/>
            <a:prstDash val="solid"/>
          </a:ln>
        </p:spPr>
        <p:txBody>
          <a:bodyPr wrap="square" lIns="66675" tIns="47625" rIns="66675" bIns="47625" anchor="ctr">
            <a:normAutofit/>
          </a:bodyPr>
          <a:lstStyle/>
          <a:p>
            <a:pPr algn="ctr">
              <a:defRPr sz="1275" b="1">
                <a:solidFill>
                  <a:srgbClr val="C94242"/>
                </a:solidFill>
                <a:latin typeface="Arial"/>
                <a:ea typeface="Arial"/>
                <a:cs typeface="Arial"/>
              </a:defRPr>
            </a:pPr>
            <a:r>
              <a:t>JAMAIS</a:t>
            </a:r>
          </a:p>
        </p:txBody>
      </p:sp>
      <p:sp>
        <p:nvSpPr>
          <p:cNvPr id="14" name="s13-rule-1">
            <a:extLst>
              <a:ext uri="{FF2B5EF4-FFF2-40B4-BE49-F238E27FC236}">
                <a16:creationId xmlns:a16="http://schemas.microsoft.com/office/drawing/2014/main" id="{6F3AA7AB-A35C-4583-8F5D-2F892024F16B}"/>
              </a:ext>
            </a:extLst>
          </p:cNvPr>
          <p:cNvSpPr>
            <a:spLocks noGrp="1"/>
          </p:cNvSpPr>
          <p:nvPr/>
        </p:nvSpPr>
        <p:spPr>
          <a:xfrm>
            <a:off x="6429375" y="2828925"/>
            <a:ext cx="4095750" cy="666750"/>
          </a:xfrm>
          <a:prstGeom prst="rect">
            <a:avLst/>
          </a:prstGeom>
          <a:noFill/>
          <a:ln w="0">
            <a:noFill/>
            <a:prstDash val="solid"/>
          </a:ln>
        </p:spPr>
        <p:txBody>
          <a:bodyPr wrap="square" lIns="66675" tIns="47625" rIns="66675" bIns="47625" anchor="ctr">
            <a:normAutofit fontScale="94329"/>
          </a:bodyPr>
          <a:lstStyle/>
          <a:p>
            <a:pPr algn="ctr">
              <a:defRPr sz="1425">
                <a:solidFill>
                  <a:srgbClr val="18141E"/>
                </a:solidFill>
                <a:latin typeface="Arial"/>
                <a:ea typeface="Arial"/>
                <a:cs typeface="Arial"/>
              </a:defRPr>
            </a:pPr>
            <a:r>
              <a:rPr lang="fr-FR" dirty="0"/>
              <a:t>Pas de lunettes de soleil, radiographies, CD ou filtres artisanaux : ils ne protègent pas correctement.</a:t>
            </a:r>
          </a:p>
        </p:txBody>
      </p:sp>
      <p:sp>
        <p:nvSpPr>
          <p:cNvPr id="15" name="s13-box-2">
            <a:extLst>
              <a:ext uri="{FF2B5EF4-FFF2-40B4-BE49-F238E27FC236}">
                <a16:creationId xmlns:a16="http://schemas.microsoft.com/office/drawing/2014/main" id="{1108B468-5C1B-4F1F-858F-6AEE7FAB8589}"/>
              </a:ext>
            </a:extLst>
          </p:cNvPr>
          <p:cNvSpPr>
            <a:spLocks noGrp="1"/>
          </p:cNvSpPr>
          <p:nvPr/>
        </p:nvSpPr>
        <p:spPr>
          <a:xfrm>
            <a:off x="1381125" y="3905250"/>
            <a:ext cx="4572000" cy="1352550"/>
          </a:xfrm>
          <a:prstGeom prst="roundRect">
            <a:avLst>
              <a:gd name="adj" fmla="val 12676"/>
            </a:avLst>
          </a:prstGeom>
          <a:solidFill>
            <a:srgbClr val="F6F2FB"/>
          </a:solidFill>
          <a:ln w="9525">
            <a:solidFill>
              <a:srgbClr val="EEE8F8"/>
            </a:solidFill>
            <a:prstDash val="solid"/>
          </a:ln>
        </p:spPr>
      </p:sp>
      <p:sp>
        <p:nvSpPr>
          <p:cNvPr id="16" name="s13-label-2">
            <a:extLst>
              <a:ext uri="{FF2B5EF4-FFF2-40B4-BE49-F238E27FC236}">
                <a16:creationId xmlns:a16="http://schemas.microsoft.com/office/drawing/2014/main" id="{AD9BC415-82A7-4083-ADC5-C82DD7CF9A40}"/>
              </a:ext>
            </a:extLst>
          </p:cNvPr>
          <p:cNvSpPr>
            <a:spLocks noGrp="1"/>
          </p:cNvSpPr>
          <p:nvPr/>
        </p:nvSpPr>
        <p:spPr>
          <a:xfrm>
            <a:off x="1571625" y="4057650"/>
            <a:ext cx="1190625" cy="333375"/>
          </a:xfrm>
          <a:prstGeom prst="rect">
            <a:avLst/>
          </a:prstGeom>
          <a:solidFill>
            <a:srgbClr val="EEE8F8"/>
          </a:solidFill>
          <a:ln w="0">
            <a:noFill/>
            <a:prstDash val="solid"/>
          </a:ln>
        </p:spPr>
        <p:txBody>
          <a:bodyPr wrap="square" lIns="66675" tIns="47625" rIns="66675" bIns="47625" anchor="ctr">
            <a:normAutofit fontScale="82938" lnSpcReduction="10000"/>
          </a:bodyPr>
          <a:lstStyle/>
          <a:p>
            <a:pPr algn="ctr">
              <a:defRPr sz="1275" b="1">
                <a:solidFill>
                  <a:srgbClr val="55378F"/>
                </a:solidFill>
                <a:latin typeface="Arial"/>
                <a:ea typeface="Arial"/>
                <a:cs typeface="Arial"/>
              </a:defRPr>
            </a:pPr>
            <a:r>
              <a:t>INSTRUMENTS</a:t>
            </a:r>
          </a:p>
        </p:txBody>
      </p:sp>
      <p:sp>
        <p:nvSpPr>
          <p:cNvPr id="17" name="s13-rule-2">
            <a:extLst>
              <a:ext uri="{FF2B5EF4-FFF2-40B4-BE49-F238E27FC236}">
                <a16:creationId xmlns:a16="http://schemas.microsoft.com/office/drawing/2014/main" id="{0BB7B546-2322-49BA-995A-8542179A5F1E}"/>
              </a:ext>
            </a:extLst>
          </p:cNvPr>
          <p:cNvSpPr>
            <a:spLocks noGrp="1"/>
          </p:cNvSpPr>
          <p:nvPr/>
        </p:nvSpPr>
        <p:spPr>
          <a:xfrm>
            <a:off x="1619250" y="4448175"/>
            <a:ext cx="4095750" cy="666750"/>
          </a:xfrm>
          <a:prstGeom prst="rect">
            <a:avLst/>
          </a:prstGeom>
          <a:noFill/>
          <a:ln w="0">
            <a:noFill/>
            <a:prstDash val="solid"/>
          </a:ln>
        </p:spPr>
        <p:txBody>
          <a:bodyPr wrap="square" lIns="66675" tIns="47625" rIns="66675" bIns="47625" anchor="ctr">
            <a:normAutofit fontScale="87719"/>
          </a:bodyPr>
          <a:lstStyle/>
          <a:p>
            <a:pPr algn="ctr">
              <a:defRPr sz="1425">
                <a:solidFill>
                  <a:srgbClr val="18141E"/>
                </a:solidFill>
                <a:latin typeface="Arial"/>
                <a:ea typeface="Arial"/>
                <a:cs typeface="Arial"/>
              </a:defRPr>
            </a:pPr>
            <a:r>
              <a:rPr lang="fr-FR" dirty="0"/>
              <a:t>Filtre solaire certifié, solidement fixé devant l’objectif. Jamais de lunettes d’éclipse derrière jumelles ou télescope.</a:t>
            </a:r>
          </a:p>
        </p:txBody>
      </p:sp>
      <p:sp>
        <p:nvSpPr>
          <p:cNvPr id="18" name="s13-box-3">
            <a:extLst>
              <a:ext uri="{FF2B5EF4-FFF2-40B4-BE49-F238E27FC236}">
                <a16:creationId xmlns:a16="http://schemas.microsoft.com/office/drawing/2014/main" id="{7C36C383-4996-4AFC-9984-192B6B87F236}"/>
              </a:ext>
            </a:extLst>
          </p:cNvPr>
          <p:cNvSpPr>
            <a:spLocks noGrp="1"/>
          </p:cNvSpPr>
          <p:nvPr/>
        </p:nvSpPr>
        <p:spPr>
          <a:xfrm>
            <a:off x="6191250" y="3905250"/>
            <a:ext cx="4572000" cy="1352550"/>
          </a:xfrm>
          <a:prstGeom prst="roundRect">
            <a:avLst>
              <a:gd name="adj" fmla="val 12676"/>
            </a:avLst>
          </a:prstGeom>
          <a:solidFill>
            <a:srgbClr val="F6F2FB"/>
          </a:solidFill>
          <a:ln w="9525">
            <a:solidFill>
              <a:srgbClr val="EEE8F8"/>
            </a:solidFill>
            <a:prstDash val="solid"/>
          </a:ln>
        </p:spPr>
      </p:sp>
      <p:sp>
        <p:nvSpPr>
          <p:cNvPr id="19" name="s13-label-3">
            <a:extLst>
              <a:ext uri="{FF2B5EF4-FFF2-40B4-BE49-F238E27FC236}">
                <a16:creationId xmlns:a16="http://schemas.microsoft.com/office/drawing/2014/main" id="{5950355C-6D3F-473F-BD30-22CCF796B1D3}"/>
              </a:ext>
            </a:extLst>
          </p:cNvPr>
          <p:cNvSpPr>
            <a:spLocks noGrp="1"/>
          </p:cNvSpPr>
          <p:nvPr/>
        </p:nvSpPr>
        <p:spPr>
          <a:xfrm>
            <a:off x="6381750" y="4057650"/>
            <a:ext cx="1190625" cy="333375"/>
          </a:xfrm>
          <a:prstGeom prst="rect">
            <a:avLst/>
          </a:prstGeom>
          <a:solidFill>
            <a:srgbClr val="EEE8F8"/>
          </a:solidFill>
          <a:ln w="0">
            <a:noFill/>
            <a:prstDash val="solid"/>
          </a:ln>
        </p:spPr>
        <p:txBody>
          <a:bodyPr wrap="square" lIns="66675" tIns="47625" rIns="66675" bIns="47625" anchor="ctr">
            <a:normAutofit/>
          </a:bodyPr>
          <a:lstStyle/>
          <a:p>
            <a:pPr algn="ctr">
              <a:defRPr sz="1275" b="1">
                <a:solidFill>
                  <a:srgbClr val="55378F"/>
                </a:solidFill>
                <a:latin typeface="Arial"/>
                <a:ea typeface="Arial"/>
                <a:cs typeface="Arial"/>
              </a:defRPr>
            </a:pPr>
            <a:r>
              <a:t>INDIRECT</a:t>
            </a:r>
          </a:p>
        </p:txBody>
      </p:sp>
      <p:sp>
        <p:nvSpPr>
          <p:cNvPr id="20" name="s13-rule-3">
            <a:extLst>
              <a:ext uri="{FF2B5EF4-FFF2-40B4-BE49-F238E27FC236}">
                <a16:creationId xmlns:a16="http://schemas.microsoft.com/office/drawing/2014/main" id="{D3537745-D186-4384-9D50-D3BADDFBB4DA}"/>
              </a:ext>
            </a:extLst>
          </p:cNvPr>
          <p:cNvSpPr>
            <a:spLocks noGrp="1"/>
          </p:cNvSpPr>
          <p:nvPr/>
        </p:nvSpPr>
        <p:spPr>
          <a:xfrm>
            <a:off x="6429375" y="4448175"/>
            <a:ext cx="4095750" cy="666750"/>
          </a:xfrm>
          <a:prstGeom prst="rect">
            <a:avLst/>
          </a:prstGeom>
          <a:noFill/>
          <a:ln w="0">
            <a:noFill/>
            <a:prstDash val="solid"/>
          </a:ln>
        </p:spPr>
        <p:txBody>
          <a:bodyPr wrap="square" lIns="66675" tIns="47625" rIns="66675" bIns="47625" anchor="ctr">
            <a:normAutofit fontScale="91039" lnSpcReduction="10000"/>
          </a:bodyPr>
          <a:lstStyle/>
          <a:p>
            <a:pPr algn="ctr">
              <a:defRPr sz="1425">
                <a:solidFill>
                  <a:srgbClr val="18141E"/>
                </a:solidFill>
                <a:latin typeface="Arial"/>
                <a:ea typeface="Arial"/>
                <a:cs typeface="Arial"/>
              </a:defRPr>
            </a:pPr>
            <a:r>
              <a:rPr lang="fr-FR" dirty="0"/>
              <a:t>Projection par sténopé ou </a:t>
            </a:r>
            <a:r>
              <a:rPr lang="fr-FR" dirty="0" err="1"/>
              <a:t>Solarscope</a:t>
            </a:r>
            <a:r>
              <a:rPr lang="fr-FR" dirty="0"/>
              <a:t> conçu pour cela. Ne jamais regarder le Soleil à travers l’ouverture.</a:t>
            </a:r>
          </a:p>
        </p:txBody>
      </p:sp>
      <p:sp>
        <p:nvSpPr>
          <p:cNvPr id="21" name="s13-eclipse">
            <a:extLst>
              <a:ext uri="{FF2B5EF4-FFF2-40B4-BE49-F238E27FC236}">
                <a16:creationId xmlns:a16="http://schemas.microsoft.com/office/drawing/2014/main" id="{EE408000-6CB5-45C4-8810-05CDE1908994}"/>
              </a:ext>
            </a:extLst>
          </p:cNvPr>
          <p:cNvSpPr>
            <a:spLocks noGrp="1"/>
          </p:cNvSpPr>
          <p:nvPr/>
        </p:nvSpPr>
        <p:spPr>
          <a:xfrm>
            <a:off x="1714500" y="5667375"/>
            <a:ext cx="8763000" cy="438150"/>
          </a:xfrm>
          <a:prstGeom prst="rect">
            <a:avLst/>
          </a:prstGeom>
          <a:noFill/>
          <a:ln w="0">
            <a:noFill/>
            <a:prstDash val="solid"/>
          </a:ln>
        </p:spPr>
        <p:txBody>
          <a:bodyPr wrap="square" lIns="66675" tIns="47625" rIns="66675" bIns="47625" anchor="ctr">
            <a:normAutofit fontScale="87812"/>
          </a:bodyPr>
          <a:lstStyle/>
          <a:p>
            <a:pPr algn="ctr">
              <a:defRPr sz="1500" b="1">
                <a:solidFill>
                  <a:srgbClr val="18141E"/>
                </a:solidFill>
                <a:latin typeface="Arial"/>
                <a:ea typeface="Arial"/>
                <a:cs typeface="Arial"/>
              </a:defRPr>
            </a:pPr>
            <a:r>
              <a:rPr lang="fr-FR" dirty="0"/>
              <a:t>En France, l’éclipse du 12 août 2026 reste partielle : la protection est nécessaire pendant toute l’observation.</a:t>
            </a:r>
          </a:p>
        </p:txBody>
      </p:sp>
    </p:spTree>
    <p:extLst>
      <p:ext uri="{BB962C8B-B14F-4D97-AF65-F5344CB8AC3E}">
        <p14:creationId xmlns:p14="http://schemas.microsoft.com/office/powerpoint/2010/main" val="19604211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BF924D3D-6D16-BC49-9E9F-8A17D83ED497}"/>
              </a:ext>
            </a:extLst>
          </p:cNvPr>
          <p:cNvSpPr>
            <a:spLocks noGrp="1"/>
          </p:cNvSpPr>
          <p:nvPr>
            <p:ph type="title"/>
          </p:nvPr>
        </p:nvSpPr>
        <p:spPr>
          <a:xfrm>
            <a:off x="838200" y="365125"/>
            <a:ext cx="10515600" cy="1325563"/>
          </a:xfrm>
        </p:spPr>
        <p:txBody>
          <a:bodyPr>
            <a:normAutofit/>
          </a:bodyPr>
          <a:lstStyle/>
          <a:p>
            <a:pPr algn="ctr">
              <a:buNone/>
            </a:pPr>
            <a:r>
              <a:rPr sz="4000" b="1">
                <a:ln w="38100">
                  <a:solidFill>
                    <a:schemeClr val="tx1"/>
                  </a:solidFill>
                </a:ln>
                <a:latin typeface="Montserrat Thin"/>
                <a:ea typeface="Montserrat Thin"/>
                <a:cs typeface="Montserrat Thin"/>
              </a:rPr>
              <a:t>Que voir pendant les Nuits des étoiles ?</a:t>
            </a:r>
          </a:p>
        </p:txBody>
      </p:sp>
      <p:sp>
        <p:nvSpPr>
          <p:cNvPr id="5" name="s14-sub">
            <a:extLst>
              <a:ext uri="{FF2B5EF4-FFF2-40B4-BE49-F238E27FC236}">
                <a16:creationId xmlns:a16="http://schemas.microsoft.com/office/drawing/2014/main" id="{8E4522D1-247A-467A-B73C-5F6B64941D51}"/>
              </a:ext>
            </a:extLst>
          </p:cNvPr>
          <p:cNvSpPr>
            <a:spLocks noGrp="1"/>
          </p:cNvSpPr>
          <p:nvPr/>
        </p:nvSpPr>
        <p:spPr>
          <a:xfrm>
            <a:off x="1381125" y="1409700"/>
            <a:ext cx="9429750" cy="400050"/>
          </a:xfrm>
          <a:prstGeom prst="rect">
            <a:avLst/>
          </a:prstGeom>
          <a:noFill/>
          <a:ln w="0">
            <a:noFill/>
            <a:prstDash val="solid"/>
          </a:ln>
        </p:spPr>
        <p:txBody>
          <a:bodyPr wrap="square" lIns="66675" tIns="47625" rIns="66675" bIns="47625" anchor="ctr">
            <a:normAutofit fontScale="90352"/>
          </a:bodyPr>
          <a:lstStyle/>
          <a:p>
            <a:pPr algn="ctr">
              <a:defRPr sz="1800" b="1">
                <a:solidFill>
                  <a:srgbClr val="55378F"/>
                </a:solidFill>
                <a:latin typeface="Arial"/>
                <a:ea typeface="Arial"/>
                <a:cs typeface="Arial"/>
              </a:defRPr>
            </a:pPr>
            <a:r>
              <a:rPr lang="fr-FR" dirty="0"/>
              <a:t>Les 7, 8 et 9 août 2026 : un fin croissant de Lune se couche tôt et laisse un ciel sombre</a:t>
            </a:r>
          </a:p>
        </p:txBody>
      </p:sp>
      <p:sp>
        <p:nvSpPr>
          <p:cNvPr id="6" name="s14-box-0">
            <a:extLst>
              <a:ext uri="{FF2B5EF4-FFF2-40B4-BE49-F238E27FC236}">
                <a16:creationId xmlns:a16="http://schemas.microsoft.com/office/drawing/2014/main" id="{192B7794-5624-4ABE-84A1-94BAA9D91827}"/>
              </a:ext>
            </a:extLst>
          </p:cNvPr>
          <p:cNvSpPr>
            <a:spLocks noGrp="1"/>
          </p:cNvSpPr>
          <p:nvPr/>
        </p:nvSpPr>
        <p:spPr>
          <a:xfrm>
            <a:off x="1190625" y="2143125"/>
            <a:ext cx="3095625" cy="3333750"/>
          </a:xfrm>
          <a:prstGeom prst="roundRect">
            <a:avLst>
              <a:gd name="adj" fmla="val 5538"/>
            </a:avLst>
          </a:prstGeom>
          <a:solidFill>
            <a:srgbClr val="F6F2FB"/>
          </a:solidFill>
          <a:ln w="0">
            <a:noFill/>
            <a:prstDash val="solid"/>
          </a:ln>
        </p:spPr>
        <p:txBody>
          <a:bodyPr wrap="square" lIns="266700" tIns="285750" rIns="266700" bIns="190500" anchor="t">
            <a:normAutofit/>
          </a:bodyPr>
          <a:lstStyle/>
          <a:p>
            <a:pPr algn="l">
              <a:spcAft>
                <a:spcPts val="28"/>
              </a:spcAft>
              <a:defRPr sz="1425">
                <a:solidFill>
                  <a:srgbClr val="18141E"/>
                </a:solidFill>
                <a:latin typeface="Arial"/>
                <a:ea typeface="Arial"/>
                <a:cs typeface="Arial"/>
              </a:defRPr>
            </a:pPr>
            <a:r>
              <a:rPr lang="fr-FR" sz="1425" b="1" dirty="0">
                <a:solidFill>
                  <a:srgbClr val="55378F"/>
                </a:solidFill>
              </a:rPr>
              <a:t>AVANT LA NUIT</a:t>
            </a:r>
          </a:p>
          <a:p>
            <a:pPr algn="l">
              <a:spcAft>
                <a:spcPts val="28"/>
              </a:spcAft>
              <a:defRPr sz="1425">
                <a:solidFill>
                  <a:srgbClr val="18141E"/>
                </a:solidFill>
                <a:latin typeface="Arial"/>
                <a:ea typeface="Arial"/>
                <a:cs typeface="Arial"/>
              </a:defRPr>
            </a:pPr>
            <a:endParaRPr lang="fr-FR" sz="1425" b="1" dirty="0">
              <a:solidFill>
                <a:srgbClr val="55378F"/>
              </a:solidFill>
            </a:endParaRPr>
          </a:p>
          <a:p>
            <a:pPr marL="22" indent="-12" algn="l">
              <a:spcAft>
                <a:spcPts val="9"/>
              </a:spcAft>
              <a:buChar char="•"/>
              <a:defRPr sz="1425">
                <a:solidFill>
                  <a:srgbClr val="18141E"/>
                </a:solidFill>
                <a:latin typeface="Arial"/>
                <a:ea typeface="Arial"/>
                <a:cs typeface="Arial"/>
              </a:defRPr>
            </a:pPr>
            <a:r>
              <a:rPr lang="fr-FR" sz="1425" b="1" dirty="0">
                <a:solidFill>
                  <a:srgbClr val="55378F"/>
                </a:solidFill>
              </a:rPr>
              <a:t>Soleil — </a:t>
            </a:r>
            <a:r>
              <a:rPr lang="fr-FR" sz="1425" dirty="0">
                <a:solidFill>
                  <a:srgbClr val="18141E"/>
                </a:solidFill>
              </a:rPr>
              <a:t>disque, taches et protubérances selon l’instrument et la longueur d’onde.</a:t>
            </a:r>
          </a:p>
          <a:p>
            <a:pPr marL="22" indent="-12" algn="l">
              <a:spcAft>
                <a:spcPts val="9"/>
              </a:spcAft>
              <a:buChar char="•"/>
              <a:defRPr sz="1425">
                <a:solidFill>
                  <a:srgbClr val="18141E"/>
                </a:solidFill>
                <a:latin typeface="Arial"/>
                <a:ea typeface="Arial"/>
                <a:cs typeface="Arial"/>
              </a:defRPr>
            </a:pPr>
            <a:r>
              <a:rPr lang="fr-FR" sz="1425" b="1" dirty="0">
                <a:solidFill>
                  <a:srgbClr val="55378F"/>
                </a:solidFill>
              </a:rPr>
              <a:t>Crépuscule — </a:t>
            </a:r>
            <a:r>
              <a:rPr lang="fr-FR" sz="1425" dirty="0">
                <a:solidFill>
                  <a:srgbClr val="18141E"/>
                </a:solidFill>
              </a:rPr>
              <a:t>Vénus très basse vers l’ouest en début de soirée.</a:t>
            </a:r>
          </a:p>
        </p:txBody>
      </p:sp>
      <p:sp>
        <p:nvSpPr>
          <p:cNvPr id="7" name="s14-box-1">
            <a:extLst>
              <a:ext uri="{FF2B5EF4-FFF2-40B4-BE49-F238E27FC236}">
                <a16:creationId xmlns:a16="http://schemas.microsoft.com/office/drawing/2014/main" id="{426B2F5A-6389-4CBE-961F-4ECD795CAC1E}"/>
              </a:ext>
            </a:extLst>
          </p:cNvPr>
          <p:cNvSpPr>
            <a:spLocks noGrp="1"/>
          </p:cNvSpPr>
          <p:nvPr/>
        </p:nvSpPr>
        <p:spPr>
          <a:xfrm>
            <a:off x="4524375" y="2143125"/>
            <a:ext cx="3095625" cy="3333750"/>
          </a:xfrm>
          <a:prstGeom prst="roundRect">
            <a:avLst>
              <a:gd name="adj" fmla="val 5538"/>
            </a:avLst>
          </a:prstGeom>
          <a:solidFill>
            <a:srgbClr val="FFF6D8"/>
          </a:solidFill>
          <a:ln w="0">
            <a:noFill/>
            <a:prstDash val="solid"/>
          </a:ln>
        </p:spPr>
        <p:txBody>
          <a:bodyPr wrap="square" lIns="266700" tIns="285750" rIns="266700" bIns="190500" anchor="t">
            <a:normAutofit/>
          </a:bodyPr>
          <a:lstStyle/>
          <a:p>
            <a:pPr algn="l">
              <a:spcAft>
                <a:spcPts val="28"/>
              </a:spcAft>
              <a:defRPr sz="1425">
                <a:solidFill>
                  <a:srgbClr val="18141E"/>
                </a:solidFill>
                <a:latin typeface="Arial"/>
                <a:ea typeface="Arial"/>
                <a:cs typeface="Arial"/>
              </a:defRPr>
            </a:pPr>
            <a:r>
              <a:rPr lang="fr-FR" sz="1425" b="1" dirty="0">
                <a:solidFill>
                  <a:srgbClr val="55378F"/>
                </a:solidFill>
              </a:rPr>
              <a:t>LE CIEL D’ÉTÉ</a:t>
            </a:r>
          </a:p>
          <a:p>
            <a:pPr algn="l">
              <a:spcAft>
                <a:spcPts val="28"/>
              </a:spcAft>
              <a:defRPr sz="1425">
                <a:solidFill>
                  <a:srgbClr val="18141E"/>
                </a:solidFill>
                <a:latin typeface="Arial"/>
                <a:ea typeface="Arial"/>
                <a:cs typeface="Arial"/>
              </a:defRPr>
            </a:pPr>
            <a:endParaRPr lang="fr-FR" sz="1425" b="1" dirty="0">
              <a:solidFill>
                <a:srgbClr val="55378F"/>
              </a:solidFill>
            </a:endParaRPr>
          </a:p>
          <a:p>
            <a:pPr marL="22" indent="-12" algn="l">
              <a:spcAft>
                <a:spcPts val="9"/>
              </a:spcAft>
              <a:buChar char="•"/>
              <a:defRPr sz="1425">
                <a:solidFill>
                  <a:srgbClr val="18141E"/>
                </a:solidFill>
                <a:latin typeface="Arial"/>
                <a:ea typeface="Arial"/>
                <a:cs typeface="Arial"/>
              </a:defRPr>
            </a:pPr>
            <a:r>
              <a:rPr lang="fr-FR" sz="1425" b="1" dirty="0">
                <a:solidFill>
                  <a:srgbClr val="55378F"/>
                </a:solidFill>
              </a:rPr>
              <a:t>Repères — </a:t>
            </a:r>
            <a:r>
              <a:rPr lang="fr-FR" sz="1425" dirty="0">
                <a:solidFill>
                  <a:srgbClr val="18141E"/>
                </a:solidFill>
              </a:rPr>
              <a:t>Triangle d’été : Véga, </a:t>
            </a:r>
            <a:r>
              <a:rPr lang="fr-FR" sz="1425" dirty="0" err="1">
                <a:solidFill>
                  <a:srgbClr val="18141E"/>
                </a:solidFill>
              </a:rPr>
              <a:t>Deneb</a:t>
            </a:r>
            <a:r>
              <a:rPr lang="fr-FR" sz="1425" dirty="0">
                <a:solidFill>
                  <a:srgbClr val="18141E"/>
                </a:solidFill>
              </a:rPr>
              <a:t> et </a:t>
            </a:r>
            <a:r>
              <a:rPr lang="fr-FR" sz="1425" dirty="0" err="1">
                <a:solidFill>
                  <a:srgbClr val="18141E"/>
                </a:solidFill>
              </a:rPr>
              <a:t>Altaïr</a:t>
            </a:r>
            <a:r>
              <a:rPr lang="fr-FR" sz="1425" dirty="0">
                <a:solidFill>
                  <a:srgbClr val="18141E"/>
                </a:solidFill>
              </a:rPr>
              <a:t>.</a:t>
            </a:r>
          </a:p>
          <a:p>
            <a:pPr marL="22" indent="-12" algn="l">
              <a:spcAft>
                <a:spcPts val="9"/>
              </a:spcAft>
              <a:buChar char="•"/>
              <a:defRPr sz="1425">
                <a:solidFill>
                  <a:srgbClr val="18141E"/>
                </a:solidFill>
                <a:latin typeface="Arial"/>
                <a:ea typeface="Arial"/>
                <a:cs typeface="Arial"/>
              </a:defRPr>
            </a:pPr>
            <a:r>
              <a:rPr lang="fr-FR" sz="1425" b="1" dirty="0">
                <a:solidFill>
                  <a:srgbClr val="55378F"/>
                </a:solidFill>
              </a:rPr>
              <a:t>Ciel sombre — </a:t>
            </a:r>
            <a:r>
              <a:rPr lang="fr-FR" sz="1425" dirty="0">
                <a:solidFill>
                  <a:srgbClr val="18141E"/>
                </a:solidFill>
              </a:rPr>
              <a:t>Voie lactée ; galaxie d’Andromède M31 au nord-est.</a:t>
            </a:r>
          </a:p>
          <a:p>
            <a:pPr marL="22" indent="-12">
              <a:spcAft>
                <a:spcPts val="9"/>
              </a:spcAft>
              <a:buChar char="•"/>
              <a:defRPr sz="1425">
                <a:solidFill>
                  <a:srgbClr val="18141E"/>
                </a:solidFill>
                <a:latin typeface="Arial"/>
                <a:ea typeface="Arial"/>
                <a:cs typeface="Arial"/>
              </a:defRPr>
            </a:pPr>
            <a:r>
              <a:rPr lang="fr-FR" sz="1425" b="1" dirty="0">
                <a:solidFill>
                  <a:srgbClr val="55378F"/>
                </a:solidFill>
              </a:rPr>
              <a:t>Au télescope — </a:t>
            </a:r>
            <a:r>
              <a:rPr lang="fr-FR" sz="1425" dirty="0">
                <a:solidFill>
                  <a:srgbClr val="18141E"/>
                </a:solidFill>
              </a:rPr>
              <a:t>Amas d’Hercule M13, nébuleuse de l'Haltère M27, amas des Canards sauvages M11... sont de bonnes cibles !</a:t>
            </a:r>
          </a:p>
        </p:txBody>
      </p:sp>
      <p:sp>
        <p:nvSpPr>
          <p:cNvPr id="8" name="s14-box-2">
            <a:extLst>
              <a:ext uri="{FF2B5EF4-FFF2-40B4-BE49-F238E27FC236}">
                <a16:creationId xmlns:a16="http://schemas.microsoft.com/office/drawing/2014/main" id="{B85AAD7C-4814-4151-8ED1-48F563511D1F}"/>
              </a:ext>
            </a:extLst>
          </p:cNvPr>
          <p:cNvSpPr>
            <a:spLocks noGrp="1"/>
          </p:cNvSpPr>
          <p:nvPr/>
        </p:nvSpPr>
        <p:spPr>
          <a:xfrm>
            <a:off x="7858125" y="2143125"/>
            <a:ext cx="3095625" cy="3333750"/>
          </a:xfrm>
          <a:prstGeom prst="roundRect">
            <a:avLst>
              <a:gd name="adj" fmla="val 5538"/>
            </a:avLst>
          </a:prstGeom>
          <a:solidFill>
            <a:srgbClr val="F6F2FB"/>
          </a:solidFill>
          <a:ln w="0">
            <a:noFill/>
            <a:prstDash val="solid"/>
          </a:ln>
        </p:spPr>
        <p:txBody>
          <a:bodyPr wrap="square" lIns="266700" tIns="285750" rIns="266700" bIns="190500" anchor="t">
            <a:normAutofit/>
          </a:bodyPr>
          <a:lstStyle/>
          <a:p>
            <a:pPr algn="l">
              <a:spcAft>
                <a:spcPts val="28"/>
              </a:spcAft>
              <a:defRPr sz="1425">
                <a:solidFill>
                  <a:srgbClr val="18141E"/>
                </a:solidFill>
                <a:latin typeface="Arial"/>
                <a:ea typeface="Arial"/>
                <a:cs typeface="Arial"/>
              </a:defRPr>
            </a:pPr>
            <a:r>
              <a:rPr lang="fr-FR" sz="1425" b="1" dirty="0">
                <a:solidFill>
                  <a:srgbClr val="55378F"/>
                </a:solidFill>
              </a:rPr>
              <a:t>SYSTÈME SOLAIRE</a:t>
            </a:r>
          </a:p>
          <a:p>
            <a:pPr algn="l">
              <a:spcAft>
                <a:spcPts val="28"/>
              </a:spcAft>
              <a:defRPr sz="1425">
                <a:solidFill>
                  <a:srgbClr val="18141E"/>
                </a:solidFill>
                <a:latin typeface="Arial"/>
                <a:ea typeface="Arial"/>
                <a:cs typeface="Arial"/>
              </a:defRPr>
            </a:pPr>
            <a:endParaRPr lang="fr-FR" sz="1425" b="1" dirty="0">
              <a:solidFill>
                <a:srgbClr val="55378F"/>
              </a:solidFill>
            </a:endParaRPr>
          </a:p>
          <a:p>
            <a:pPr marL="22" indent="-12" algn="l">
              <a:spcAft>
                <a:spcPts val="9"/>
              </a:spcAft>
              <a:buChar char="•"/>
              <a:defRPr sz="1425">
                <a:solidFill>
                  <a:srgbClr val="18141E"/>
                </a:solidFill>
                <a:latin typeface="Arial"/>
                <a:ea typeface="Arial"/>
                <a:cs typeface="Arial"/>
              </a:defRPr>
            </a:pPr>
            <a:r>
              <a:rPr lang="fr-FR" sz="1425" b="1" dirty="0">
                <a:solidFill>
                  <a:srgbClr val="55378F"/>
                </a:solidFill>
              </a:rPr>
              <a:t>Saturne — </a:t>
            </a:r>
            <a:r>
              <a:rPr lang="fr-FR" sz="1425" dirty="0">
                <a:solidFill>
                  <a:srgbClr val="18141E"/>
                </a:solidFill>
              </a:rPr>
              <a:t>se lève vers 23 h 20 ; l’horaire dépend du lieu.</a:t>
            </a:r>
          </a:p>
          <a:p>
            <a:pPr marL="22" indent="-12" algn="l">
              <a:spcAft>
                <a:spcPts val="9"/>
              </a:spcAft>
              <a:buChar char="•"/>
              <a:defRPr sz="1425">
                <a:solidFill>
                  <a:srgbClr val="18141E"/>
                </a:solidFill>
                <a:latin typeface="Arial"/>
                <a:ea typeface="Arial"/>
                <a:cs typeface="Arial"/>
              </a:defRPr>
            </a:pPr>
            <a:r>
              <a:rPr lang="fr-FR" sz="1425" b="1" dirty="0">
                <a:solidFill>
                  <a:srgbClr val="55378F"/>
                </a:solidFill>
              </a:rPr>
              <a:t>Mars — </a:t>
            </a:r>
            <a:r>
              <a:rPr lang="fr-FR" sz="1425" dirty="0">
                <a:solidFill>
                  <a:srgbClr val="18141E"/>
                </a:solidFill>
              </a:rPr>
              <a:t>se lève vers 3 h.</a:t>
            </a:r>
          </a:p>
          <a:p>
            <a:pPr marL="22" indent="-12" algn="l">
              <a:spcAft>
                <a:spcPts val="9"/>
              </a:spcAft>
              <a:buChar char="•"/>
              <a:defRPr sz="1425">
                <a:solidFill>
                  <a:srgbClr val="18141E"/>
                </a:solidFill>
                <a:latin typeface="Arial"/>
                <a:ea typeface="Arial"/>
                <a:cs typeface="Arial"/>
              </a:defRPr>
            </a:pPr>
            <a:r>
              <a:rPr lang="fr-FR" sz="1425" b="1" dirty="0">
                <a:solidFill>
                  <a:srgbClr val="55378F"/>
                </a:solidFill>
              </a:rPr>
              <a:t>Perséides — </a:t>
            </a:r>
            <a:r>
              <a:rPr lang="fr-FR" sz="1425" dirty="0">
                <a:solidFill>
                  <a:srgbClr val="18141E"/>
                </a:solidFill>
              </a:rPr>
              <a:t>déjà actives ; maximum dans la nuit du 12 au 13 août.</a:t>
            </a:r>
          </a:p>
        </p:txBody>
      </p:sp>
      <p:sp>
        <p:nvSpPr>
          <p:cNvPr id="9" name="s14-local">
            <a:extLst>
              <a:ext uri="{FF2B5EF4-FFF2-40B4-BE49-F238E27FC236}">
                <a16:creationId xmlns:a16="http://schemas.microsoft.com/office/drawing/2014/main" id="{D1158CF7-E649-4538-A42D-E00A5C7887AB}"/>
              </a:ext>
            </a:extLst>
          </p:cNvPr>
          <p:cNvSpPr>
            <a:spLocks noGrp="1"/>
          </p:cNvSpPr>
          <p:nvPr/>
        </p:nvSpPr>
        <p:spPr>
          <a:xfrm>
            <a:off x="1524000" y="5715000"/>
            <a:ext cx="9144000" cy="381000"/>
          </a:xfrm>
          <a:prstGeom prst="rect">
            <a:avLst/>
          </a:prstGeom>
          <a:noFill/>
          <a:ln w="0">
            <a:noFill/>
            <a:prstDash val="solid"/>
          </a:ln>
        </p:spPr>
        <p:txBody>
          <a:bodyPr wrap="square" lIns="66675" tIns="47625" rIns="66675" bIns="47625" anchor="ctr">
            <a:normAutofit/>
          </a:bodyPr>
          <a:lstStyle/>
          <a:p>
            <a:pPr algn="ctr">
              <a:defRPr sz="1350">
                <a:solidFill>
                  <a:srgbClr val="635E69"/>
                </a:solidFill>
                <a:latin typeface="Arial"/>
                <a:ea typeface="Arial"/>
                <a:cs typeface="Arial"/>
              </a:defRPr>
            </a:pPr>
            <a:r>
              <a:rPr lang="fr-FR" dirty="0"/>
              <a:t>Horaires indicatifs en France métropolitaine : chaque club doit les adapter à son lieu d’observation.</a:t>
            </a:r>
          </a:p>
        </p:txBody>
      </p:sp>
    </p:spTree>
    <p:extLst>
      <p:ext uri="{BB962C8B-B14F-4D97-AF65-F5344CB8AC3E}">
        <p14:creationId xmlns:p14="http://schemas.microsoft.com/office/powerpoint/2010/main" val="4127543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5070D"/>
        </a:solidFill>
        <a:effectLst/>
      </p:bgPr>
    </p:bg>
    <p:spTree>
      <p:nvGrpSpPr>
        <p:cNvPr id="1" name=""/>
        <p:cNvGrpSpPr/>
        <p:nvPr/>
      </p:nvGrpSpPr>
      <p:grpSpPr>
        <a:xfrm>
          <a:off x="0" y="0"/>
          <a:ext cx="0" cy="0"/>
          <a:chOff x="0" y="0"/>
          <a:chExt cx="0" cy="0"/>
        </a:xfrm>
      </p:grpSpPr>
      <p:pic>
        <p:nvPicPr>
          <p:cNvPr id="27" name="s15-carte-officielle"/>
          <p:cNvPicPr>
            <a:picLocks noChangeAspect="1"/>
          </p:cNvPicPr>
          <p:nvPr/>
        </p:nvPicPr>
        <p:blipFill>
          <a:blip r:embed="rId3"/>
          <a:stretch/>
        </p:blipFill>
        <p:spPr>
          <a:xfrm>
            <a:off x="171450" y="171450"/>
            <a:ext cx="6553200" cy="6553200"/>
          </a:xfrm>
          <a:prstGeom prst="ellipse">
            <a:avLst/>
          </a:prstGeom>
        </p:spPr>
      </p:pic>
      <p:sp>
        <p:nvSpPr>
          <p:cNvPr id="2" name="s15-carte-contour">
            <a:extLst>
              <a:ext uri="{FF2B5EF4-FFF2-40B4-BE49-F238E27FC236}">
                <a16:creationId xmlns:a16="http://schemas.microsoft.com/office/drawing/2014/main" id="{FC8C0BFE-645D-49A9-BEAA-898E758A0D2B}"/>
              </a:ext>
            </a:extLst>
          </p:cNvPr>
          <p:cNvSpPr>
            <a:spLocks noGrp="1"/>
          </p:cNvSpPr>
          <p:nvPr/>
        </p:nvSpPr>
        <p:spPr>
          <a:xfrm>
            <a:off x="171450" y="171450"/>
            <a:ext cx="6553200" cy="6553200"/>
          </a:xfrm>
          <a:prstGeom prst="ellipse">
            <a:avLst/>
          </a:prstGeom>
          <a:noFill/>
          <a:ln w="13335">
            <a:solidFill>
              <a:srgbClr val="009FE3"/>
            </a:solidFill>
            <a:prstDash val="solid"/>
          </a:ln>
        </p:spPr>
      </p:sp>
      <p:sp>
        <p:nvSpPr>
          <p:cNvPr id="3" name="s15-title">
            <a:extLst>
              <a:ext uri="{FF2B5EF4-FFF2-40B4-BE49-F238E27FC236}">
                <a16:creationId xmlns:a16="http://schemas.microsoft.com/office/drawing/2014/main" id="{026F17AE-1D10-4BD5-9FD7-D27493AD2CD2}"/>
              </a:ext>
            </a:extLst>
          </p:cNvPr>
          <p:cNvSpPr>
            <a:spLocks noGrp="1"/>
          </p:cNvSpPr>
          <p:nvPr/>
        </p:nvSpPr>
        <p:spPr>
          <a:xfrm>
            <a:off x="7000875" y="333375"/>
            <a:ext cx="4762500" cy="457200"/>
          </a:xfrm>
          <a:prstGeom prst="rect">
            <a:avLst/>
          </a:prstGeom>
          <a:noFill/>
          <a:ln w="0">
            <a:noFill/>
            <a:prstDash val="solid"/>
          </a:ln>
        </p:spPr>
        <p:txBody>
          <a:bodyPr wrap="square" lIns="28575" tIns="19050" rIns="28575" bIns="19050" anchor="ctr">
            <a:normAutofit/>
          </a:bodyPr>
          <a:lstStyle/>
          <a:p>
            <a:pPr algn="l">
              <a:lnSpc>
                <a:spcPct val="102000"/>
              </a:lnSpc>
              <a:buNone/>
              <a:defRPr sz="2400" b="1">
                <a:solidFill>
                  <a:srgbClr val="FFFFFF"/>
                </a:solidFill>
                <a:latin typeface="Arial"/>
                <a:ea typeface="Arial"/>
                <a:cs typeface="Arial"/>
              </a:defRPr>
            </a:pPr>
            <a:r>
              <a:rPr sz="2400" b="1">
                <a:solidFill>
                  <a:srgbClr val="FFFFFF"/>
                </a:solidFill>
                <a:latin typeface="Arial"/>
                <a:ea typeface="Arial"/>
                <a:cs typeface="Arial"/>
              </a:rPr>
              <a:t>LIRE LA CARTE DU CIEL</a:t>
            </a:r>
          </a:p>
        </p:txBody>
      </p:sp>
      <p:sp>
        <p:nvSpPr>
          <p:cNvPr id="4" name="s15-kicker">
            <a:extLst>
              <a:ext uri="{FF2B5EF4-FFF2-40B4-BE49-F238E27FC236}">
                <a16:creationId xmlns:a16="http://schemas.microsoft.com/office/drawing/2014/main" id="{2E1A8C17-DE56-4C2D-9CDD-8BB03FBA4B47}"/>
              </a:ext>
            </a:extLst>
          </p:cNvPr>
          <p:cNvSpPr>
            <a:spLocks noGrp="1"/>
          </p:cNvSpPr>
          <p:nvPr/>
        </p:nvSpPr>
        <p:spPr>
          <a:xfrm>
            <a:off x="7029450" y="771525"/>
            <a:ext cx="4714875" cy="228600"/>
          </a:xfrm>
          <a:prstGeom prst="rect">
            <a:avLst/>
          </a:prstGeom>
          <a:noFill/>
          <a:ln w="0">
            <a:noFill/>
            <a:prstDash val="solid"/>
          </a:ln>
        </p:spPr>
        <p:txBody>
          <a:bodyPr wrap="square" lIns="28575" tIns="19050" rIns="28575" bIns="19050" anchor="ctr">
            <a:normAutofit/>
          </a:bodyPr>
          <a:lstStyle/>
          <a:p>
            <a:pPr algn="l">
              <a:lnSpc>
                <a:spcPct val="102000"/>
              </a:lnSpc>
              <a:buNone/>
              <a:defRPr sz="1050" b="1">
                <a:solidFill>
                  <a:srgbClr val="009FE3"/>
                </a:solidFill>
                <a:latin typeface="Arial"/>
                <a:ea typeface="Arial"/>
                <a:cs typeface="Arial"/>
              </a:defRPr>
            </a:pPr>
            <a:r>
              <a:rPr sz="1050" b="1">
                <a:solidFill>
                  <a:srgbClr val="009FE3"/>
                </a:solidFill>
                <a:latin typeface="Arial"/>
                <a:ea typeface="Arial"/>
                <a:cs typeface="Arial"/>
              </a:rPr>
              <a:t>NUITS DES ÉTOILES 2026</a:t>
            </a:r>
          </a:p>
        </p:txBody>
      </p:sp>
      <p:sp>
        <p:nvSpPr>
          <p:cNvPr id="5" name="s15-title-rule">
            <a:extLst>
              <a:ext uri="{FF2B5EF4-FFF2-40B4-BE49-F238E27FC236}">
                <a16:creationId xmlns:a16="http://schemas.microsoft.com/office/drawing/2014/main" id="{1590E731-8DBE-432E-9A67-E3F1D34CCED3}"/>
              </a:ext>
            </a:extLst>
          </p:cNvPr>
          <p:cNvSpPr>
            <a:spLocks noGrp="1"/>
          </p:cNvSpPr>
          <p:nvPr/>
        </p:nvSpPr>
        <p:spPr>
          <a:xfrm>
            <a:off x="7029450" y="1038225"/>
            <a:ext cx="4714875" cy="19050"/>
          </a:xfrm>
          <a:prstGeom prst="rect">
            <a:avLst/>
          </a:prstGeom>
          <a:solidFill>
            <a:srgbClr val="009FE3"/>
          </a:solidFill>
          <a:ln w="0">
            <a:solidFill>
              <a:srgbClr val="009FE3"/>
            </a:solidFill>
            <a:prstDash val="solid"/>
          </a:ln>
        </p:spPr>
      </p:sp>
      <p:sp>
        <p:nvSpPr>
          <p:cNvPr id="6" name="s15-validity-heading">
            <a:extLst>
              <a:ext uri="{FF2B5EF4-FFF2-40B4-BE49-F238E27FC236}">
                <a16:creationId xmlns:a16="http://schemas.microsoft.com/office/drawing/2014/main" id="{2BE7C446-9252-41E6-B48F-3469286FF4FF}"/>
              </a:ext>
            </a:extLst>
          </p:cNvPr>
          <p:cNvSpPr>
            <a:spLocks noGrp="1"/>
          </p:cNvSpPr>
          <p:nvPr/>
        </p:nvSpPr>
        <p:spPr>
          <a:xfrm>
            <a:off x="7029450" y="1257300"/>
            <a:ext cx="4714875" cy="257175"/>
          </a:xfrm>
          <a:prstGeom prst="rect">
            <a:avLst/>
          </a:prstGeom>
          <a:noFill/>
          <a:ln w="0">
            <a:noFill/>
            <a:prstDash val="solid"/>
          </a:ln>
        </p:spPr>
        <p:txBody>
          <a:bodyPr wrap="square" lIns="28575" tIns="19050" rIns="28575" bIns="19050" anchor="ctr">
            <a:normAutofit/>
          </a:bodyPr>
          <a:lstStyle/>
          <a:p>
            <a:pPr algn="l">
              <a:lnSpc>
                <a:spcPct val="102000"/>
              </a:lnSpc>
              <a:buNone/>
              <a:defRPr sz="1275" b="1">
                <a:solidFill>
                  <a:srgbClr val="F2C94C"/>
                </a:solidFill>
                <a:latin typeface="Arial"/>
                <a:ea typeface="Arial"/>
                <a:cs typeface="Arial"/>
              </a:defRPr>
            </a:pPr>
            <a:r>
              <a:rPr sz="1275" b="1">
                <a:solidFill>
                  <a:srgbClr val="F2C94C"/>
                </a:solidFill>
                <a:latin typeface="Arial"/>
                <a:ea typeface="Arial"/>
                <a:cs typeface="Arial"/>
              </a:rPr>
              <a:t>CARTE VALABLE EN HEURE LÉGALE</a:t>
            </a:r>
          </a:p>
        </p:txBody>
      </p:sp>
      <p:sp>
        <p:nvSpPr>
          <p:cNvPr id="7" name="s15-validity-date-0">
            <a:extLst>
              <a:ext uri="{FF2B5EF4-FFF2-40B4-BE49-F238E27FC236}">
                <a16:creationId xmlns:a16="http://schemas.microsoft.com/office/drawing/2014/main" id="{9D7D1668-13CE-4AD4-8AE1-AE3A82F0C0D7}"/>
              </a:ext>
            </a:extLst>
          </p:cNvPr>
          <p:cNvSpPr>
            <a:spLocks noGrp="1"/>
          </p:cNvSpPr>
          <p:nvPr/>
        </p:nvSpPr>
        <p:spPr>
          <a:xfrm>
            <a:off x="7200900" y="1619250"/>
            <a:ext cx="1714500" cy="247650"/>
          </a:xfrm>
          <a:prstGeom prst="rect">
            <a:avLst/>
          </a:prstGeom>
          <a:noFill/>
          <a:ln w="0">
            <a:noFill/>
            <a:prstDash val="solid"/>
          </a:ln>
        </p:spPr>
        <p:txBody>
          <a:bodyPr wrap="square" lIns="28575" tIns="19050" rIns="28575" bIns="19050" anchor="ctr">
            <a:normAutofit fontScale="99855"/>
          </a:bodyPr>
          <a:lstStyle/>
          <a:p>
            <a:pPr algn="l">
              <a:lnSpc>
                <a:spcPct val="102000"/>
              </a:lnSpc>
              <a:buNone/>
              <a:defRPr sz="1350" b="1">
                <a:solidFill>
                  <a:srgbClr val="C9CDD4"/>
                </a:solidFill>
                <a:latin typeface="Arial"/>
                <a:ea typeface="Arial"/>
                <a:cs typeface="Arial"/>
              </a:defRPr>
            </a:pPr>
            <a:r>
              <a:rPr lang="fr-FR" sz="1350" b="1" dirty="0">
                <a:solidFill>
                  <a:srgbClr val="C9CDD4"/>
                </a:solidFill>
                <a:latin typeface="Arial"/>
                <a:ea typeface="Arial"/>
                <a:cs typeface="Arial"/>
              </a:rPr>
              <a:t>1er août</a:t>
            </a:r>
          </a:p>
        </p:txBody>
      </p:sp>
      <p:sp>
        <p:nvSpPr>
          <p:cNvPr id="8" name="s15-validity-time-0">
            <a:extLst>
              <a:ext uri="{FF2B5EF4-FFF2-40B4-BE49-F238E27FC236}">
                <a16:creationId xmlns:a16="http://schemas.microsoft.com/office/drawing/2014/main" id="{8B8FA608-1B4B-4AB1-80CB-D4B5F87E733E}"/>
              </a:ext>
            </a:extLst>
          </p:cNvPr>
          <p:cNvSpPr>
            <a:spLocks noGrp="1"/>
          </p:cNvSpPr>
          <p:nvPr/>
        </p:nvSpPr>
        <p:spPr>
          <a:xfrm>
            <a:off x="9277350" y="1619250"/>
            <a:ext cx="2238375" cy="247650"/>
          </a:xfrm>
          <a:prstGeom prst="rect">
            <a:avLst/>
          </a:prstGeom>
          <a:noFill/>
          <a:ln w="0">
            <a:noFill/>
            <a:prstDash val="solid"/>
          </a:ln>
        </p:spPr>
        <p:txBody>
          <a:bodyPr wrap="square" lIns="28575" tIns="19050" rIns="28575" bIns="19050" anchor="ctr">
            <a:normAutofit fontScale="89869"/>
          </a:bodyPr>
          <a:lstStyle/>
          <a:p>
            <a:pPr algn="r">
              <a:lnSpc>
                <a:spcPct val="102000"/>
              </a:lnSpc>
              <a:buNone/>
              <a:defRPr sz="1500" b="1">
                <a:solidFill>
                  <a:srgbClr val="FFFFFF"/>
                </a:solidFill>
                <a:latin typeface="Arial"/>
                <a:ea typeface="Arial"/>
                <a:cs typeface="Arial"/>
              </a:defRPr>
            </a:pPr>
            <a:r>
              <a:rPr sz="1500" b="1" dirty="0">
                <a:solidFill>
                  <a:srgbClr val="FFFFFF"/>
                </a:solidFill>
                <a:latin typeface="Arial"/>
                <a:ea typeface="Arial"/>
                <a:cs typeface="Arial"/>
              </a:rPr>
              <a:t>23</a:t>
            </a:r>
            <a:r>
              <a:rPr lang="fr-FR" sz="1500" b="1" dirty="0">
                <a:solidFill>
                  <a:srgbClr val="FFFFFF"/>
                </a:solidFill>
                <a:latin typeface="Arial"/>
                <a:ea typeface="Arial"/>
                <a:cs typeface="Arial"/>
              </a:rPr>
              <a:t> </a:t>
            </a:r>
            <a:r>
              <a:rPr sz="1500" b="1" dirty="0">
                <a:solidFill>
                  <a:srgbClr val="FFFFFF"/>
                </a:solidFill>
                <a:latin typeface="Arial"/>
                <a:ea typeface="Arial"/>
                <a:cs typeface="Arial"/>
              </a:rPr>
              <a:t>h</a:t>
            </a:r>
            <a:r>
              <a:rPr lang="fr-FR" sz="1500" b="1" dirty="0">
                <a:solidFill>
                  <a:srgbClr val="FFFFFF"/>
                </a:solidFill>
                <a:latin typeface="Arial"/>
                <a:ea typeface="Arial"/>
                <a:cs typeface="Arial"/>
              </a:rPr>
              <a:t> </a:t>
            </a:r>
            <a:r>
              <a:rPr sz="1500" b="1" dirty="0">
                <a:solidFill>
                  <a:srgbClr val="FFFFFF"/>
                </a:solidFill>
                <a:latin typeface="Arial"/>
                <a:ea typeface="Arial"/>
                <a:cs typeface="Arial"/>
              </a:rPr>
              <a:t>30</a:t>
            </a:r>
          </a:p>
        </p:txBody>
      </p:sp>
      <p:sp>
        <p:nvSpPr>
          <p:cNvPr id="9" name="s15-validity-date-1">
            <a:extLst>
              <a:ext uri="{FF2B5EF4-FFF2-40B4-BE49-F238E27FC236}">
                <a16:creationId xmlns:a16="http://schemas.microsoft.com/office/drawing/2014/main" id="{196BDCD3-96EF-4CC2-ABC7-BBA7FDC90982}"/>
              </a:ext>
            </a:extLst>
          </p:cNvPr>
          <p:cNvSpPr>
            <a:spLocks noGrp="1"/>
          </p:cNvSpPr>
          <p:nvPr/>
        </p:nvSpPr>
        <p:spPr>
          <a:xfrm>
            <a:off x="7200900" y="1895475"/>
            <a:ext cx="1714500" cy="247650"/>
          </a:xfrm>
          <a:prstGeom prst="rect">
            <a:avLst/>
          </a:prstGeom>
          <a:noFill/>
          <a:ln w="0">
            <a:noFill/>
            <a:prstDash val="solid"/>
          </a:ln>
        </p:spPr>
        <p:txBody>
          <a:bodyPr wrap="square" lIns="28575" tIns="19050" rIns="28575" bIns="19050" anchor="ctr">
            <a:normAutofit fontScale="99855"/>
          </a:bodyPr>
          <a:lstStyle/>
          <a:p>
            <a:pPr algn="l">
              <a:lnSpc>
                <a:spcPct val="102000"/>
              </a:lnSpc>
              <a:buNone/>
              <a:defRPr sz="1350" b="1">
                <a:solidFill>
                  <a:srgbClr val="C9CDD4"/>
                </a:solidFill>
                <a:latin typeface="Arial"/>
                <a:ea typeface="Arial"/>
                <a:cs typeface="Arial"/>
              </a:defRPr>
            </a:pPr>
            <a:r>
              <a:rPr sz="1350" b="1" dirty="0">
                <a:solidFill>
                  <a:srgbClr val="C9CDD4"/>
                </a:solidFill>
                <a:latin typeface="Arial"/>
                <a:ea typeface="Arial"/>
                <a:cs typeface="Arial"/>
              </a:rPr>
              <a:t>10</a:t>
            </a:r>
            <a:r>
              <a:rPr lang="fr-FR" sz="1350" b="1" dirty="0">
                <a:solidFill>
                  <a:srgbClr val="C9CDD4"/>
                </a:solidFill>
                <a:latin typeface="Arial"/>
                <a:ea typeface="Arial"/>
                <a:cs typeface="Arial"/>
              </a:rPr>
              <a:t> août</a:t>
            </a:r>
          </a:p>
        </p:txBody>
      </p:sp>
      <p:sp>
        <p:nvSpPr>
          <p:cNvPr id="10" name="s15-validity-time-1">
            <a:extLst>
              <a:ext uri="{FF2B5EF4-FFF2-40B4-BE49-F238E27FC236}">
                <a16:creationId xmlns:a16="http://schemas.microsoft.com/office/drawing/2014/main" id="{B68007B6-06C0-43F0-AEB4-BB9026A3644C}"/>
              </a:ext>
            </a:extLst>
          </p:cNvPr>
          <p:cNvSpPr>
            <a:spLocks noGrp="1"/>
          </p:cNvSpPr>
          <p:nvPr/>
        </p:nvSpPr>
        <p:spPr>
          <a:xfrm>
            <a:off x="9277350" y="1895475"/>
            <a:ext cx="2238375" cy="247650"/>
          </a:xfrm>
          <a:prstGeom prst="rect">
            <a:avLst/>
          </a:prstGeom>
          <a:noFill/>
          <a:ln w="0">
            <a:noFill/>
            <a:prstDash val="solid"/>
          </a:ln>
        </p:spPr>
        <p:txBody>
          <a:bodyPr wrap="square" lIns="28575" tIns="19050" rIns="28575" bIns="19050" anchor="ctr">
            <a:normAutofit fontScale="89869"/>
          </a:bodyPr>
          <a:lstStyle/>
          <a:p>
            <a:pPr algn="r">
              <a:lnSpc>
                <a:spcPct val="102000"/>
              </a:lnSpc>
              <a:buNone/>
              <a:defRPr sz="1500" b="1">
                <a:solidFill>
                  <a:srgbClr val="FFFFFF"/>
                </a:solidFill>
                <a:latin typeface="Arial"/>
                <a:ea typeface="Arial"/>
                <a:cs typeface="Arial"/>
              </a:defRPr>
            </a:pPr>
            <a:r>
              <a:rPr sz="1500" b="1" dirty="0">
                <a:solidFill>
                  <a:srgbClr val="FFFFFF"/>
                </a:solidFill>
                <a:latin typeface="Arial"/>
                <a:ea typeface="Arial"/>
                <a:cs typeface="Arial"/>
              </a:rPr>
              <a:t>23</a:t>
            </a:r>
            <a:r>
              <a:rPr lang="fr-FR" sz="1500" b="1" dirty="0">
                <a:solidFill>
                  <a:srgbClr val="FFFFFF"/>
                </a:solidFill>
                <a:latin typeface="Arial"/>
                <a:ea typeface="Arial"/>
                <a:cs typeface="Arial"/>
              </a:rPr>
              <a:t> </a:t>
            </a:r>
            <a:r>
              <a:rPr sz="1500" b="1" dirty="0">
                <a:solidFill>
                  <a:srgbClr val="FFFFFF"/>
                </a:solidFill>
                <a:latin typeface="Arial"/>
                <a:ea typeface="Arial"/>
                <a:cs typeface="Arial"/>
              </a:rPr>
              <a:t>h</a:t>
            </a:r>
          </a:p>
        </p:txBody>
      </p:sp>
      <p:sp>
        <p:nvSpPr>
          <p:cNvPr id="11" name="s15-validity-date-2">
            <a:extLst>
              <a:ext uri="{FF2B5EF4-FFF2-40B4-BE49-F238E27FC236}">
                <a16:creationId xmlns:a16="http://schemas.microsoft.com/office/drawing/2014/main" id="{F667F199-E55F-4090-903E-56DADAEEEF35}"/>
              </a:ext>
            </a:extLst>
          </p:cNvPr>
          <p:cNvSpPr>
            <a:spLocks noGrp="1"/>
          </p:cNvSpPr>
          <p:nvPr/>
        </p:nvSpPr>
        <p:spPr>
          <a:xfrm>
            <a:off x="7200900" y="2171700"/>
            <a:ext cx="1714500" cy="247650"/>
          </a:xfrm>
          <a:prstGeom prst="rect">
            <a:avLst/>
          </a:prstGeom>
          <a:noFill/>
          <a:ln w="0">
            <a:noFill/>
            <a:prstDash val="solid"/>
          </a:ln>
        </p:spPr>
        <p:txBody>
          <a:bodyPr wrap="square" lIns="28575" tIns="19050" rIns="28575" bIns="19050" anchor="ctr">
            <a:normAutofit fontScale="99855"/>
          </a:bodyPr>
          <a:lstStyle/>
          <a:p>
            <a:pPr algn="l">
              <a:lnSpc>
                <a:spcPct val="102000"/>
              </a:lnSpc>
              <a:buNone/>
              <a:defRPr sz="1350" b="1">
                <a:solidFill>
                  <a:srgbClr val="C9CDD4"/>
                </a:solidFill>
                <a:latin typeface="Arial"/>
                <a:ea typeface="Arial"/>
                <a:cs typeface="Arial"/>
              </a:defRPr>
            </a:pPr>
            <a:r>
              <a:rPr sz="1350" b="1" dirty="0">
                <a:solidFill>
                  <a:srgbClr val="C9CDD4"/>
                </a:solidFill>
                <a:latin typeface="Arial"/>
                <a:ea typeface="Arial"/>
                <a:cs typeface="Arial"/>
              </a:rPr>
              <a:t>20</a:t>
            </a:r>
            <a:r>
              <a:rPr lang="fr-FR" sz="1350" b="1" dirty="0">
                <a:solidFill>
                  <a:srgbClr val="C9CDD4"/>
                </a:solidFill>
                <a:latin typeface="Arial"/>
                <a:ea typeface="Arial"/>
                <a:cs typeface="Arial"/>
              </a:rPr>
              <a:t> août</a:t>
            </a:r>
          </a:p>
        </p:txBody>
      </p:sp>
      <p:sp>
        <p:nvSpPr>
          <p:cNvPr id="12" name="s15-validity-time-2">
            <a:extLst>
              <a:ext uri="{FF2B5EF4-FFF2-40B4-BE49-F238E27FC236}">
                <a16:creationId xmlns:a16="http://schemas.microsoft.com/office/drawing/2014/main" id="{FB85D5A4-6968-425A-9B4C-956E6532977A}"/>
              </a:ext>
            </a:extLst>
          </p:cNvPr>
          <p:cNvSpPr>
            <a:spLocks noGrp="1"/>
          </p:cNvSpPr>
          <p:nvPr/>
        </p:nvSpPr>
        <p:spPr>
          <a:xfrm>
            <a:off x="9277350" y="2171700"/>
            <a:ext cx="2238375" cy="247650"/>
          </a:xfrm>
          <a:prstGeom prst="rect">
            <a:avLst/>
          </a:prstGeom>
          <a:noFill/>
          <a:ln w="0">
            <a:noFill/>
            <a:prstDash val="solid"/>
          </a:ln>
        </p:spPr>
        <p:txBody>
          <a:bodyPr wrap="square" lIns="28575" tIns="19050" rIns="28575" bIns="19050" anchor="ctr">
            <a:normAutofit fontScale="89869"/>
          </a:bodyPr>
          <a:lstStyle/>
          <a:p>
            <a:pPr algn="r">
              <a:lnSpc>
                <a:spcPct val="102000"/>
              </a:lnSpc>
              <a:buNone/>
              <a:defRPr sz="1500" b="1">
                <a:solidFill>
                  <a:srgbClr val="FFFFFF"/>
                </a:solidFill>
                <a:latin typeface="Arial"/>
                <a:ea typeface="Arial"/>
                <a:cs typeface="Arial"/>
              </a:defRPr>
            </a:pPr>
            <a:r>
              <a:rPr sz="1500" b="1" dirty="0">
                <a:solidFill>
                  <a:srgbClr val="FFFFFF"/>
                </a:solidFill>
                <a:latin typeface="Arial"/>
                <a:ea typeface="Arial"/>
                <a:cs typeface="Arial"/>
              </a:rPr>
              <a:t>22</a:t>
            </a:r>
            <a:r>
              <a:rPr lang="fr-FR" sz="1500" b="1" dirty="0">
                <a:solidFill>
                  <a:srgbClr val="FFFFFF"/>
                </a:solidFill>
                <a:latin typeface="Arial"/>
                <a:ea typeface="Arial"/>
                <a:cs typeface="Arial"/>
              </a:rPr>
              <a:t> </a:t>
            </a:r>
            <a:r>
              <a:rPr sz="1500" b="1" dirty="0">
                <a:solidFill>
                  <a:srgbClr val="FFFFFF"/>
                </a:solidFill>
                <a:latin typeface="Arial"/>
                <a:ea typeface="Arial"/>
                <a:cs typeface="Arial"/>
              </a:rPr>
              <a:t>h</a:t>
            </a:r>
            <a:r>
              <a:rPr lang="fr-FR" sz="1500" b="1" dirty="0">
                <a:solidFill>
                  <a:srgbClr val="FFFFFF"/>
                </a:solidFill>
                <a:latin typeface="Arial"/>
                <a:ea typeface="Arial"/>
                <a:cs typeface="Arial"/>
              </a:rPr>
              <a:t> </a:t>
            </a:r>
            <a:r>
              <a:rPr sz="1500" b="1" dirty="0">
                <a:solidFill>
                  <a:srgbClr val="FFFFFF"/>
                </a:solidFill>
                <a:latin typeface="Arial"/>
                <a:ea typeface="Arial"/>
                <a:cs typeface="Arial"/>
              </a:rPr>
              <a:t>30</a:t>
            </a:r>
          </a:p>
        </p:txBody>
      </p:sp>
      <p:sp>
        <p:nvSpPr>
          <p:cNvPr id="13" name="s15-validity-rule">
            <a:extLst>
              <a:ext uri="{FF2B5EF4-FFF2-40B4-BE49-F238E27FC236}">
                <a16:creationId xmlns:a16="http://schemas.microsoft.com/office/drawing/2014/main" id="{9C283E30-F3AF-4844-A28C-F7CA497E0701}"/>
              </a:ext>
            </a:extLst>
          </p:cNvPr>
          <p:cNvSpPr>
            <a:spLocks noGrp="1"/>
          </p:cNvSpPr>
          <p:nvPr/>
        </p:nvSpPr>
        <p:spPr>
          <a:xfrm>
            <a:off x="7029450" y="2505075"/>
            <a:ext cx="4714875" cy="9525"/>
          </a:xfrm>
          <a:prstGeom prst="rect">
            <a:avLst/>
          </a:prstGeom>
          <a:solidFill>
            <a:srgbClr val="27303B"/>
          </a:solidFill>
          <a:ln w="0">
            <a:solidFill>
              <a:srgbClr val="27303B"/>
            </a:solidFill>
            <a:prstDash val="solid"/>
          </a:ln>
        </p:spPr>
      </p:sp>
      <p:sp>
        <p:nvSpPr>
          <p:cNvPr id="14" name="s15-legend-heading">
            <a:extLst>
              <a:ext uri="{FF2B5EF4-FFF2-40B4-BE49-F238E27FC236}">
                <a16:creationId xmlns:a16="http://schemas.microsoft.com/office/drawing/2014/main" id="{FCBEB9FF-89D5-44F4-9C59-D167535494DA}"/>
              </a:ext>
            </a:extLst>
          </p:cNvPr>
          <p:cNvSpPr>
            <a:spLocks noGrp="1"/>
          </p:cNvSpPr>
          <p:nvPr/>
        </p:nvSpPr>
        <p:spPr>
          <a:xfrm>
            <a:off x="7029450" y="2714625"/>
            <a:ext cx="4714875" cy="276225"/>
          </a:xfrm>
          <a:prstGeom prst="rect">
            <a:avLst/>
          </a:prstGeom>
          <a:noFill/>
          <a:ln w="0">
            <a:noFill/>
            <a:prstDash val="solid"/>
          </a:ln>
        </p:spPr>
        <p:txBody>
          <a:bodyPr wrap="square" lIns="28575" tIns="19050" rIns="28575" bIns="19050" anchor="ctr">
            <a:normAutofit/>
          </a:bodyPr>
          <a:lstStyle/>
          <a:p>
            <a:pPr algn="l">
              <a:lnSpc>
                <a:spcPct val="102000"/>
              </a:lnSpc>
              <a:buNone/>
              <a:defRPr sz="1275" b="1">
                <a:solidFill>
                  <a:srgbClr val="F2C94C"/>
                </a:solidFill>
                <a:latin typeface="Arial"/>
                <a:ea typeface="Arial"/>
                <a:cs typeface="Arial"/>
              </a:defRPr>
            </a:pPr>
            <a:r>
              <a:rPr sz="1275" b="1">
                <a:solidFill>
                  <a:srgbClr val="F2C94C"/>
                </a:solidFill>
                <a:latin typeface="Arial"/>
                <a:ea typeface="Arial"/>
                <a:cs typeface="Arial"/>
              </a:rPr>
              <a:t>LÉGENDE DES OBJETS</a:t>
            </a:r>
          </a:p>
        </p:txBody>
      </p:sp>
      <p:pic>
        <p:nvPicPr>
          <p:cNvPr id="41" name="s15-symboles-officiels"/>
          <p:cNvPicPr>
            <a:picLocks noChangeAspect="1"/>
          </p:cNvPicPr>
          <p:nvPr/>
        </p:nvPicPr>
        <p:blipFill>
          <a:blip r:embed="rId4"/>
          <a:stretch/>
        </p:blipFill>
        <p:spPr>
          <a:xfrm>
            <a:off x="7086600" y="3101783"/>
            <a:ext cx="428625" cy="1559308"/>
          </a:xfrm>
          <a:prstGeom prst="rect">
            <a:avLst/>
          </a:prstGeom>
        </p:spPr>
      </p:pic>
      <p:sp>
        <p:nvSpPr>
          <p:cNvPr id="16" name="s15-legend-label-0">
            <a:extLst>
              <a:ext uri="{FF2B5EF4-FFF2-40B4-BE49-F238E27FC236}">
                <a16:creationId xmlns:a16="http://schemas.microsoft.com/office/drawing/2014/main" id="{9B6E4040-5FA5-4681-BF20-CE79ACDA241A}"/>
              </a:ext>
            </a:extLst>
          </p:cNvPr>
          <p:cNvSpPr>
            <a:spLocks noGrp="1"/>
          </p:cNvSpPr>
          <p:nvPr/>
        </p:nvSpPr>
        <p:spPr>
          <a:xfrm>
            <a:off x="7696200" y="3086100"/>
            <a:ext cx="3857625" cy="314325"/>
          </a:xfrm>
          <a:prstGeom prst="rect">
            <a:avLst/>
          </a:prstGeom>
          <a:noFill/>
          <a:ln w="0">
            <a:noFill/>
            <a:prstDash val="solid"/>
          </a:ln>
        </p:spPr>
        <p:txBody>
          <a:bodyPr wrap="square" lIns="28575" tIns="19050" rIns="28575" bIns="19050" anchor="ctr">
            <a:normAutofit/>
          </a:bodyPr>
          <a:lstStyle/>
          <a:p>
            <a:pPr algn="l">
              <a:lnSpc>
                <a:spcPct val="102000"/>
              </a:lnSpc>
              <a:buNone/>
              <a:defRPr sz="1350" b="0">
                <a:solidFill>
                  <a:srgbClr val="FFFFFF"/>
                </a:solidFill>
                <a:latin typeface="Arial"/>
                <a:ea typeface="Arial"/>
                <a:cs typeface="Arial"/>
              </a:defRPr>
            </a:pPr>
            <a:r>
              <a:rPr sz="1350" b="0">
                <a:solidFill>
                  <a:srgbClr val="FFFFFF"/>
                </a:solidFill>
                <a:latin typeface="Arial"/>
                <a:ea typeface="Arial"/>
                <a:cs typeface="Arial"/>
              </a:rPr>
              <a:t>Amas globulaire</a:t>
            </a:r>
          </a:p>
        </p:txBody>
      </p:sp>
      <p:sp>
        <p:nvSpPr>
          <p:cNvPr id="17" name="s15-legend-label-1">
            <a:extLst>
              <a:ext uri="{FF2B5EF4-FFF2-40B4-BE49-F238E27FC236}">
                <a16:creationId xmlns:a16="http://schemas.microsoft.com/office/drawing/2014/main" id="{0EFA98E0-88BF-44E5-810E-2E0AC3E47C75}"/>
              </a:ext>
            </a:extLst>
          </p:cNvPr>
          <p:cNvSpPr>
            <a:spLocks noGrp="1"/>
          </p:cNvSpPr>
          <p:nvPr/>
        </p:nvSpPr>
        <p:spPr>
          <a:xfrm>
            <a:off x="7696200" y="3381375"/>
            <a:ext cx="3857625" cy="314325"/>
          </a:xfrm>
          <a:prstGeom prst="rect">
            <a:avLst/>
          </a:prstGeom>
          <a:noFill/>
          <a:ln w="0">
            <a:noFill/>
            <a:prstDash val="solid"/>
          </a:ln>
        </p:spPr>
        <p:txBody>
          <a:bodyPr wrap="square" lIns="28575" tIns="19050" rIns="28575" bIns="19050" anchor="ctr">
            <a:normAutofit/>
          </a:bodyPr>
          <a:lstStyle/>
          <a:p>
            <a:pPr algn="l">
              <a:lnSpc>
                <a:spcPct val="102000"/>
              </a:lnSpc>
              <a:buNone/>
              <a:defRPr sz="1350" b="0">
                <a:solidFill>
                  <a:srgbClr val="FFFFFF"/>
                </a:solidFill>
                <a:latin typeface="Arial"/>
                <a:ea typeface="Arial"/>
                <a:cs typeface="Arial"/>
              </a:defRPr>
            </a:pPr>
            <a:r>
              <a:rPr sz="1350" b="0">
                <a:solidFill>
                  <a:srgbClr val="FFFFFF"/>
                </a:solidFill>
                <a:latin typeface="Arial"/>
                <a:ea typeface="Arial"/>
                <a:cs typeface="Arial"/>
              </a:rPr>
              <a:t>Nébuleuse planétaire</a:t>
            </a:r>
          </a:p>
        </p:txBody>
      </p:sp>
      <p:sp>
        <p:nvSpPr>
          <p:cNvPr id="18" name="s15-legend-label-2">
            <a:extLst>
              <a:ext uri="{FF2B5EF4-FFF2-40B4-BE49-F238E27FC236}">
                <a16:creationId xmlns:a16="http://schemas.microsoft.com/office/drawing/2014/main" id="{49A9FCC9-84ED-4D87-8B60-B1905C13A156}"/>
              </a:ext>
            </a:extLst>
          </p:cNvPr>
          <p:cNvSpPr>
            <a:spLocks noGrp="1"/>
          </p:cNvSpPr>
          <p:nvPr/>
        </p:nvSpPr>
        <p:spPr>
          <a:xfrm>
            <a:off x="7696200" y="3686175"/>
            <a:ext cx="3857625" cy="314325"/>
          </a:xfrm>
          <a:prstGeom prst="rect">
            <a:avLst/>
          </a:prstGeom>
          <a:noFill/>
          <a:ln w="0">
            <a:noFill/>
            <a:prstDash val="solid"/>
          </a:ln>
        </p:spPr>
        <p:txBody>
          <a:bodyPr wrap="square" lIns="28575" tIns="19050" rIns="28575" bIns="19050" anchor="ctr">
            <a:normAutofit/>
          </a:bodyPr>
          <a:lstStyle/>
          <a:p>
            <a:pPr algn="l">
              <a:lnSpc>
                <a:spcPct val="102000"/>
              </a:lnSpc>
              <a:buNone/>
              <a:defRPr sz="1350" b="0">
                <a:solidFill>
                  <a:srgbClr val="FFFFFF"/>
                </a:solidFill>
                <a:latin typeface="Arial"/>
                <a:ea typeface="Arial"/>
                <a:cs typeface="Arial"/>
              </a:defRPr>
            </a:pPr>
            <a:r>
              <a:rPr sz="1350" b="0">
                <a:solidFill>
                  <a:srgbClr val="FFFFFF"/>
                </a:solidFill>
                <a:latin typeface="Arial"/>
                <a:ea typeface="Arial"/>
                <a:cs typeface="Arial"/>
              </a:rPr>
              <a:t>Nébuleuse diffuse</a:t>
            </a:r>
          </a:p>
        </p:txBody>
      </p:sp>
      <p:sp>
        <p:nvSpPr>
          <p:cNvPr id="19" name="s15-legend-label-3">
            <a:extLst>
              <a:ext uri="{FF2B5EF4-FFF2-40B4-BE49-F238E27FC236}">
                <a16:creationId xmlns:a16="http://schemas.microsoft.com/office/drawing/2014/main" id="{90731FED-AF81-4801-BAFD-FA3B2F3CAB51}"/>
              </a:ext>
            </a:extLst>
          </p:cNvPr>
          <p:cNvSpPr>
            <a:spLocks noGrp="1"/>
          </p:cNvSpPr>
          <p:nvPr/>
        </p:nvSpPr>
        <p:spPr>
          <a:xfrm>
            <a:off x="7696200" y="3981450"/>
            <a:ext cx="3857625" cy="314325"/>
          </a:xfrm>
          <a:prstGeom prst="rect">
            <a:avLst/>
          </a:prstGeom>
          <a:noFill/>
          <a:ln w="0">
            <a:noFill/>
            <a:prstDash val="solid"/>
          </a:ln>
        </p:spPr>
        <p:txBody>
          <a:bodyPr wrap="square" lIns="28575" tIns="19050" rIns="28575" bIns="19050" anchor="ctr">
            <a:normAutofit/>
          </a:bodyPr>
          <a:lstStyle/>
          <a:p>
            <a:pPr algn="l">
              <a:lnSpc>
                <a:spcPct val="102000"/>
              </a:lnSpc>
              <a:buNone/>
              <a:defRPr sz="1350" b="0">
                <a:solidFill>
                  <a:srgbClr val="FFFFFF"/>
                </a:solidFill>
                <a:latin typeface="Arial"/>
                <a:ea typeface="Arial"/>
                <a:cs typeface="Arial"/>
              </a:defRPr>
            </a:pPr>
            <a:r>
              <a:rPr sz="1350" b="0">
                <a:solidFill>
                  <a:srgbClr val="FFFFFF"/>
                </a:solidFill>
                <a:latin typeface="Arial"/>
                <a:ea typeface="Arial"/>
                <a:cs typeface="Arial"/>
              </a:rPr>
              <a:t>Galaxie</a:t>
            </a:r>
          </a:p>
        </p:txBody>
      </p:sp>
      <p:sp>
        <p:nvSpPr>
          <p:cNvPr id="20" name="s15-legend-label-4">
            <a:extLst>
              <a:ext uri="{FF2B5EF4-FFF2-40B4-BE49-F238E27FC236}">
                <a16:creationId xmlns:a16="http://schemas.microsoft.com/office/drawing/2014/main" id="{9CF7DAED-108C-4D79-884B-B43843D3EE06}"/>
              </a:ext>
            </a:extLst>
          </p:cNvPr>
          <p:cNvSpPr>
            <a:spLocks noGrp="1"/>
          </p:cNvSpPr>
          <p:nvPr/>
        </p:nvSpPr>
        <p:spPr>
          <a:xfrm>
            <a:off x="7696200" y="4295775"/>
            <a:ext cx="3857625" cy="314325"/>
          </a:xfrm>
          <a:prstGeom prst="rect">
            <a:avLst/>
          </a:prstGeom>
          <a:noFill/>
          <a:ln w="0">
            <a:noFill/>
            <a:prstDash val="solid"/>
          </a:ln>
        </p:spPr>
        <p:txBody>
          <a:bodyPr wrap="square" lIns="28575" tIns="19050" rIns="28575" bIns="19050" anchor="ctr">
            <a:normAutofit/>
          </a:bodyPr>
          <a:lstStyle/>
          <a:p>
            <a:pPr algn="l">
              <a:lnSpc>
                <a:spcPct val="102000"/>
              </a:lnSpc>
              <a:buNone/>
              <a:defRPr sz="1350" b="0">
                <a:solidFill>
                  <a:srgbClr val="FFFFFF"/>
                </a:solidFill>
                <a:latin typeface="Arial"/>
                <a:ea typeface="Arial"/>
                <a:cs typeface="Arial"/>
              </a:defRPr>
            </a:pPr>
            <a:r>
              <a:rPr sz="1350" b="0">
                <a:solidFill>
                  <a:srgbClr val="FFFFFF"/>
                </a:solidFill>
                <a:latin typeface="Arial"/>
                <a:ea typeface="Arial"/>
                <a:cs typeface="Arial"/>
              </a:rPr>
              <a:t>Amas ouvert</a:t>
            </a:r>
          </a:p>
        </p:txBody>
      </p:sp>
      <p:sp>
        <p:nvSpPr>
          <p:cNvPr id="21" name="s15-legend-rule">
            <a:extLst>
              <a:ext uri="{FF2B5EF4-FFF2-40B4-BE49-F238E27FC236}">
                <a16:creationId xmlns:a16="http://schemas.microsoft.com/office/drawing/2014/main" id="{4DBC6C6D-3432-44B5-857E-0D29B31CDE5E}"/>
              </a:ext>
            </a:extLst>
          </p:cNvPr>
          <p:cNvSpPr>
            <a:spLocks noGrp="1"/>
          </p:cNvSpPr>
          <p:nvPr/>
        </p:nvSpPr>
        <p:spPr>
          <a:xfrm>
            <a:off x="7029450" y="4981575"/>
            <a:ext cx="4714875" cy="9525"/>
          </a:xfrm>
          <a:prstGeom prst="rect">
            <a:avLst/>
          </a:prstGeom>
          <a:solidFill>
            <a:srgbClr val="27303B"/>
          </a:solidFill>
          <a:ln w="0">
            <a:solidFill>
              <a:srgbClr val="27303B"/>
            </a:solidFill>
            <a:prstDash val="solid"/>
          </a:ln>
        </p:spPr>
      </p:sp>
      <p:sp>
        <p:nvSpPr>
          <p:cNvPr id="22" name="s15-orientation-accent">
            <a:extLst>
              <a:ext uri="{FF2B5EF4-FFF2-40B4-BE49-F238E27FC236}">
                <a16:creationId xmlns:a16="http://schemas.microsoft.com/office/drawing/2014/main" id="{72E8C6A2-4C45-4BAF-9576-4523AF34B759}"/>
              </a:ext>
            </a:extLst>
          </p:cNvPr>
          <p:cNvSpPr>
            <a:spLocks noGrp="1"/>
          </p:cNvSpPr>
          <p:nvPr/>
        </p:nvSpPr>
        <p:spPr>
          <a:xfrm>
            <a:off x="7029450" y="5200650"/>
            <a:ext cx="47625" cy="1009650"/>
          </a:xfrm>
          <a:prstGeom prst="rect">
            <a:avLst/>
          </a:prstGeom>
          <a:solidFill>
            <a:srgbClr val="F2C94C"/>
          </a:solidFill>
          <a:ln w="0">
            <a:solidFill>
              <a:srgbClr val="F2C94C"/>
            </a:solidFill>
            <a:prstDash val="solid"/>
          </a:ln>
        </p:spPr>
      </p:sp>
      <p:sp>
        <p:nvSpPr>
          <p:cNvPr id="23" name="s15-orientation-heading">
            <a:extLst>
              <a:ext uri="{FF2B5EF4-FFF2-40B4-BE49-F238E27FC236}">
                <a16:creationId xmlns:a16="http://schemas.microsoft.com/office/drawing/2014/main" id="{0EFCA890-EF3B-479E-83E7-D57013ED1F5C}"/>
              </a:ext>
            </a:extLst>
          </p:cNvPr>
          <p:cNvSpPr>
            <a:spLocks noGrp="1"/>
          </p:cNvSpPr>
          <p:nvPr/>
        </p:nvSpPr>
        <p:spPr>
          <a:xfrm>
            <a:off x="7210425" y="5276850"/>
            <a:ext cx="4343400" cy="228600"/>
          </a:xfrm>
          <a:prstGeom prst="rect">
            <a:avLst/>
          </a:prstGeom>
          <a:noFill/>
          <a:ln w="0">
            <a:noFill/>
            <a:prstDash val="solid"/>
          </a:ln>
        </p:spPr>
        <p:txBody>
          <a:bodyPr wrap="square" lIns="28575" tIns="19050" rIns="28575" bIns="19050" anchor="ctr">
            <a:normAutofit/>
          </a:bodyPr>
          <a:lstStyle/>
          <a:p>
            <a:pPr algn="l">
              <a:lnSpc>
                <a:spcPct val="102000"/>
              </a:lnSpc>
              <a:buNone/>
              <a:defRPr sz="1125" b="1">
                <a:solidFill>
                  <a:srgbClr val="F2C94C"/>
                </a:solidFill>
                <a:latin typeface="Arial"/>
                <a:ea typeface="Arial"/>
                <a:cs typeface="Arial"/>
              </a:defRPr>
            </a:pPr>
            <a:r>
              <a:rPr sz="1125" b="1">
                <a:solidFill>
                  <a:srgbClr val="F2C94C"/>
                </a:solidFill>
                <a:latin typeface="Arial"/>
                <a:ea typeface="Arial"/>
                <a:cs typeface="Arial"/>
              </a:rPr>
              <a:t>POUR L’ORIENTER</a:t>
            </a:r>
          </a:p>
        </p:txBody>
      </p:sp>
      <p:sp>
        <p:nvSpPr>
          <p:cNvPr id="24" name="s15-orientation-copy">
            <a:extLst>
              <a:ext uri="{FF2B5EF4-FFF2-40B4-BE49-F238E27FC236}">
                <a16:creationId xmlns:a16="http://schemas.microsoft.com/office/drawing/2014/main" id="{2E81BBAE-2BB9-4D76-976B-3B3669C451A0}"/>
              </a:ext>
            </a:extLst>
          </p:cNvPr>
          <p:cNvSpPr>
            <a:spLocks noGrp="1"/>
          </p:cNvSpPr>
          <p:nvPr/>
        </p:nvSpPr>
        <p:spPr>
          <a:xfrm>
            <a:off x="7210425" y="5562600"/>
            <a:ext cx="4343400" cy="552450"/>
          </a:xfrm>
          <a:prstGeom prst="rect">
            <a:avLst/>
          </a:prstGeom>
          <a:noFill/>
          <a:ln w="0">
            <a:noFill/>
            <a:prstDash val="solid"/>
          </a:ln>
        </p:spPr>
        <p:txBody>
          <a:bodyPr wrap="square" lIns="28575" tIns="19050" rIns="28575" bIns="19050" anchor="ctr">
            <a:normAutofit/>
          </a:bodyPr>
          <a:lstStyle/>
          <a:p>
            <a:pPr algn="l">
              <a:lnSpc>
                <a:spcPct val="102000"/>
              </a:lnSpc>
              <a:buNone/>
              <a:defRPr sz="1275" b="0">
                <a:solidFill>
                  <a:srgbClr val="FFFFFF"/>
                </a:solidFill>
                <a:latin typeface="Arial"/>
                <a:ea typeface="Arial"/>
                <a:cs typeface="Arial"/>
              </a:defRPr>
            </a:pPr>
            <a:r>
              <a:rPr sz="1275" b="0">
                <a:solidFill>
                  <a:srgbClr val="FFFFFF"/>
                </a:solidFill>
                <a:latin typeface="Arial"/>
                <a:ea typeface="Arial"/>
                <a:cs typeface="Arial"/>
              </a:rPr>
              <a:t>Placez en bas le point cardinal situé devant vous, puis tenez la carte au-dessus de votre tête.</a:t>
            </a:r>
          </a:p>
        </p:txBody>
      </p:sp>
      <p:sp>
        <p:nvSpPr>
          <p:cNvPr id="25" name="s15-orientation-rule">
            <a:extLst>
              <a:ext uri="{FF2B5EF4-FFF2-40B4-BE49-F238E27FC236}">
                <a16:creationId xmlns:a16="http://schemas.microsoft.com/office/drawing/2014/main" id="{7F654754-F57C-4BBD-9B7F-394D5D441BD1}"/>
              </a:ext>
            </a:extLst>
          </p:cNvPr>
          <p:cNvSpPr>
            <a:spLocks noGrp="1"/>
          </p:cNvSpPr>
          <p:nvPr/>
        </p:nvSpPr>
        <p:spPr>
          <a:xfrm>
            <a:off x="7029450" y="6315075"/>
            <a:ext cx="4714875" cy="9525"/>
          </a:xfrm>
          <a:prstGeom prst="rect">
            <a:avLst/>
          </a:prstGeom>
          <a:solidFill>
            <a:srgbClr val="27303B"/>
          </a:solidFill>
          <a:ln w="0">
            <a:solidFill>
              <a:srgbClr val="27303B"/>
            </a:solidFill>
            <a:prstDash val="solid"/>
          </a:ln>
        </p:spPr>
      </p:sp>
      <p:sp>
        <p:nvSpPr>
          <p:cNvPr id="26" name="s15-credit">
            <a:extLst>
              <a:ext uri="{FF2B5EF4-FFF2-40B4-BE49-F238E27FC236}">
                <a16:creationId xmlns:a16="http://schemas.microsoft.com/office/drawing/2014/main" id="{070D84DC-BECA-4672-A48B-50E6F8B99030}"/>
              </a:ext>
            </a:extLst>
          </p:cNvPr>
          <p:cNvSpPr>
            <a:spLocks noGrp="1"/>
          </p:cNvSpPr>
          <p:nvPr/>
        </p:nvSpPr>
        <p:spPr>
          <a:xfrm>
            <a:off x="7000875" y="6438900"/>
            <a:ext cx="4762500" cy="209550"/>
          </a:xfrm>
          <a:prstGeom prst="rect">
            <a:avLst/>
          </a:prstGeom>
          <a:noFill/>
          <a:ln w="0">
            <a:noFill/>
            <a:prstDash val="solid"/>
          </a:ln>
        </p:spPr>
        <p:txBody>
          <a:bodyPr wrap="square" lIns="28575" tIns="19050" rIns="28575" bIns="19050" anchor="ctr">
            <a:normAutofit/>
          </a:bodyPr>
          <a:lstStyle/>
          <a:p>
            <a:pPr algn="r">
              <a:lnSpc>
                <a:spcPct val="102000"/>
              </a:lnSpc>
              <a:buNone/>
              <a:defRPr sz="788" b="0">
                <a:solidFill>
                  <a:srgbClr val="8F96A3"/>
                </a:solidFill>
                <a:latin typeface="Arial"/>
                <a:ea typeface="Arial"/>
                <a:cs typeface="Arial"/>
              </a:defRPr>
            </a:pPr>
            <a:r>
              <a:rPr sz="788" b="0">
                <a:solidFill>
                  <a:srgbClr val="8F96A3"/>
                </a:solidFill>
                <a:latin typeface="Arial"/>
                <a:ea typeface="Arial"/>
                <a:cs typeface="Arial"/>
              </a:rPr>
              <a:t>Carte officielle des Nuits des étoiles 2026 · © C&amp;E 2026</a:t>
            </a:r>
          </a:p>
        </p:txBody>
      </p:sp>
    </p:spTree>
    <p:extLst>
      <p:ext uri="{BB962C8B-B14F-4D97-AF65-F5344CB8AC3E}">
        <p14:creationId xmlns:p14="http://schemas.microsoft.com/office/powerpoint/2010/main" val="1084432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1D967B29-F2DA-284F-AC2E-B3F8AA485880}"/>
              </a:ext>
            </a:extLst>
          </p:cNvPr>
          <p:cNvSpPr>
            <a:spLocks noGrp="1"/>
          </p:cNvSpPr>
          <p:nvPr>
            <p:ph type="title"/>
          </p:nvPr>
        </p:nvSpPr>
        <p:spPr>
          <a:xfrm>
            <a:off x="838200" y="365125"/>
            <a:ext cx="10515600" cy="1325563"/>
          </a:xfrm>
        </p:spPr>
        <p:txBody>
          <a:bodyPr>
            <a:normAutofit/>
          </a:bodyPr>
          <a:lstStyle/>
          <a:p>
            <a:pPr algn="ctr">
              <a:buNone/>
            </a:pPr>
            <a:r>
              <a:rPr b="1">
                <a:ln w="38100">
                  <a:solidFill>
                    <a:schemeClr val="tx1"/>
                  </a:solidFill>
                </a:ln>
                <a:latin typeface="Montserrat Thin"/>
                <a:ea typeface="Montserrat Thin"/>
                <a:cs typeface="Montserrat Thin"/>
              </a:rPr>
              <a:t>Quelques jours plus tard : l’éclipse</a:t>
            </a:r>
          </a:p>
        </p:txBody>
      </p:sp>
      <p:sp>
        <p:nvSpPr>
          <p:cNvPr id="5" name="s16-lead">
            <a:extLst>
              <a:ext uri="{FF2B5EF4-FFF2-40B4-BE49-F238E27FC236}">
                <a16:creationId xmlns:a16="http://schemas.microsoft.com/office/drawing/2014/main" id="{F76AA60F-1621-4BDB-B246-4CFD1A79575E}"/>
              </a:ext>
            </a:extLst>
          </p:cNvPr>
          <p:cNvSpPr>
            <a:spLocks noGrp="1"/>
          </p:cNvSpPr>
          <p:nvPr/>
        </p:nvSpPr>
        <p:spPr>
          <a:xfrm>
            <a:off x="1476375" y="1476375"/>
            <a:ext cx="9239250" cy="495300"/>
          </a:xfrm>
          <a:prstGeom prst="rect">
            <a:avLst/>
          </a:prstGeom>
          <a:noFill/>
          <a:ln w="0">
            <a:noFill/>
            <a:prstDash val="solid"/>
          </a:ln>
        </p:spPr>
        <p:txBody>
          <a:bodyPr wrap="square" lIns="66675" tIns="47625" rIns="66675" bIns="47625" anchor="ctr">
            <a:normAutofit fontScale="87650" lnSpcReduction="20000"/>
          </a:bodyPr>
          <a:lstStyle/>
          <a:p>
            <a:pPr algn="ctr">
              <a:defRPr sz="2025" b="1">
                <a:solidFill>
                  <a:srgbClr val="55378F"/>
                </a:solidFill>
                <a:latin typeface="Arial"/>
                <a:ea typeface="Arial"/>
                <a:cs typeface="Arial"/>
              </a:defRPr>
            </a:pPr>
            <a:r>
              <a:t>Le 12 août 2026, la Lune masquera une très grande partie du Soleil en France métropolitaine.</a:t>
            </a:r>
          </a:p>
        </p:txBody>
      </p:sp>
      <p:sp>
        <p:nvSpPr>
          <p:cNvPr id="6" name="s16-dot-0">
            <a:extLst>
              <a:ext uri="{FF2B5EF4-FFF2-40B4-BE49-F238E27FC236}">
                <a16:creationId xmlns:a16="http://schemas.microsoft.com/office/drawing/2014/main" id="{2AC88D7C-2E5C-4FBA-99F1-9D656F42E1CE}"/>
              </a:ext>
            </a:extLst>
          </p:cNvPr>
          <p:cNvSpPr>
            <a:spLocks noGrp="1"/>
          </p:cNvSpPr>
          <p:nvPr/>
        </p:nvSpPr>
        <p:spPr>
          <a:xfrm>
            <a:off x="1476375" y="2400300"/>
            <a:ext cx="361950" cy="361950"/>
          </a:xfrm>
          <a:prstGeom prst="ellipse">
            <a:avLst/>
          </a:prstGeom>
          <a:solidFill>
            <a:srgbClr val="F3CA45"/>
          </a:solidFill>
          <a:ln w="0">
            <a:solidFill>
              <a:srgbClr val="F3CA45"/>
            </a:solidFill>
            <a:prstDash val="solid"/>
          </a:ln>
        </p:spPr>
      </p:sp>
      <p:sp>
        <p:nvSpPr>
          <p:cNvPr id="7" name="s16-item-0">
            <a:extLst>
              <a:ext uri="{FF2B5EF4-FFF2-40B4-BE49-F238E27FC236}">
                <a16:creationId xmlns:a16="http://schemas.microsoft.com/office/drawing/2014/main" id="{A3CED08E-4804-43B5-B0AD-CBAD20B75531}"/>
              </a:ext>
            </a:extLst>
          </p:cNvPr>
          <p:cNvSpPr>
            <a:spLocks noGrp="1"/>
          </p:cNvSpPr>
          <p:nvPr/>
        </p:nvSpPr>
        <p:spPr>
          <a:xfrm>
            <a:off x="2047875" y="2209800"/>
            <a:ext cx="4762500" cy="781050"/>
          </a:xfrm>
          <a:prstGeom prst="rect">
            <a:avLst/>
          </a:prstGeom>
          <a:noFill/>
          <a:ln w="0">
            <a:noFill/>
            <a:prstDash val="solid"/>
          </a:ln>
        </p:spPr>
        <p:txBody>
          <a:bodyPr wrap="square" lIns="66675" tIns="47625" rIns="66675" bIns="47625" anchor="ctr">
            <a:normAutofit/>
          </a:bodyPr>
          <a:lstStyle/>
          <a:p>
            <a:pPr algn="l">
              <a:defRPr sz="1575">
                <a:solidFill>
                  <a:srgbClr val="18141E"/>
                </a:solidFill>
                <a:latin typeface="Arial"/>
                <a:ea typeface="Arial"/>
                <a:cs typeface="Arial"/>
              </a:defRPr>
            </a:pPr>
            <a:r>
              <a:rPr lang="fr-FR" b="1" dirty="0">
                <a:solidFill>
                  <a:srgbClr val="55378F"/>
                </a:solidFill>
              </a:rPr>
              <a:t>Bande de totalité — </a:t>
            </a:r>
            <a:r>
              <a:rPr lang="fr-FR" dirty="0"/>
              <a:t>Groenland → Islande → nord de l’Espagne.</a:t>
            </a:r>
          </a:p>
        </p:txBody>
      </p:sp>
      <p:sp>
        <p:nvSpPr>
          <p:cNvPr id="8" name="s16-dot-1">
            <a:extLst>
              <a:ext uri="{FF2B5EF4-FFF2-40B4-BE49-F238E27FC236}">
                <a16:creationId xmlns:a16="http://schemas.microsoft.com/office/drawing/2014/main" id="{49D4F1FB-FF0F-40D1-8AB0-B8874E258FEA}"/>
              </a:ext>
            </a:extLst>
          </p:cNvPr>
          <p:cNvSpPr>
            <a:spLocks noGrp="1"/>
          </p:cNvSpPr>
          <p:nvPr/>
        </p:nvSpPr>
        <p:spPr>
          <a:xfrm>
            <a:off x="1476375" y="3371850"/>
            <a:ext cx="361950" cy="361950"/>
          </a:xfrm>
          <a:prstGeom prst="ellipse">
            <a:avLst/>
          </a:prstGeom>
          <a:solidFill>
            <a:srgbClr val="E39138"/>
          </a:solidFill>
          <a:ln w="0">
            <a:solidFill>
              <a:srgbClr val="E39138"/>
            </a:solidFill>
            <a:prstDash val="solid"/>
          </a:ln>
        </p:spPr>
      </p:sp>
      <p:sp>
        <p:nvSpPr>
          <p:cNvPr id="9" name="s16-item-1">
            <a:extLst>
              <a:ext uri="{FF2B5EF4-FFF2-40B4-BE49-F238E27FC236}">
                <a16:creationId xmlns:a16="http://schemas.microsoft.com/office/drawing/2014/main" id="{C4AF922B-83EF-420D-B7A0-2A925380BC87}"/>
              </a:ext>
            </a:extLst>
          </p:cNvPr>
          <p:cNvSpPr>
            <a:spLocks noGrp="1"/>
          </p:cNvSpPr>
          <p:nvPr/>
        </p:nvSpPr>
        <p:spPr>
          <a:xfrm>
            <a:off x="2047875" y="3181350"/>
            <a:ext cx="4762500" cy="781050"/>
          </a:xfrm>
          <a:prstGeom prst="rect">
            <a:avLst/>
          </a:prstGeom>
          <a:noFill/>
          <a:ln w="0">
            <a:noFill/>
            <a:prstDash val="solid"/>
          </a:ln>
        </p:spPr>
        <p:txBody>
          <a:bodyPr wrap="square" lIns="66675" tIns="47625" rIns="66675" bIns="47625" anchor="ctr">
            <a:normAutofit fontScale="95238"/>
          </a:bodyPr>
          <a:lstStyle/>
          <a:p>
            <a:pPr algn="l">
              <a:defRPr sz="1575">
                <a:solidFill>
                  <a:srgbClr val="18141E"/>
                </a:solidFill>
                <a:latin typeface="Arial"/>
                <a:ea typeface="Arial"/>
                <a:cs typeface="Arial"/>
              </a:defRPr>
            </a:pPr>
            <a:r>
              <a:rPr lang="fr-FR" b="1" dirty="0">
                <a:solidFill>
                  <a:srgbClr val="55378F"/>
                </a:solidFill>
              </a:rPr>
              <a:t>En France — </a:t>
            </a:r>
            <a:r>
              <a:rPr lang="fr-FR" dirty="0"/>
              <a:t>Éclipse partielle : environ 90 % dans le nord-est, jusqu’à plus de 99 % près de la frontière espagnole.</a:t>
            </a:r>
          </a:p>
        </p:txBody>
      </p:sp>
      <p:sp>
        <p:nvSpPr>
          <p:cNvPr id="10" name="s16-dot-2">
            <a:extLst>
              <a:ext uri="{FF2B5EF4-FFF2-40B4-BE49-F238E27FC236}">
                <a16:creationId xmlns:a16="http://schemas.microsoft.com/office/drawing/2014/main" id="{D3BE5047-93CE-4B59-895A-5C01C5AADD08}"/>
              </a:ext>
            </a:extLst>
          </p:cNvPr>
          <p:cNvSpPr>
            <a:spLocks noGrp="1"/>
          </p:cNvSpPr>
          <p:nvPr/>
        </p:nvSpPr>
        <p:spPr>
          <a:xfrm>
            <a:off x="1476375" y="4343400"/>
            <a:ext cx="361950" cy="361950"/>
          </a:xfrm>
          <a:prstGeom prst="ellipse">
            <a:avLst/>
          </a:prstGeom>
          <a:solidFill>
            <a:srgbClr val="2A6EBB"/>
          </a:solidFill>
          <a:ln w="0">
            <a:solidFill>
              <a:srgbClr val="2A6EBB"/>
            </a:solidFill>
            <a:prstDash val="solid"/>
          </a:ln>
        </p:spPr>
      </p:sp>
      <p:sp>
        <p:nvSpPr>
          <p:cNvPr id="11" name="s16-item-2">
            <a:extLst>
              <a:ext uri="{FF2B5EF4-FFF2-40B4-BE49-F238E27FC236}">
                <a16:creationId xmlns:a16="http://schemas.microsoft.com/office/drawing/2014/main" id="{A8536ED9-E2DB-404E-9F74-F0E2025B0B53}"/>
              </a:ext>
            </a:extLst>
          </p:cNvPr>
          <p:cNvSpPr>
            <a:spLocks noGrp="1"/>
          </p:cNvSpPr>
          <p:nvPr/>
        </p:nvSpPr>
        <p:spPr>
          <a:xfrm>
            <a:off x="2047875" y="4152900"/>
            <a:ext cx="4762500" cy="781050"/>
          </a:xfrm>
          <a:prstGeom prst="rect">
            <a:avLst/>
          </a:prstGeom>
          <a:noFill/>
          <a:ln w="0">
            <a:noFill/>
            <a:prstDash val="solid"/>
          </a:ln>
        </p:spPr>
        <p:txBody>
          <a:bodyPr wrap="square" lIns="66675" tIns="47625" rIns="66675" bIns="47625" anchor="ctr">
            <a:normAutofit/>
          </a:bodyPr>
          <a:lstStyle/>
          <a:p>
            <a:pPr algn="l">
              <a:defRPr sz="1575">
                <a:solidFill>
                  <a:srgbClr val="18141E"/>
                </a:solidFill>
                <a:latin typeface="Arial"/>
                <a:ea typeface="Arial"/>
                <a:cs typeface="Arial"/>
              </a:defRPr>
            </a:pPr>
            <a:r>
              <a:rPr lang="fr-FR" b="1" dirty="0">
                <a:solidFill>
                  <a:srgbClr val="55378F"/>
                </a:solidFill>
              </a:rPr>
              <a:t>À prévoir — </a:t>
            </a:r>
            <a:r>
              <a:rPr lang="fr-FR" dirty="0"/>
              <a:t>Un horizon ouest parfaitement dégagé : le Soleil sera très bas au maximum.</a:t>
            </a:r>
          </a:p>
        </p:txBody>
      </p:sp>
      <p:sp>
        <p:nvSpPr>
          <p:cNvPr id="12" name="s16-paris-box">
            <a:extLst>
              <a:ext uri="{FF2B5EF4-FFF2-40B4-BE49-F238E27FC236}">
                <a16:creationId xmlns:a16="http://schemas.microsoft.com/office/drawing/2014/main" id="{1D0A9941-E76A-4DB3-8278-72E7DB0A891D}"/>
              </a:ext>
            </a:extLst>
          </p:cNvPr>
          <p:cNvSpPr>
            <a:spLocks noGrp="1"/>
          </p:cNvSpPr>
          <p:nvPr/>
        </p:nvSpPr>
        <p:spPr>
          <a:xfrm>
            <a:off x="7239000" y="2238375"/>
            <a:ext cx="3429000" cy="2428875"/>
          </a:xfrm>
          <a:prstGeom prst="roundRect">
            <a:avLst>
              <a:gd name="adj" fmla="val 7059"/>
            </a:avLst>
          </a:prstGeom>
          <a:solidFill>
            <a:srgbClr val="FFF6D8"/>
          </a:solidFill>
          <a:ln w="9525">
            <a:solidFill>
              <a:srgbClr val="F3CA45"/>
            </a:solidFill>
            <a:prstDash val="solid"/>
          </a:ln>
        </p:spPr>
      </p:sp>
      <p:sp>
        <p:nvSpPr>
          <p:cNvPr id="13" name="s16-paris-title">
            <a:extLst>
              <a:ext uri="{FF2B5EF4-FFF2-40B4-BE49-F238E27FC236}">
                <a16:creationId xmlns:a16="http://schemas.microsoft.com/office/drawing/2014/main" id="{F9224F1C-AAE6-4870-96FB-188351421549}"/>
              </a:ext>
            </a:extLst>
          </p:cNvPr>
          <p:cNvSpPr>
            <a:spLocks noGrp="1"/>
          </p:cNvSpPr>
          <p:nvPr/>
        </p:nvSpPr>
        <p:spPr>
          <a:xfrm>
            <a:off x="7524750" y="2457450"/>
            <a:ext cx="2857500" cy="381000"/>
          </a:xfrm>
          <a:prstGeom prst="rect">
            <a:avLst/>
          </a:prstGeom>
          <a:noFill/>
          <a:ln w="0">
            <a:noFill/>
            <a:prstDash val="solid"/>
          </a:ln>
        </p:spPr>
        <p:txBody>
          <a:bodyPr wrap="square" lIns="66675" tIns="47625" rIns="66675" bIns="47625" anchor="ctr">
            <a:normAutofit/>
          </a:bodyPr>
          <a:lstStyle/>
          <a:p>
            <a:pPr algn="ctr">
              <a:defRPr sz="1350" b="1">
                <a:solidFill>
                  <a:srgbClr val="55378F"/>
                </a:solidFill>
                <a:latin typeface="Arial"/>
                <a:ea typeface="Arial"/>
                <a:cs typeface="Arial"/>
              </a:defRPr>
            </a:pPr>
            <a:r>
              <a:t>EXEMPLE · PARIS</a:t>
            </a:r>
          </a:p>
        </p:txBody>
      </p:sp>
      <p:sp>
        <p:nvSpPr>
          <p:cNvPr id="14" name="s16-paris-pct">
            <a:extLst>
              <a:ext uri="{FF2B5EF4-FFF2-40B4-BE49-F238E27FC236}">
                <a16:creationId xmlns:a16="http://schemas.microsoft.com/office/drawing/2014/main" id="{4ECCC12D-87EC-47AB-B3D3-02A18538BFB1}"/>
              </a:ext>
            </a:extLst>
          </p:cNvPr>
          <p:cNvSpPr>
            <a:spLocks noGrp="1"/>
          </p:cNvSpPr>
          <p:nvPr/>
        </p:nvSpPr>
        <p:spPr>
          <a:xfrm>
            <a:off x="7524750" y="2914650"/>
            <a:ext cx="2857500" cy="742950"/>
          </a:xfrm>
          <a:prstGeom prst="rect">
            <a:avLst/>
          </a:prstGeom>
          <a:noFill/>
          <a:ln w="0">
            <a:noFill/>
            <a:prstDash val="solid"/>
          </a:ln>
        </p:spPr>
        <p:txBody>
          <a:bodyPr wrap="square" lIns="66675" tIns="47625" rIns="66675" bIns="47625" anchor="ctr">
            <a:normAutofit/>
          </a:bodyPr>
          <a:lstStyle/>
          <a:p>
            <a:pPr algn="ctr">
              <a:defRPr sz="3600" b="1">
                <a:solidFill>
                  <a:srgbClr val="55378F"/>
                </a:solidFill>
                <a:latin typeface="Arial"/>
                <a:ea typeface="Arial"/>
                <a:cs typeface="Arial"/>
              </a:defRPr>
            </a:pPr>
            <a:r>
              <a:rPr dirty="0"/>
              <a:t>≈ 92,</a:t>
            </a:r>
            <a:r>
              <a:rPr lang="fr-FR" dirty="0"/>
              <a:t>2</a:t>
            </a:r>
            <a:r>
              <a:rPr dirty="0"/>
              <a:t> %</a:t>
            </a:r>
          </a:p>
        </p:txBody>
      </p:sp>
      <p:sp>
        <p:nvSpPr>
          <p:cNvPr id="15" name="s16-paris-details">
            <a:extLst>
              <a:ext uri="{FF2B5EF4-FFF2-40B4-BE49-F238E27FC236}">
                <a16:creationId xmlns:a16="http://schemas.microsoft.com/office/drawing/2014/main" id="{61EE3234-5C49-47D0-86A8-798D4B4000F9}"/>
              </a:ext>
            </a:extLst>
          </p:cNvPr>
          <p:cNvSpPr>
            <a:spLocks noGrp="1"/>
          </p:cNvSpPr>
          <p:nvPr/>
        </p:nvSpPr>
        <p:spPr>
          <a:xfrm>
            <a:off x="7620000" y="3714750"/>
            <a:ext cx="2667000" cy="742950"/>
          </a:xfrm>
          <a:prstGeom prst="rect">
            <a:avLst/>
          </a:prstGeom>
          <a:noFill/>
          <a:ln w="0">
            <a:noFill/>
            <a:prstDash val="solid"/>
          </a:ln>
        </p:spPr>
        <p:txBody>
          <a:bodyPr wrap="square" lIns="66675" tIns="47625" rIns="66675" bIns="47625" anchor="ctr">
            <a:normAutofit/>
          </a:bodyPr>
          <a:lstStyle/>
          <a:p>
            <a:pPr algn="ctr">
              <a:defRPr sz="1575">
                <a:solidFill>
                  <a:srgbClr val="18141E"/>
                </a:solidFill>
                <a:latin typeface="Arial"/>
                <a:ea typeface="Arial"/>
                <a:cs typeface="Arial"/>
              </a:defRPr>
            </a:pPr>
            <a:r>
              <a:t>maximum vers 20 h 17</a:t>
            </a:r>
          </a:p>
          <a:p>
            <a:pPr algn="ctr">
              <a:defRPr sz="1575">
                <a:solidFill>
                  <a:srgbClr val="18141E"/>
                </a:solidFill>
                <a:latin typeface="Arial"/>
                <a:ea typeface="Arial"/>
                <a:cs typeface="Arial"/>
              </a:defRPr>
            </a:pPr>
            <a:r>
              <a:t>Soleil à ≈ 7° de hauteur</a:t>
            </a:r>
          </a:p>
        </p:txBody>
      </p:sp>
      <p:sp>
        <p:nvSpPr>
          <p:cNvPr id="16" name="s16-cta">
            <a:extLst>
              <a:ext uri="{FF2B5EF4-FFF2-40B4-BE49-F238E27FC236}">
                <a16:creationId xmlns:a16="http://schemas.microsoft.com/office/drawing/2014/main" id="{1EA2878F-5801-4C6D-9071-A7C759BE36A1}"/>
              </a:ext>
            </a:extLst>
          </p:cNvPr>
          <p:cNvSpPr>
            <a:spLocks noGrp="1"/>
          </p:cNvSpPr>
          <p:nvPr/>
        </p:nvSpPr>
        <p:spPr>
          <a:xfrm>
            <a:off x="1762125" y="5334000"/>
            <a:ext cx="8667750" cy="723900"/>
          </a:xfrm>
          <a:prstGeom prst="rect">
            <a:avLst/>
          </a:prstGeom>
          <a:solidFill>
            <a:srgbClr val="F6F2FB"/>
          </a:solidFill>
          <a:ln w="0">
            <a:noFill/>
            <a:prstDash val="solid"/>
          </a:ln>
        </p:spPr>
        <p:txBody>
          <a:bodyPr wrap="square" lIns="190500" tIns="114300" rIns="190500" bIns="114300" anchor="ctr">
            <a:normAutofit fontScale="98485"/>
          </a:bodyPr>
          <a:lstStyle/>
          <a:p>
            <a:pPr algn="ctr">
              <a:defRPr sz="1650">
                <a:solidFill>
                  <a:srgbClr val="18141E"/>
                </a:solidFill>
                <a:latin typeface="Arial"/>
                <a:ea typeface="Arial"/>
                <a:cs typeface="Arial"/>
              </a:defRPr>
            </a:pPr>
            <a:r>
              <a:rPr lang="fr-FR" b="1" dirty="0">
                <a:solidFill>
                  <a:srgbClr val="55378F"/>
                </a:solidFill>
              </a:rPr>
              <a:t>À adapter au lieu exact : </a:t>
            </a:r>
            <a:r>
              <a:rPr lang="fr-FR" dirty="0"/>
              <a:t>vérifier les circonstances locales avec l’application officielle </a:t>
            </a:r>
            <a:r>
              <a:rPr lang="fr-FR" dirty="0" err="1"/>
              <a:t>ÉclipSEOP</a:t>
            </a:r>
            <a:r>
              <a:rPr lang="fr-FR" dirty="0"/>
              <a:t>, puis appliquer les règles de sécurité de la slide 13.</a:t>
            </a:r>
          </a:p>
        </p:txBody>
      </p:sp>
    </p:spTree>
    <p:extLst>
      <p:ext uri="{BB962C8B-B14F-4D97-AF65-F5344CB8AC3E}">
        <p14:creationId xmlns:p14="http://schemas.microsoft.com/office/powerpoint/2010/main" val="28644195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5F3F0A5-5BCE-1A46-B495-623121AC5103}"/>
              </a:ext>
            </a:extLst>
          </p:cNvPr>
          <p:cNvSpPr>
            <a:spLocks noGrp="1"/>
          </p:cNvSpPr>
          <p:nvPr/>
        </p:nvSpPr>
        <p:spPr>
          <a:xfrm>
            <a:off x="8427796" y="5635046"/>
            <a:ext cx="80364" cy="87523"/>
          </a:xfrm>
          <a:prstGeom prst="rect">
            <a:avLst/>
          </a:prstGeom>
          <a:solidFill>
            <a:srgbClr val="F0E6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endParaRPr/>
          </a:p>
        </p:txBody>
      </p:sp>
      <p:pic>
        <p:nvPicPr>
          <p:cNvPr id="10" name="Image 7"/>
          <p:cNvPicPr>
            <a:picLocks noChangeAspect="1"/>
          </p:cNvPicPr>
          <p:nvPr/>
        </p:nvPicPr>
        <p:blipFill>
          <a:blip r:embed="rId3"/>
          <a:stretch>
            <a:fillRect/>
          </a:stretch>
        </p:blipFill>
        <p:spPr>
          <a:xfrm>
            <a:off x="-3243" y="0"/>
            <a:ext cx="12198486" cy="6858000"/>
          </a:xfrm>
          <a:prstGeom prst="rect">
            <a:avLst/>
          </a:prstGeom>
        </p:spPr>
      </p:pic>
      <p:pic>
        <p:nvPicPr>
          <p:cNvPr id="11" name="Image 9"/>
          <p:cNvPicPr>
            <a:picLocks noChangeAspect="1"/>
          </p:cNvPicPr>
          <p:nvPr/>
        </p:nvPicPr>
        <p:blipFill>
          <a:blip r:embed="rId4"/>
          <a:stretch>
            <a:fillRect/>
          </a:stretch>
        </p:blipFill>
        <p:spPr>
          <a:xfrm>
            <a:off x="3990975" y="4762500"/>
            <a:ext cx="1047750" cy="1047750"/>
          </a:xfrm>
          <a:prstGeom prst="rect">
            <a:avLst/>
          </a:prstGeom>
        </p:spPr>
      </p:pic>
    </p:spTree>
    <p:extLst>
      <p:ext uri="{BB962C8B-B14F-4D97-AF65-F5344CB8AC3E}">
        <p14:creationId xmlns:p14="http://schemas.microsoft.com/office/powerpoint/2010/main" val="97625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FFD1A7-5C2B-E340-B60A-13C1EF480314}"/>
              </a:ext>
            </a:extLst>
          </p:cNvPr>
          <p:cNvSpPr>
            <a:spLocks noGrp="1"/>
          </p:cNvSpPr>
          <p:nvPr>
            <p:ph type="title"/>
          </p:nvPr>
        </p:nvSpPr>
        <p:spPr/>
        <p:txBody>
          <a:bodyPr>
            <a:normAutofit/>
          </a:bodyPr>
          <a:lstStyle/>
          <a:p>
            <a:pPr algn="ctr">
              <a:buNone/>
            </a:pPr>
            <a:r>
              <a:rPr lang="fr-FR" b="1" dirty="0">
                <a:ln w="38100">
                  <a:solidFill>
                    <a:schemeClr val="tx1"/>
                  </a:solidFill>
                </a:ln>
                <a:latin typeface="Montserrat Thin"/>
                <a:ea typeface="Montserrat Thin"/>
                <a:cs typeface="Montserrat Thin"/>
              </a:rPr>
              <a:t>Le thème des Nuits : le Soleil</a:t>
            </a:r>
          </a:p>
        </p:txBody>
      </p:sp>
      <p:sp>
        <p:nvSpPr>
          <p:cNvPr id="3" name="s2-intro">
            <a:extLst>
              <a:ext uri="{FF2B5EF4-FFF2-40B4-BE49-F238E27FC236}">
                <a16:creationId xmlns:a16="http://schemas.microsoft.com/office/drawing/2014/main" id="{99065FF4-E002-4DF7-8D9F-5EB4B57D5D12}"/>
              </a:ext>
            </a:extLst>
          </p:cNvPr>
          <p:cNvSpPr>
            <a:spLocks noGrp="1"/>
          </p:cNvSpPr>
          <p:nvPr/>
        </p:nvSpPr>
        <p:spPr>
          <a:xfrm>
            <a:off x="991528" y="1612943"/>
            <a:ext cx="10208944" cy="781049"/>
          </a:xfrm>
          <a:prstGeom prst="rect">
            <a:avLst/>
          </a:prstGeom>
          <a:noFill/>
          <a:ln w="0">
            <a:noFill/>
            <a:prstDash val="solid"/>
          </a:ln>
        </p:spPr>
        <p:txBody>
          <a:bodyPr wrap="square" lIns="66675" tIns="47625" rIns="66675" bIns="47625" anchor="ctr">
            <a:normAutofit fontScale="90798" lnSpcReduction="10000"/>
          </a:bodyPr>
          <a:lstStyle/>
          <a:p>
            <a:pPr algn="ctr">
              <a:spcAft>
                <a:spcPts val="600"/>
              </a:spcAft>
              <a:defRPr sz="2175" b="1">
                <a:solidFill>
                  <a:srgbClr val="55378F"/>
                </a:solidFill>
                <a:latin typeface="Arial"/>
                <a:ea typeface="Arial"/>
                <a:cs typeface="Arial"/>
              </a:defRPr>
            </a:pPr>
            <a:r>
              <a:rPr lang="fr-FR" dirty="0"/>
              <a:t>Les 7, 8 et 9 août 2026, notre étoile relie naturellement</a:t>
            </a:r>
          </a:p>
          <a:p>
            <a:pPr algn="ctr">
              <a:spcAft>
                <a:spcPts val="600"/>
              </a:spcAft>
              <a:defRPr sz="2175" b="1">
                <a:solidFill>
                  <a:srgbClr val="55378F"/>
                </a:solidFill>
                <a:latin typeface="Arial"/>
                <a:ea typeface="Arial"/>
                <a:cs typeface="Arial"/>
              </a:defRPr>
            </a:pPr>
            <a:r>
              <a:rPr lang="fr-FR" dirty="0"/>
              <a:t>le ciel de jour au ciel de nuit</a:t>
            </a:r>
          </a:p>
        </p:txBody>
      </p:sp>
      <p:sp>
        <p:nvSpPr>
          <p:cNvPr id="4" name="s2-dot-0">
            <a:extLst>
              <a:ext uri="{FF2B5EF4-FFF2-40B4-BE49-F238E27FC236}">
                <a16:creationId xmlns:a16="http://schemas.microsoft.com/office/drawing/2014/main" id="{C789AF37-176E-4855-82E2-557355D465B5}"/>
              </a:ext>
            </a:extLst>
          </p:cNvPr>
          <p:cNvSpPr>
            <a:spLocks noGrp="1"/>
          </p:cNvSpPr>
          <p:nvPr/>
        </p:nvSpPr>
        <p:spPr>
          <a:xfrm>
            <a:off x="1666875" y="2571750"/>
            <a:ext cx="438150" cy="438150"/>
          </a:xfrm>
          <a:prstGeom prst="ellipse">
            <a:avLst/>
          </a:prstGeom>
          <a:solidFill>
            <a:srgbClr val="F3CA45"/>
          </a:solidFill>
          <a:ln w="0">
            <a:solidFill>
              <a:srgbClr val="F3CA45"/>
            </a:solidFill>
            <a:prstDash val="solid"/>
          </a:ln>
        </p:spPr>
        <p:txBody>
          <a:bodyPr lIns="0" tIns="0" rIns="0" bIns="0" anchor="ctr"/>
          <a:lstStyle/>
          <a:p>
            <a:pPr algn="ctr">
              <a:defRPr sz="1449" b="1">
                <a:solidFill>
                  <a:srgbClr val="FFFFFF"/>
                </a:solidFill>
                <a:latin typeface="Arial"/>
                <a:ea typeface="Arial"/>
                <a:cs typeface="Arial"/>
              </a:defRPr>
            </a:pPr>
            <a:r>
              <a:rPr sz="1449" b="1">
                <a:solidFill>
                  <a:srgbClr val="FFFFFF"/>
                </a:solidFill>
                <a:latin typeface="Arial"/>
                <a:ea typeface="Arial"/>
                <a:cs typeface="Arial"/>
              </a:rPr>
              <a:t>1</a:t>
            </a:r>
          </a:p>
        </p:txBody>
      </p:sp>
      <p:sp>
        <p:nvSpPr>
          <p:cNvPr id="5" name="s2-item-0">
            <a:extLst>
              <a:ext uri="{FF2B5EF4-FFF2-40B4-BE49-F238E27FC236}">
                <a16:creationId xmlns:a16="http://schemas.microsoft.com/office/drawing/2014/main" id="{636800DC-55E6-4612-9C65-445C969A8176}"/>
              </a:ext>
            </a:extLst>
          </p:cNvPr>
          <p:cNvSpPr>
            <a:spLocks noGrp="1"/>
          </p:cNvSpPr>
          <p:nvPr/>
        </p:nvSpPr>
        <p:spPr>
          <a:xfrm>
            <a:off x="2333625" y="2428875"/>
            <a:ext cx="8048625" cy="781050"/>
          </a:xfrm>
          <a:prstGeom prst="rect">
            <a:avLst/>
          </a:prstGeom>
          <a:noFill/>
          <a:ln w="0">
            <a:noFill/>
            <a:prstDash val="solid"/>
          </a:ln>
        </p:spPr>
        <p:txBody>
          <a:bodyPr wrap="square" lIns="76200" tIns="85725" rIns="76200" bIns="66675" anchor="ctr">
            <a:normAutofit/>
          </a:bodyPr>
          <a:lstStyle/>
          <a:p>
            <a:pPr algn="l">
              <a:defRPr sz="1875">
                <a:solidFill>
                  <a:srgbClr val="18141E"/>
                </a:solidFill>
                <a:latin typeface="Arial"/>
                <a:ea typeface="Arial"/>
                <a:cs typeface="Arial"/>
              </a:defRPr>
            </a:pPr>
            <a:r>
              <a:rPr lang="fr-FR" b="1" dirty="0">
                <a:solidFill>
                  <a:srgbClr val="55378F"/>
                </a:solidFill>
              </a:rPr>
              <a:t>Une étoile proche</a:t>
            </a:r>
            <a:r>
              <a:rPr lang="fr-FR" dirty="0"/>
              <a:t> : Visible chaque jour, mais encore pleine de mystères</a:t>
            </a:r>
          </a:p>
        </p:txBody>
      </p:sp>
      <p:sp>
        <p:nvSpPr>
          <p:cNvPr id="6" name="s2-dot-1">
            <a:extLst>
              <a:ext uri="{FF2B5EF4-FFF2-40B4-BE49-F238E27FC236}">
                <a16:creationId xmlns:a16="http://schemas.microsoft.com/office/drawing/2014/main" id="{CD6A37A4-6F1C-48A3-A4F8-23FB1C861061}"/>
              </a:ext>
            </a:extLst>
          </p:cNvPr>
          <p:cNvSpPr>
            <a:spLocks noGrp="1"/>
          </p:cNvSpPr>
          <p:nvPr/>
        </p:nvSpPr>
        <p:spPr>
          <a:xfrm>
            <a:off x="1666875" y="3638550"/>
            <a:ext cx="438150" cy="438150"/>
          </a:xfrm>
          <a:prstGeom prst="ellipse">
            <a:avLst/>
          </a:prstGeom>
          <a:solidFill>
            <a:srgbClr val="765BB0"/>
          </a:solidFill>
          <a:ln w="0">
            <a:solidFill>
              <a:srgbClr val="765BB0"/>
            </a:solidFill>
            <a:prstDash val="solid"/>
          </a:ln>
        </p:spPr>
        <p:txBody>
          <a:bodyPr lIns="0" tIns="0" rIns="0" bIns="0" anchor="ctr"/>
          <a:lstStyle/>
          <a:p>
            <a:pPr algn="ctr">
              <a:defRPr sz="1449" b="1">
                <a:solidFill>
                  <a:srgbClr val="FFFFFF"/>
                </a:solidFill>
                <a:latin typeface="Arial"/>
                <a:ea typeface="Arial"/>
                <a:cs typeface="Arial"/>
              </a:defRPr>
            </a:pPr>
            <a:r>
              <a:rPr sz="1449" b="1">
                <a:solidFill>
                  <a:srgbClr val="FFFFFF"/>
                </a:solidFill>
                <a:latin typeface="Arial"/>
                <a:ea typeface="Arial"/>
                <a:cs typeface="Arial"/>
              </a:rPr>
              <a:t>2</a:t>
            </a:r>
          </a:p>
        </p:txBody>
      </p:sp>
      <p:sp>
        <p:nvSpPr>
          <p:cNvPr id="7" name="s2-item-1">
            <a:extLst>
              <a:ext uri="{FF2B5EF4-FFF2-40B4-BE49-F238E27FC236}">
                <a16:creationId xmlns:a16="http://schemas.microsoft.com/office/drawing/2014/main" id="{0B920C27-7449-41B4-B539-6469D7FA5DB3}"/>
              </a:ext>
            </a:extLst>
          </p:cNvPr>
          <p:cNvSpPr>
            <a:spLocks noGrp="1"/>
          </p:cNvSpPr>
          <p:nvPr/>
        </p:nvSpPr>
        <p:spPr>
          <a:xfrm>
            <a:off x="2333625" y="3495675"/>
            <a:ext cx="8048625" cy="781050"/>
          </a:xfrm>
          <a:prstGeom prst="rect">
            <a:avLst/>
          </a:prstGeom>
          <a:noFill/>
          <a:ln w="0">
            <a:noFill/>
            <a:prstDash val="solid"/>
          </a:ln>
        </p:spPr>
        <p:txBody>
          <a:bodyPr wrap="square" lIns="76200" tIns="85725" rIns="76200" bIns="66675" anchor="ctr">
            <a:normAutofit/>
          </a:bodyPr>
          <a:lstStyle/>
          <a:p>
            <a:pPr algn="l">
              <a:defRPr sz="1875">
                <a:solidFill>
                  <a:srgbClr val="18141E"/>
                </a:solidFill>
                <a:latin typeface="Arial"/>
                <a:ea typeface="Arial"/>
                <a:cs typeface="Arial"/>
              </a:defRPr>
            </a:pPr>
            <a:r>
              <a:rPr lang="fr-FR" b="1" dirty="0">
                <a:solidFill>
                  <a:srgbClr val="55378F"/>
                </a:solidFill>
              </a:rPr>
              <a:t>Une exploration inédite</a:t>
            </a:r>
            <a:r>
              <a:rPr lang="fr-FR" dirty="0"/>
              <a:t> : </a:t>
            </a:r>
            <a:r>
              <a:rPr lang="fr-FR" b="1" dirty="0"/>
              <a:t>Solar Orbiter </a:t>
            </a:r>
            <a:r>
              <a:rPr lang="fr-FR" dirty="0"/>
              <a:t>observe les régions polaires ; </a:t>
            </a:r>
            <a:r>
              <a:rPr lang="fr-FR" b="1" dirty="0"/>
              <a:t>Parker Solar Probe </a:t>
            </a:r>
            <a:r>
              <a:rPr lang="fr-FR" dirty="0"/>
              <a:t>traverse la couronne au plus près.</a:t>
            </a:r>
          </a:p>
        </p:txBody>
      </p:sp>
      <p:sp>
        <p:nvSpPr>
          <p:cNvPr id="8" name="s2-dot-2">
            <a:extLst>
              <a:ext uri="{FF2B5EF4-FFF2-40B4-BE49-F238E27FC236}">
                <a16:creationId xmlns:a16="http://schemas.microsoft.com/office/drawing/2014/main" id="{4CCFBC66-11FC-4F5B-BFC7-14C28E986EBC}"/>
              </a:ext>
            </a:extLst>
          </p:cNvPr>
          <p:cNvSpPr>
            <a:spLocks noGrp="1"/>
          </p:cNvSpPr>
          <p:nvPr/>
        </p:nvSpPr>
        <p:spPr>
          <a:xfrm>
            <a:off x="1666875" y="4705350"/>
            <a:ext cx="438150" cy="438150"/>
          </a:xfrm>
          <a:prstGeom prst="ellipse">
            <a:avLst/>
          </a:prstGeom>
          <a:solidFill>
            <a:srgbClr val="2A6EBB"/>
          </a:solidFill>
          <a:ln w="0">
            <a:solidFill>
              <a:srgbClr val="2A6EBB"/>
            </a:solidFill>
            <a:prstDash val="solid"/>
          </a:ln>
        </p:spPr>
        <p:txBody>
          <a:bodyPr lIns="0" tIns="0" rIns="0" bIns="0" anchor="ctr"/>
          <a:lstStyle/>
          <a:p>
            <a:pPr algn="ctr">
              <a:defRPr sz="1449" b="1">
                <a:solidFill>
                  <a:srgbClr val="FFFFFF"/>
                </a:solidFill>
                <a:latin typeface="Arial"/>
                <a:ea typeface="Arial"/>
                <a:cs typeface="Arial"/>
              </a:defRPr>
            </a:pPr>
            <a:r>
              <a:rPr sz="1449" b="1">
                <a:solidFill>
                  <a:srgbClr val="FFFFFF"/>
                </a:solidFill>
                <a:latin typeface="Arial"/>
                <a:ea typeface="Arial"/>
                <a:cs typeface="Arial"/>
              </a:rPr>
              <a:t>3</a:t>
            </a:r>
          </a:p>
        </p:txBody>
      </p:sp>
      <p:sp>
        <p:nvSpPr>
          <p:cNvPr id="9" name="s2-item-2">
            <a:extLst>
              <a:ext uri="{FF2B5EF4-FFF2-40B4-BE49-F238E27FC236}">
                <a16:creationId xmlns:a16="http://schemas.microsoft.com/office/drawing/2014/main" id="{E8AA2E6C-2F03-4189-8966-7509AABB28CE}"/>
              </a:ext>
            </a:extLst>
          </p:cNvPr>
          <p:cNvSpPr>
            <a:spLocks noGrp="1"/>
          </p:cNvSpPr>
          <p:nvPr/>
        </p:nvSpPr>
        <p:spPr>
          <a:xfrm>
            <a:off x="2333625" y="4562475"/>
            <a:ext cx="8048625" cy="781050"/>
          </a:xfrm>
          <a:prstGeom prst="rect">
            <a:avLst/>
          </a:prstGeom>
          <a:noFill/>
          <a:ln w="0">
            <a:noFill/>
            <a:prstDash val="solid"/>
          </a:ln>
        </p:spPr>
        <p:txBody>
          <a:bodyPr wrap="square" lIns="76200" tIns="85725" rIns="76200" bIns="66675" anchor="ctr">
            <a:normAutofit/>
          </a:bodyPr>
          <a:lstStyle/>
          <a:p>
            <a:pPr algn="l">
              <a:defRPr sz="1875">
                <a:solidFill>
                  <a:srgbClr val="18141E"/>
                </a:solidFill>
                <a:latin typeface="Arial"/>
                <a:ea typeface="Arial"/>
                <a:cs typeface="Arial"/>
              </a:defRPr>
            </a:pPr>
            <a:r>
              <a:rPr lang="fr-FR" b="1" dirty="0">
                <a:solidFill>
                  <a:srgbClr val="55378F"/>
                </a:solidFill>
              </a:rPr>
              <a:t>Un rendez-vous majeur</a:t>
            </a:r>
            <a:r>
              <a:rPr lang="fr-FR" dirty="0"/>
              <a:t> : Le 12 août, éclipse totale du Groenland à l’Espagne ; partielle dans une grande partie de l’Europe, dont la France.</a:t>
            </a:r>
          </a:p>
        </p:txBody>
      </p:sp>
    </p:spTree>
    <p:extLst>
      <p:ext uri="{BB962C8B-B14F-4D97-AF65-F5344CB8AC3E}">
        <p14:creationId xmlns:p14="http://schemas.microsoft.com/office/powerpoint/2010/main" val="32623001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542C4658-2E13-1843-8D6F-B5FD6AB493B5}"/>
              </a:ext>
            </a:extLst>
          </p:cNvPr>
          <p:cNvSpPr>
            <a:spLocks noGrp="1"/>
          </p:cNvSpPr>
          <p:nvPr>
            <p:ph type="title"/>
          </p:nvPr>
        </p:nvSpPr>
        <p:spPr>
          <a:xfrm>
            <a:off x="838200" y="365125"/>
            <a:ext cx="10515600" cy="1325563"/>
          </a:xfrm>
        </p:spPr>
        <p:txBody>
          <a:bodyPr>
            <a:normAutofit/>
          </a:bodyPr>
          <a:lstStyle/>
          <a:p>
            <a:pPr algn="ctr">
              <a:buNone/>
            </a:pPr>
            <a:r>
              <a:rPr lang="fr-FR" sz="4000" b="1" dirty="0">
                <a:ln w="38100">
                  <a:solidFill>
                    <a:schemeClr val="tx1"/>
                  </a:solidFill>
                </a:ln>
                <a:latin typeface="Montserrat Thin"/>
                <a:ea typeface="Montserrat Thin"/>
                <a:cs typeface="Montserrat Thin"/>
              </a:rPr>
              <a:t>Le Soleil, entre les extrêmes</a:t>
            </a:r>
          </a:p>
        </p:txBody>
      </p:sp>
      <p:sp>
        <p:nvSpPr>
          <p:cNvPr id="7" name="s3-kicker">
            <a:extLst>
              <a:ext uri="{FF2B5EF4-FFF2-40B4-BE49-F238E27FC236}">
                <a16:creationId xmlns:a16="http://schemas.microsoft.com/office/drawing/2014/main" id="{D8D4C889-A820-40BB-B834-BC55D01F0298}"/>
              </a:ext>
            </a:extLst>
          </p:cNvPr>
          <p:cNvSpPr>
            <a:spLocks noGrp="1"/>
          </p:cNvSpPr>
          <p:nvPr/>
        </p:nvSpPr>
        <p:spPr>
          <a:xfrm>
            <a:off x="1219200" y="1381125"/>
            <a:ext cx="9753600" cy="333375"/>
          </a:xfrm>
          <a:prstGeom prst="rect">
            <a:avLst/>
          </a:prstGeom>
          <a:noFill/>
          <a:ln w="0">
            <a:noFill/>
            <a:prstDash val="solid"/>
          </a:ln>
        </p:spPr>
        <p:txBody>
          <a:bodyPr wrap="square" lIns="66675" tIns="47625" rIns="66675" bIns="47625" anchor="ctr">
            <a:normAutofit/>
          </a:bodyPr>
          <a:lstStyle/>
          <a:p>
            <a:pPr algn="ctr">
              <a:defRPr sz="1275">
                <a:solidFill>
                  <a:srgbClr val="635E69"/>
                </a:solidFill>
                <a:latin typeface="Arial"/>
                <a:ea typeface="Arial"/>
                <a:cs typeface="Arial"/>
              </a:defRPr>
            </a:pPr>
            <a:r>
              <a:rPr lang="fr-FR" dirty="0"/>
              <a:t>Ordres de grandeur représentatifs</a:t>
            </a:r>
          </a:p>
        </p:txBody>
      </p:sp>
      <p:sp>
        <p:nvSpPr>
          <p:cNvPr id="8" name="s3-label-0">
            <a:extLst>
              <a:ext uri="{FF2B5EF4-FFF2-40B4-BE49-F238E27FC236}">
                <a16:creationId xmlns:a16="http://schemas.microsoft.com/office/drawing/2014/main" id="{15924AB3-D767-4DC7-B9AC-3E3850EC550E}"/>
              </a:ext>
            </a:extLst>
          </p:cNvPr>
          <p:cNvSpPr>
            <a:spLocks noGrp="1"/>
          </p:cNvSpPr>
          <p:nvPr/>
        </p:nvSpPr>
        <p:spPr>
          <a:xfrm>
            <a:off x="1190625" y="2009775"/>
            <a:ext cx="1571625" cy="476250"/>
          </a:xfrm>
          <a:prstGeom prst="rect">
            <a:avLst/>
          </a:prstGeom>
          <a:noFill/>
          <a:ln w="0">
            <a:noFill/>
            <a:prstDash val="solid"/>
          </a:ln>
        </p:spPr>
        <p:txBody>
          <a:bodyPr wrap="square" lIns="66675" tIns="47625" rIns="66675" bIns="47625" anchor="ctr">
            <a:normAutofit/>
          </a:bodyPr>
          <a:lstStyle/>
          <a:p>
            <a:pPr algn="r">
              <a:defRPr sz="1350" b="1">
                <a:solidFill>
                  <a:srgbClr val="55378F"/>
                </a:solidFill>
                <a:latin typeface="Arial"/>
                <a:ea typeface="Arial"/>
                <a:cs typeface="Arial"/>
              </a:defRPr>
            </a:pPr>
            <a:r>
              <a:t>TAILLE</a:t>
            </a:r>
          </a:p>
        </p:txBody>
      </p:sp>
      <p:sp>
        <p:nvSpPr>
          <p:cNvPr id="9" name="s3-line-0">
            <a:extLst>
              <a:ext uri="{FF2B5EF4-FFF2-40B4-BE49-F238E27FC236}">
                <a16:creationId xmlns:a16="http://schemas.microsoft.com/office/drawing/2014/main" id="{F56BA99E-C69D-4F3D-93E5-E12F8E96BC7D}"/>
              </a:ext>
            </a:extLst>
          </p:cNvPr>
          <p:cNvSpPr>
            <a:spLocks noGrp="1"/>
          </p:cNvSpPr>
          <p:nvPr/>
        </p:nvSpPr>
        <p:spPr>
          <a:xfrm>
            <a:off x="3143250" y="2428875"/>
            <a:ext cx="7191375" cy="0"/>
          </a:xfrm>
          <a:prstGeom prst="line">
            <a:avLst/>
          </a:prstGeom>
          <a:noFill/>
          <a:ln w="66675">
            <a:solidFill>
              <a:srgbClr val="EEE8F8"/>
            </a:solidFill>
            <a:prstDash val="solid"/>
          </a:ln>
        </p:spPr>
      </p:sp>
      <p:sp>
        <p:nvSpPr>
          <p:cNvPr id="10" name="s3-dot-0-0">
            <a:extLst>
              <a:ext uri="{FF2B5EF4-FFF2-40B4-BE49-F238E27FC236}">
                <a16:creationId xmlns:a16="http://schemas.microsoft.com/office/drawing/2014/main" id="{B246427C-0835-49C0-B836-6CFBDC4E0DF0}"/>
              </a:ext>
            </a:extLst>
          </p:cNvPr>
          <p:cNvSpPr>
            <a:spLocks noGrp="1"/>
          </p:cNvSpPr>
          <p:nvPr/>
        </p:nvSpPr>
        <p:spPr>
          <a:xfrm>
            <a:off x="3524250" y="2314575"/>
            <a:ext cx="228600" cy="228600"/>
          </a:xfrm>
          <a:prstGeom prst="ellipse">
            <a:avLst/>
          </a:prstGeom>
          <a:solidFill>
            <a:srgbClr val="C94242"/>
          </a:solidFill>
          <a:ln w="0">
            <a:solidFill>
              <a:srgbClr val="C94242"/>
            </a:solidFill>
            <a:prstDash val="solid"/>
          </a:ln>
        </p:spPr>
      </p:sp>
      <p:sp>
        <p:nvSpPr>
          <p:cNvPr id="11" name="s3-value-0-0">
            <a:extLst>
              <a:ext uri="{FF2B5EF4-FFF2-40B4-BE49-F238E27FC236}">
                <a16:creationId xmlns:a16="http://schemas.microsoft.com/office/drawing/2014/main" id="{EF969763-D676-445C-A951-D8C7CE0E7511}"/>
              </a:ext>
            </a:extLst>
          </p:cNvPr>
          <p:cNvSpPr>
            <a:spLocks noGrp="1"/>
          </p:cNvSpPr>
          <p:nvPr/>
        </p:nvSpPr>
        <p:spPr>
          <a:xfrm>
            <a:off x="2905125" y="1809750"/>
            <a:ext cx="1476375" cy="514350"/>
          </a:xfrm>
          <a:prstGeom prst="rect">
            <a:avLst/>
          </a:prstGeom>
          <a:noFill/>
          <a:ln w="0">
            <a:noFill/>
            <a:prstDash val="solid"/>
          </a:ln>
        </p:spPr>
        <p:txBody>
          <a:bodyPr wrap="square" lIns="66675" tIns="47625" rIns="66675" bIns="47625" anchor="b">
            <a:normAutofit/>
          </a:bodyPr>
          <a:lstStyle/>
          <a:p>
            <a:pPr algn="ctr">
              <a:defRPr sz="1425">
                <a:solidFill>
                  <a:srgbClr val="18141E"/>
                </a:solidFill>
                <a:latin typeface="Arial"/>
                <a:ea typeface="Arial"/>
                <a:cs typeface="Arial"/>
              </a:defRPr>
            </a:pPr>
            <a:r>
              <a:rPr dirty="0"/>
              <a:t>≈ 0,1–0,6</a:t>
            </a:r>
            <a:r>
              <a:rPr lang="fr-FR" dirty="0"/>
              <a:t> </a:t>
            </a:r>
            <a:r>
              <a:rPr dirty="0"/>
              <a:t>R☉</a:t>
            </a:r>
          </a:p>
        </p:txBody>
      </p:sp>
      <p:sp>
        <p:nvSpPr>
          <p:cNvPr id="12" name="s3-caption-0-0">
            <a:extLst>
              <a:ext uri="{FF2B5EF4-FFF2-40B4-BE49-F238E27FC236}">
                <a16:creationId xmlns:a16="http://schemas.microsoft.com/office/drawing/2014/main" id="{5FB1E47E-80AD-494D-8FA6-E7E63EE4D3D1}"/>
              </a:ext>
            </a:extLst>
          </p:cNvPr>
          <p:cNvSpPr>
            <a:spLocks noGrp="1"/>
          </p:cNvSpPr>
          <p:nvPr/>
        </p:nvSpPr>
        <p:spPr>
          <a:xfrm>
            <a:off x="2867025" y="2543175"/>
            <a:ext cx="1552575" cy="238125"/>
          </a:xfrm>
          <a:prstGeom prst="rect">
            <a:avLst/>
          </a:prstGeom>
          <a:noFill/>
          <a:ln w="0">
            <a:noFill/>
            <a:prstDash val="solid"/>
          </a:ln>
        </p:spPr>
        <p:txBody>
          <a:bodyPr wrap="square" lIns="66675" tIns="47625" rIns="66675" bIns="47625" anchor="t">
            <a:normAutofit fontScale="96786" lnSpcReduction="10000"/>
          </a:bodyPr>
          <a:lstStyle/>
          <a:p>
            <a:pPr algn="ctr">
              <a:defRPr sz="1050">
                <a:solidFill>
                  <a:srgbClr val="635E69"/>
                </a:solidFill>
                <a:latin typeface="Arial"/>
                <a:ea typeface="Arial"/>
                <a:cs typeface="Arial"/>
              </a:defRPr>
            </a:pPr>
            <a:r>
              <a:t>naines rouges</a:t>
            </a:r>
          </a:p>
        </p:txBody>
      </p:sp>
      <p:sp>
        <p:nvSpPr>
          <p:cNvPr id="13" name="s3-dot-0-1">
            <a:extLst>
              <a:ext uri="{FF2B5EF4-FFF2-40B4-BE49-F238E27FC236}">
                <a16:creationId xmlns:a16="http://schemas.microsoft.com/office/drawing/2014/main" id="{EAF059DC-D7CC-4531-8B6B-FF57503663E1}"/>
              </a:ext>
            </a:extLst>
          </p:cNvPr>
          <p:cNvSpPr>
            <a:spLocks noGrp="1"/>
          </p:cNvSpPr>
          <p:nvPr/>
        </p:nvSpPr>
        <p:spPr>
          <a:xfrm>
            <a:off x="5524500" y="2314575"/>
            <a:ext cx="228600" cy="228600"/>
          </a:xfrm>
          <a:prstGeom prst="ellipse">
            <a:avLst/>
          </a:prstGeom>
          <a:solidFill>
            <a:srgbClr val="F3CA45"/>
          </a:solidFill>
          <a:ln w="0">
            <a:solidFill>
              <a:srgbClr val="F3CA45"/>
            </a:solidFill>
            <a:prstDash val="solid"/>
          </a:ln>
        </p:spPr>
      </p:sp>
      <p:sp>
        <p:nvSpPr>
          <p:cNvPr id="14" name="s3-value-0-1">
            <a:extLst>
              <a:ext uri="{FF2B5EF4-FFF2-40B4-BE49-F238E27FC236}">
                <a16:creationId xmlns:a16="http://schemas.microsoft.com/office/drawing/2014/main" id="{0FCA15CC-6E9B-48C2-AE85-91D6E0A24346}"/>
              </a:ext>
            </a:extLst>
          </p:cNvPr>
          <p:cNvSpPr>
            <a:spLocks noGrp="1"/>
          </p:cNvSpPr>
          <p:nvPr/>
        </p:nvSpPr>
        <p:spPr>
          <a:xfrm>
            <a:off x="4905375" y="1809750"/>
            <a:ext cx="1476375" cy="514350"/>
          </a:xfrm>
          <a:prstGeom prst="rect">
            <a:avLst/>
          </a:prstGeom>
          <a:noFill/>
          <a:ln w="0">
            <a:noFill/>
            <a:prstDash val="solid"/>
          </a:ln>
        </p:spPr>
        <p:txBody>
          <a:bodyPr wrap="square" lIns="66675" tIns="47625" rIns="66675" bIns="47625" anchor="b">
            <a:normAutofit/>
          </a:bodyPr>
          <a:lstStyle/>
          <a:p>
            <a:pPr algn="ctr">
              <a:defRPr sz="1425" b="1">
                <a:solidFill>
                  <a:srgbClr val="55378F"/>
                </a:solidFill>
                <a:latin typeface="Arial"/>
                <a:ea typeface="Arial"/>
                <a:cs typeface="Arial"/>
              </a:defRPr>
            </a:pPr>
            <a:r>
              <a:rPr dirty="0"/>
              <a:t>1</a:t>
            </a:r>
            <a:r>
              <a:rPr lang="fr-FR" dirty="0"/>
              <a:t> </a:t>
            </a:r>
            <a:r>
              <a:rPr dirty="0"/>
              <a:t>R☉</a:t>
            </a:r>
          </a:p>
        </p:txBody>
      </p:sp>
      <p:sp>
        <p:nvSpPr>
          <p:cNvPr id="15" name="s3-caption-0-1">
            <a:extLst>
              <a:ext uri="{FF2B5EF4-FFF2-40B4-BE49-F238E27FC236}">
                <a16:creationId xmlns:a16="http://schemas.microsoft.com/office/drawing/2014/main" id="{F1434175-3DAA-4344-BEA8-89266FDED08D}"/>
              </a:ext>
            </a:extLst>
          </p:cNvPr>
          <p:cNvSpPr>
            <a:spLocks noGrp="1"/>
          </p:cNvSpPr>
          <p:nvPr/>
        </p:nvSpPr>
        <p:spPr>
          <a:xfrm>
            <a:off x="4867275" y="2543175"/>
            <a:ext cx="1552575" cy="238125"/>
          </a:xfrm>
          <a:prstGeom prst="rect">
            <a:avLst/>
          </a:prstGeom>
          <a:noFill/>
          <a:ln w="0">
            <a:noFill/>
            <a:prstDash val="solid"/>
          </a:ln>
        </p:spPr>
        <p:txBody>
          <a:bodyPr wrap="square" lIns="66675" tIns="47625" rIns="66675" bIns="47625" anchor="t">
            <a:normAutofit fontScale="96786" lnSpcReduction="10000"/>
          </a:bodyPr>
          <a:lstStyle/>
          <a:p>
            <a:pPr algn="ctr">
              <a:defRPr sz="1050">
                <a:solidFill>
                  <a:srgbClr val="635E69"/>
                </a:solidFill>
                <a:latin typeface="Arial"/>
                <a:ea typeface="Arial"/>
                <a:cs typeface="Arial"/>
              </a:defRPr>
            </a:pPr>
            <a:r>
              <a:t>Soleil</a:t>
            </a:r>
          </a:p>
        </p:txBody>
      </p:sp>
      <p:sp>
        <p:nvSpPr>
          <p:cNvPr id="16" name="s3-dot-0-2">
            <a:extLst>
              <a:ext uri="{FF2B5EF4-FFF2-40B4-BE49-F238E27FC236}">
                <a16:creationId xmlns:a16="http://schemas.microsoft.com/office/drawing/2014/main" id="{704CC7D5-5C25-429C-A589-DD2691941632}"/>
              </a:ext>
            </a:extLst>
          </p:cNvPr>
          <p:cNvSpPr>
            <a:spLocks noGrp="1"/>
          </p:cNvSpPr>
          <p:nvPr/>
        </p:nvSpPr>
        <p:spPr>
          <a:xfrm>
            <a:off x="7334250" y="2314575"/>
            <a:ext cx="228600" cy="228600"/>
          </a:xfrm>
          <a:prstGeom prst="ellipse">
            <a:avLst/>
          </a:prstGeom>
          <a:solidFill>
            <a:srgbClr val="E39138"/>
          </a:solidFill>
          <a:ln w="0">
            <a:solidFill>
              <a:srgbClr val="E39138"/>
            </a:solidFill>
            <a:prstDash val="solid"/>
          </a:ln>
        </p:spPr>
      </p:sp>
      <p:sp>
        <p:nvSpPr>
          <p:cNvPr id="17" name="s3-value-0-2">
            <a:extLst>
              <a:ext uri="{FF2B5EF4-FFF2-40B4-BE49-F238E27FC236}">
                <a16:creationId xmlns:a16="http://schemas.microsoft.com/office/drawing/2014/main" id="{FC7F7A8A-4CE2-42A9-ACA2-3D886FF856E3}"/>
              </a:ext>
            </a:extLst>
          </p:cNvPr>
          <p:cNvSpPr>
            <a:spLocks noGrp="1"/>
          </p:cNvSpPr>
          <p:nvPr/>
        </p:nvSpPr>
        <p:spPr>
          <a:xfrm>
            <a:off x="6715125" y="1809750"/>
            <a:ext cx="1476375" cy="514350"/>
          </a:xfrm>
          <a:prstGeom prst="rect">
            <a:avLst/>
          </a:prstGeom>
          <a:noFill/>
          <a:ln w="0">
            <a:noFill/>
            <a:prstDash val="solid"/>
          </a:ln>
        </p:spPr>
        <p:txBody>
          <a:bodyPr wrap="square" lIns="66675" tIns="47625" rIns="66675" bIns="47625" anchor="b">
            <a:normAutofit/>
          </a:bodyPr>
          <a:lstStyle/>
          <a:p>
            <a:pPr algn="ctr">
              <a:defRPr sz="1425">
                <a:solidFill>
                  <a:srgbClr val="18141E"/>
                </a:solidFill>
                <a:latin typeface="Arial"/>
                <a:ea typeface="Arial"/>
                <a:cs typeface="Arial"/>
              </a:defRPr>
            </a:pPr>
            <a:r>
              <a:rPr dirty="0"/>
              <a:t>≈</a:t>
            </a:r>
            <a:r>
              <a:rPr lang="fr-FR" dirty="0"/>
              <a:t> </a:t>
            </a:r>
            <a:r>
              <a:rPr dirty="0"/>
              <a:t>10–100</a:t>
            </a:r>
            <a:r>
              <a:rPr lang="fr-FR" dirty="0"/>
              <a:t> </a:t>
            </a:r>
            <a:r>
              <a:rPr dirty="0"/>
              <a:t>R☉</a:t>
            </a:r>
          </a:p>
        </p:txBody>
      </p:sp>
      <p:sp>
        <p:nvSpPr>
          <p:cNvPr id="18" name="s3-caption-0-2">
            <a:extLst>
              <a:ext uri="{FF2B5EF4-FFF2-40B4-BE49-F238E27FC236}">
                <a16:creationId xmlns:a16="http://schemas.microsoft.com/office/drawing/2014/main" id="{999E4541-C98E-4C05-A679-56DC7B91A57C}"/>
              </a:ext>
            </a:extLst>
          </p:cNvPr>
          <p:cNvSpPr>
            <a:spLocks noGrp="1"/>
          </p:cNvSpPr>
          <p:nvPr/>
        </p:nvSpPr>
        <p:spPr>
          <a:xfrm>
            <a:off x="6677025" y="2543175"/>
            <a:ext cx="1552575" cy="238125"/>
          </a:xfrm>
          <a:prstGeom prst="rect">
            <a:avLst/>
          </a:prstGeom>
          <a:noFill/>
          <a:ln w="0">
            <a:noFill/>
            <a:prstDash val="solid"/>
          </a:ln>
        </p:spPr>
        <p:txBody>
          <a:bodyPr wrap="square" lIns="66675" tIns="47625" rIns="66675" bIns="47625" anchor="t">
            <a:normAutofit fontScale="96786" lnSpcReduction="10000"/>
          </a:bodyPr>
          <a:lstStyle/>
          <a:p>
            <a:pPr algn="ctr">
              <a:defRPr sz="1050">
                <a:solidFill>
                  <a:srgbClr val="635E69"/>
                </a:solidFill>
                <a:latin typeface="Arial"/>
                <a:ea typeface="Arial"/>
                <a:cs typeface="Arial"/>
              </a:defRPr>
            </a:pPr>
            <a:r>
              <a:t>géantes</a:t>
            </a:r>
          </a:p>
        </p:txBody>
      </p:sp>
      <p:sp>
        <p:nvSpPr>
          <p:cNvPr id="19" name="s3-dot-0-3">
            <a:extLst>
              <a:ext uri="{FF2B5EF4-FFF2-40B4-BE49-F238E27FC236}">
                <a16:creationId xmlns:a16="http://schemas.microsoft.com/office/drawing/2014/main" id="{7B563610-1D07-4C86-8C34-76136A2508D8}"/>
              </a:ext>
            </a:extLst>
          </p:cNvPr>
          <p:cNvSpPr>
            <a:spLocks noGrp="1"/>
          </p:cNvSpPr>
          <p:nvPr/>
        </p:nvSpPr>
        <p:spPr>
          <a:xfrm>
            <a:off x="9334500" y="2314575"/>
            <a:ext cx="228600" cy="228600"/>
          </a:xfrm>
          <a:prstGeom prst="ellipse">
            <a:avLst/>
          </a:prstGeom>
          <a:solidFill>
            <a:srgbClr val="765BB0"/>
          </a:solidFill>
          <a:ln w="0">
            <a:solidFill>
              <a:srgbClr val="765BB0"/>
            </a:solidFill>
            <a:prstDash val="solid"/>
          </a:ln>
        </p:spPr>
      </p:sp>
      <p:sp>
        <p:nvSpPr>
          <p:cNvPr id="20" name="s3-value-0-3">
            <a:extLst>
              <a:ext uri="{FF2B5EF4-FFF2-40B4-BE49-F238E27FC236}">
                <a16:creationId xmlns:a16="http://schemas.microsoft.com/office/drawing/2014/main" id="{07FD9A16-EC9B-4A99-9388-53BCC2CB41E1}"/>
              </a:ext>
            </a:extLst>
          </p:cNvPr>
          <p:cNvSpPr>
            <a:spLocks noGrp="1"/>
          </p:cNvSpPr>
          <p:nvPr/>
        </p:nvSpPr>
        <p:spPr>
          <a:xfrm>
            <a:off x="8715375" y="1809750"/>
            <a:ext cx="1476375" cy="514350"/>
          </a:xfrm>
          <a:prstGeom prst="rect">
            <a:avLst/>
          </a:prstGeom>
          <a:noFill/>
          <a:ln w="0">
            <a:noFill/>
            <a:prstDash val="solid"/>
          </a:ln>
        </p:spPr>
        <p:txBody>
          <a:bodyPr wrap="square" lIns="66675" tIns="47625" rIns="66675" bIns="47625" anchor="b">
            <a:normAutofit fontScale="99671"/>
          </a:bodyPr>
          <a:lstStyle/>
          <a:p>
            <a:pPr algn="ctr">
              <a:defRPr sz="1425">
                <a:solidFill>
                  <a:srgbClr val="18141E"/>
                </a:solidFill>
                <a:latin typeface="Arial"/>
                <a:ea typeface="Arial"/>
                <a:cs typeface="Arial"/>
              </a:defRPr>
            </a:pPr>
            <a:r>
              <a:rPr dirty="0"/>
              <a:t>≈</a:t>
            </a:r>
            <a:r>
              <a:rPr lang="fr-FR" dirty="0"/>
              <a:t> </a:t>
            </a:r>
            <a:r>
              <a:rPr dirty="0"/>
              <a:t>100–1</a:t>
            </a:r>
            <a:r>
              <a:rPr lang="fr-FR" dirty="0"/>
              <a:t> </a:t>
            </a:r>
            <a:r>
              <a:rPr dirty="0"/>
              <a:t>500</a:t>
            </a:r>
            <a:r>
              <a:rPr lang="fr-FR" dirty="0"/>
              <a:t> </a:t>
            </a:r>
            <a:r>
              <a:rPr dirty="0"/>
              <a:t>R☉</a:t>
            </a:r>
          </a:p>
        </p:txBody>
      </p:sp>
      <p:sp>
        <p:nvSpPr>
          <p:cNvPr id="21" name="s3-caption-0-3">
            <a:extLst>
              <a:ext uri="{FF2B5EF4-FFF2-40B4-BE49-F238E27FC236}">
                <a16:creationId xmlns:a16="http://schemas.microsoft.com/office/drawing/2014/main" id="{AEEC9E05-1527-4291-8378-032C49C547CF}"/>
              </a:ext>
            </a:extLst>
          </p:cNvPr>
          <p:cNvSpPr>
            <a:spLocks noGrp="1"/>
          </p:cNvSpPr>
          <p:nvPr/>
        </p:nvSpPr>
        <p:spPr>
          <a:xfrm>
            <a:off x="8677275" y="2543175"/>
            <a:ext cx="1552575" cy="238125"/>
          </a:xfrm>
          <a:prstGeom prst="rect">
            <a:avLst/>
          </a:prstGeom>
          <a:noFill/>
          <a:ln w="0">
            <a:noFill/>
            <a:prstDash val="solid"/>
          </a:ln>
        </p:spPr>
        <p:txBody>
          <a:bodyPr wrap="square" lIns="66675" tIns="47625" rIns="66675" bIns="47625" anchor="t">
            <a:normAutofit fontScale="96786" lnSpcReduction="10000"/>
          </a:bodyPr>
          <a:lstStyle/>
          <a:p>
            <a:pPr algn="ctr">
              <a:defRPr sz="1050">
                <a:solidFill>
                  <a:srgbClr val="635E69"/>
                </a:solidFill>
                <a:latin typeface="Arial"/>
                <a:ea typeface="Arial"/>
                <a:cs typeface="Arial"/>
              </a:defRPr>
            </a:pPr>
            <a:r>
              <a:t>supergéantes</a:t>
            </a:r>
          </a:p>
        </p:txBody>
      </p:sp>
      <p:sp>
        <p:nvSpPr>
          <p:cNvPr id="22" name="s3-label-1">
            <a:extLst>
              <a:ext uri="{FF2B5EF4-FFF2-40B4-BE49-F238E27FC236}">
                <a16:creationId xmlns:a16="http://schemas.microsoft.com/office/drawing/2014/main" id="{A5B126F0-66D7-4FD2-AD3D-70D871D71055}"/>
              </a:ext>
            </a:extLst>
          </p:cNvPr>
          <p:cNvSpPr>
            <a:spLocks noGrp="1"/>
          </p:cNvSpPr>
          <p:nvPr/>
        </p:nvSpPr>
        <p:spPr>
          <a:xfrm>
            <a:off x="1190625" y="3057525"/>
            <a:ext cx="1571625" cy="476250"/>
          </a:xfrm>
          <a:prstGeom prst="rect">
            <a:avLst/>
          </a:prstGeom>
          <a:noFill/>
          <a:ln w="0">
            <a:noFill/>
            <a:prstDash val="solid"/>
          </a:ln>
        </p:spPr>
        <p:txBody>
          <a:bodyPr wrap="square" lIns="66675" tIns="47625" rIns="66675" bIns="47625" anchor="ctr">
            <a:normAutofit/>
          </a:bodyPr>
          <a:lstStyle/>
          <a:p>
            <a:pPr algn="r">
              <a:defRPr sz="1275" b="1">
                <a:solidFill>
                  <a:srgbClr val="55378F"/>
                </a:solidFill>
                <a:latin typeface="Arial"/>
                <a:ea typeface="Arial"/>
                <a:cs typeface="Arial"/>
              </a:defRPr>
            </a:pPr>
            <a:r>
              <a:t>TEMPÉRATURE</a:t>
            </a:r>
          </a:p>
        </p:txBody>
      </p:sp>
      <p:sp>
        <p:nvSpPr>
          <p:cNvPr id="23" name="s3-line-1">
            <a:extLst>
              <a:ext uri="{FF2B5EF4-FFF2-40B4-BE49-F238E27FC236}">
                <a16:creationId xmlns:a16="http://schemas.microsoft.com/office/drawing/2014/main" id="{4B8834CE-F0B5-4207-B3B6-8F3BC067E51E}"/>
              </a:ext>
            </a:extLst>
          </p:cNvPr>
          <p:cNvSpPr>
            <a:spLocks noGrp="1"/>
          </p:cNvSpPr>
          <p:nvPr/>
        </p:nvSpPr>
        <p:spPr>
          <a:xfrm>
            <a:off x="3143250" y="3476625"/>
            <a:ext cx="7191375" cy="0"/>
          </a:xfrm>
          <a:prstGeom prst="line">
            <a:avLst/>
          </a:prstGeom>
          <a:noFill/>
          <a:ln w="66675">
            <a:solidFill>
              <a:srgbClr val="EEE8F8"/>
            </a:solidFill>
            <a:prstDash val="solid"/>
          </a:ln>
        </p:spPr>
      </p:sp>
      <p:sp>
        <p:nvSpPr>
          <p:cNvPr id="24" name="s3-dot-1-0">
            <a:extLst>
              <a:ext uri="{FF2B5EF4-FFF2-40B4-BE49-F238E27FC236}">
                <a16:creationId xmlns:a16="http://schemas.microsoft.com/office/drawing/2014/main" id="{940007CD-9C72-4C4C-92D5-A187E4455F2A}"/>
              </a:ext>
            </a:extLst>
          </p:cNvPr>
          <p:cNvSpPr>
            <a:spLocks noGrp="1"/>
          </p:cNvSpPr>
          <p:nvPr/>
        </p:nvSpPr>
        <p:spPr>
          <a:xfrm>
            <a:off x="3524250" y="3362325"/>
            <a:ext cx="228600" cy="228600"/>
          </a:xfrm>
          <a:prstGeom prst="ellipse">
            <a:avLst/>
          </a:prstGeom>
          <a:solidFill>
            <a:srgbClr val="C94242"/>
          </a:solidFill>
          <a:ln w="0">
            <a:solidFill>
              <a:srgbClr val="C94242"/>
            </a:solidFill>
            <a:prstDash val="solid"/>
          </a:ln>
        </p:spPr>
      </p:sp>
      <p:sp>
        <p:nvSpPr>
          <p:cNvPr id="25" name="s3-value-1-0">
            <a:extLst>
              <a:ext uri="{FF2B5EF4-FFF2-40B4-BE49-F238E27FC236}">
                <a16:creationId xmlns:a16="http://schemas.microsoft.com/office/drawing/2014/main" id="{60E1148C-0095-491F-B1FD-937000B422D4}"/>
              </a:ext>
            </a:extLst>
          </p:cNvPr>
          <p:cNvSpPr>
            <a:spLocks noGrp="1"/>
          </p:cNvSpPr>
          <p:nvPr/>
        </p:nvSpPr>
        <p:spPr>
          <a:xfrm>
            <a:off x="2905125" y="2857500"/>
            <a:ext cx="1476375" cy="514350"/>
          </a:xfrm>
          <a:prstGeom prst="rect">
            <a:avLst/>
          </a:prstGeom>
          <a:noFill/>
          <a:ln w="0">
            <a:noFill/>
            <a:prstDash val="solid"/>
          </a:ln>
        </p:spPr>
        <p:txBody>
          <a:bodyPr wrap="square" lIns="66675" tIns="47625" rIns="66675" bIns="47625" anchor="b">
            <a:normAutofit/>
          </a:bodyPr>
          <a:lstStyle/>
          <a:p>
            <a:pPr algn="ctr">
              <a:defRPr sz="1425">
                <a:solidFill>
                  <a:srgbClr val="18141E"/>
                </a:solidFill>
                <a:latin typeface="Arial"/>
                <a:ea typeface="Arial"/>
                <a:cs typeface="Arial"/>
              </a:defRPr>
            </a:pPr>
            <a:r>
              <a:rPr dirty="0"/>
              <a:t>2</a:t>
            </a:r>
            <a:r>
              <a:rPr lang="fr-FR" dirty="0"/>
              <a:t> </a:t>
            </a:r>
            <a:r>
              <a:rPr dirty="0"/>
              <a:t>400–3</a:t>
            </a:r>
            <a:r>
              <a:rPr lang="fr-FR" dirty="0"/>
              <a:t> </a:t>
            </a:r>
            <a:r>
              <a:rPr dirty="0"/>
              <a:t>700</a:t>
            </a:r>
            <a:r>
              <a:rPr lang="fr-FR" dirty="0"/>
              <a:t> </a:t>
            </a:r>
            <a:r>
              <a:rPr dirty="0"/>
              <a:t>K</a:t>
            </a:r>
          </a:p>
        </p:txBody>
      </p:sp>
      <p:sp>
        <p:nvSpPr>
          <p:cNvPr id="26" name="s3-caption-1-0">
            <a:extLst>
              <a:ext uri="{FF2B5EF4-FFF2-40B4-BE49-F238E27FC236}">
                <a16:creationId xmlns:a16="http://schemas.microsoft.com/office/drawing/2014/main" id="{A20B2274-7462-4454-B8CC-C4937DABF5B2}"/>
              </a:ext>
            </a:extLst>
          </p:cNvPr>
          <p:cNvSpPr>
            <a:spLocks noGrp="1"/>
          </p:cNvSpPr>
          <p:nvPr/>
        </p:nvSpPr>
        <p:spPr>
          <a:xfrm>
            <a:off x="2867025" y="3590925"/>
            <a:ext cx="1552575" cy="238125"/>
          </a:xfrm>
          <a:prstGeom prst="rect">
            <a:avLst/>
          </a:prstGeom>
          <a:noFill/>
          <a:ln w="0">
            <a:noFill/>
            <a:prstDash val="solid"/>
          </a:ln>
        </p:spPr>
        <p:txBody>
          <a:bodyPr wrap="square" lIns="66675" tIns="47625" rIns="66675" bIns="47625" anchor="t">
            <a:normAutofit fontScale="96786" lnSpcReduction="10000"/>
          </a:bodyPr>
          <a:lstStyle/>
          <a:p>
            <a:pPr algn="ctr">
              <a:defRPr sz="1050">
                <a:solidFill>
                  <a:srgbClr val="635E69"/>
                </a:solidFill>
                <a:latin typeface="Arial"/>
                <a:ea typeface="Arial"/>
                <a:cs typeface="Arial"/>
              </a:defRPr>
            </a:pPr>
            <a:r>
              <a:t>étoiles rouges M</a:t>
            </a:r>
          </a:p>
        </p:txBody>
      </p:sp>
      <p:sp>
        <p:nvSpPr>
          <p:cNvPr id="27" name="s3-dot-1-1">
            <a:extLst>
              <a:ext uri="{FF2B5EF4-FFF2-40B4-BE49-F238E27FC236}">
                <a16:creationId xmlns:a16="http://schemas.microsoft.com/office/drawing/2014/main" id="{6CA17422-3ACA-4E0B-B42E-F3861EABC724}"/>
              </a:ext>
            </a:extLst>
          </p:cNvPr>
          <p:cNvSpPr>
            <a:spLocks noGrp="1"/>
          </p:cNvSpPr>
          <p:nvPr/>
        </p:nvSpPr>
        <p:spPr>
          <a:xfrm>
            <a:off x="5524500" y="3362325"/>
            <a:ext cx="228600" cy="228600"/>
          </a:xfrm>
          <a:prstGeom prst="ellipse">
            <a:avLst/>
          </a:prstGeom>
          <a:solidFill>
            <a:srgbClr val="F3CA45"/>
          </a:solidFill>
          <a:ln w="0">
            <a:solidFill>
              <a:srgbClr val="F3CA45"/>
            </a:solidFill>
            <a:prstDash val="solid"/>
          </a:ln>
        </p:spPr>
      </p:sp>
      <p:sp>
        <p:nvSpPr>
          <p:cNvPr id="28" name="s3-value-1-1">
            <a:extLst>
              <a:ext uri="{FF2B5EF4-FFF2-40B4-BE49-F238E27FC236}">
                <a16:creationId xmlns:a16="http://schemas.microsoft.com/office/drawing/2014/main" id="{6A50E71C-40E7-456B-898A-1C792DBF6CB6}"/>
              </a:ext>
            </a:extLst>
          </p:cNvPr>
          <p:cNvSpPr>
            <a:spLocks noGrp="1"/>
          </p:cNvSpPr>
          <p:nvPr/>
        </p:nvSpPr>
        <p:spPr>
          <a:xfrm>
            <a:off x="4905375" y="2857500"/>
            <a:ext cx="1476375" cy="514350"/>
          </a:xfrm>
          <a:prstGeom prst="rect">
            <a:avLst/>
          </a:prstGeom>
          <a:noFill/>
          <a:ln w="0">
            <a:noFill/>
            <a:prstDash val="solid"/>
          </a:ln>
        </p:spPr>
        <p:txBody>
          <a:bodyPr wrap="square" lIns="66675" tIns="47625" rIns="66675" bIns="47625" anchor="b">
            <a:normAutofit/>
          </a:bodyPr>
          <a:lstStyle/>
          <a:p>
            <a:pPr algn="ctr">
              <a:defRPr sz="1425" b="1">
                <a:solidFill>
                  <a:srgbClr val="55378F"/>
                </a:solidFill>
                <a:latin typeface="Arial"/>
                <a:ea typeface="Arial"/>
                <a:cs typeface="Arial"/>
              </a:defRPr>
            </a:pPr>
            <a:r>
              <a:rPr dirty="0"/>
              <a:t>≈</a:t>
            </a:r>
            <a:r>
              <a:rPr lang="fr-FR" dirty="0"/>
              <a:t> </a:t>
            </a:r>
            <a:r>
              <a:rPr dirty="0"/>
              <a:t>5</a:t>
            </a:r>
            <a:r>
              <a:rPr lang="fr-FR" dirty="0"/>
              <a:t> </a:t>
            </a:r>
            <a:r>
              <a:rPr dirty="0"/>
              <a:t>780</a:t>
            </a:r>
            <a:r>
              <a:rPr lang="fr-FR" dirty="0"/>
              <a:t> </a:t>
            </a:r>
            <a:r>
              <a:rPr dirty="0"/>
              <a:t>K</a:t>
            </a:r>
          </a:p>
        </p:txBody>
      </p:sp>
      <p:sp>
        <p:nvSpPr>
          <p:cNvPr id="29" name="s3-caption-1-1">
            <a:extLst>
              <a:ext uri="{FF2B5EF4-FFF2-40B4-BE49-F238E27FC236}">
                <a16:creationId xmlns:a16="http://schemas.microsoft.com/office/drawing/2014/main" id="{CA69F751-C522-4B39-BFE1-4334B0120C80}"/>
              </a:ext>
            </a:extLst>
          </p:cNvPr>
          <p:cNvSpPr>
            <a:spLocks noGrp="1"/>
          </p:cNvSpPr>
          <p:nvPr/>
        </p:nvSpPr>
        <p:spPr>
          <a:xfrm>
            <a:off x="4867275" y="3590925"/>
            <a:ext cx="1552575" cy="238125"/>
          </a:xfrm>
          <a:prstGeom prst="rect">
            <a:avLst/>
          </a:prstGeom>
          <a:noFill/>
          <a:ln w="0">
            <a:noFill/>
            <a:prstDash val="solid"/>
          </a:ln>
        </p:spPr>
        <p:txBody>
          <a:bodyPr wrap="square" lIns="66675" tIns="47625" rIns="66675" bIns="47625" anchor="t">
            <a:normAutofit fontScale="96786" lnSpcReduction="10000"/>
          </a:bodyPr>
          <a:lstStyle/>
          <a:p>
            <a:pPr algn="ctr">
              <a:defRPr sz="1050">
                <a:solidFill>
                  <a:srgbClr val="635E69"/>
                </a:solidFill>
                <a:latin typeface="Arial"/>
                <a:ea typeface="Arial"/>
                <a:cs typeface="Arial"/>
              </a:defRPr>
            </a:pPr>
            <a:r>
              <a:t>Soleil</a:t>
            </a:r>
          </a:p>
        </p:txBody>
      </p:sp>
      <p:sp>
        <p:nvSpPr>
          <p:cNvPr id="30" name="s3-dot-1-2">
            <a:extLst>
              <a:ext uri="{FF2B5EF4-FFF2-40B4-BE49-F238E27FC236}">
                <a16:creationId xmlns:a16="http://schemas.microsoft.com/office/drawing/2014/main" id="{6DE74699-A417-4F9F-B7A2-A8DF1DE9618A}"/>
              </a:ext>
            </a:extLst>
          </p:cNvPr>
          <p:cNvSpPr>
            <a:spLocks noGrp="1"/>
          </p:cNvSpPr>
          <p:nvPr/>
        </p:nvSpPr>
        <p:spPr>
          <a:xfrm>
            <a:off x="7334250" y="3362325"/>
            <a:ext cx="228600" cy="228600"/>
          </a:xfrm>
          <a:prstGeom prst="ellipse">
            <a:avLst/>
          </a:prstGeom>
          <a:solidFill>
            <a:srgbClr val="2A6EBB"/>
          </a:solidFill>
          <a:ln w="0">
            <a:solidFill>
              <a:srgbClr val="2A6EBB"/>
            </a:solidFill>
            <a:prstDash val="solid"/>
          </a:ln>
        </p:spPr>
      </p:sp>
      <p:sp>
        <p:nvSpPr>
          <p:cNvPr id="31" name="s3-value-1-2">
            <a:extLst>
              <a:ext uri="{FF2B5EF4-FFF2-40B4-BE49-F238E27FC236}">
                <a16:creationId xmlns:a16="http://schemas.microsoft.com/office/drawing/2014/main" id="{20B66D7A-B9CF-4303-9E19-0BDAC2D7AEC5}"/>
              </a:ext>
            </a:extLst>
          </p:cNvPr>
          <p:cNvSpPr>
            <a:spLocks noGrp="1"/>
          </p:cNvSpPr>
          <p:nvPr/>
        </p:nvSpPr>
        <p:spPr>
          <a:xfrm>
            <a:off x="6715125" y="2857500"/>
            <a:ext cx="1514475" cy="514350"/>
          </a:xfrm>
          <a:prstGeom prst="rect">
            <a:avLst/>
          </a:prstGeom>
          <a:noFill/>
          <a:ln w="0">
            <a:noFill/>
            <a:prstDash val="solid"/>
          </a:ln>
        </p:spPr>
        <p:txBody>
          <a:bodyPr wrap="square" lIns="66675" tIns="47625" rIns="66675" bIns="47625" anchor="b">
            <a:normAutofit fontScale="97450"/>
          </a:bodyPr>
          <a:lstStyle/>
          <a:p>
            <a:pPr algn="ctr">
              <a:defRPr sz="1425">
                <a:solidFill>
                  <a:srgbClr val="18141E"/>
                </a:solidFill>
                <a:latin typeface="Arial"/>
                <a:ea typeface="Arial"/>
                <a:cs typeface="Arial"/>
              </a:defRPr>
            </a:pPr>
            <a:r>
              <a:rPr dirty="0"/>
              <a:t>10</a:t>
            </a:r>
            <a:r>
              <a:rPr lang="fr-FR" dirty="0"/>
              <a:t> </a:t>
            </a:r>
            <a:r>
              <a:rPr dirty="0"/>
              <a:t>000–30</a:t>
            </a:r>
            <a:r>
              <a:rPr lang="fr-FR" dirty="0"/>
              <a:t> </a:t>
            </a:r>
            <a:r>
              <a:rPr dirty="0"/>
              <a:t>000</a:t>
            </a:r>
            <a:r>
              <a:rPr lang="fr-FR" dirty="0"/>
              <a:t> </a:t>
            </a:r>
            <a:r>
              <a:rPr dirty="0"/>
              <a:t>K</a:t>
            </a:r>
          </a:p>
        </p:txBody>
      </p:sp>
      <p:sp>
        <p:nvSpPr>
          <p:cNvPr id="32" name="s3-caption-1-2">
            <a:extLst>
              <a:ext uri="{FF2B5EF4-FFF2-40B4-BE49-F238E27FC236}">
                <a16:creationId xmlns:a16="http://schemas.microsoft.com/office/drawing/2014/main" id="{5BE75693-7ACE-4A8A-B6D5-9FCD27092AB4}"/>
              </a:ext>
            </a:extLst>
          </p:cNvPr>
          <p:cNvSpPr>
            <a:spLocks noGrp="1"/>
          </p:cNvSpPr>
          <p:nvPr/>
        </p:nvSpPr>
        <p:spPr>
          <a:xfrm>
            <a:off x="6677025" y="3590925"/>
            <a:ext cx="1552575" cy="238125"/>
          </a:xfrm>
          <a:prstGeom prst="rect">
            <a:avLst/>
          </a:prstGeom>
          <a:noFill/>
          <a:ln w="0">
            <a:noFill/>
            <a:prstDash val="solid"/>
          </a:ln>
        </p:spPr>
        <p:txBody>
          <a:bodyPr wrap="square" lIns="66675" tIns="47625" rIns="66675" bIns="47625" anchor="t">
            <a:normAutofit fontScale="96786" lnSpcReduction="10000"/>
          </a:bodyPr>
          <a:lstStyle/>
          <a:p>
            <a:pPr algn="ctr">
              <a:defRPr sz="1050">
                <a:solidFill>
                  <a:srgbClr val="635E69"/>
                </a:solidFill>
                <a:latin typeface="Arial"/>
                <a:ea typeface="Arial"/>
                <a:cs typeface="Arial"/>
              </a:defRPr>
            </a:pPr>
            <a:r>
              <a:t>étoiles bleues B</a:t>
            </a:r>
          </a:p>
        </p:txBody>
      </p:sp>
      <p:sp>
        <p:nvSpPr>
          <p:cNvPr id="33" name="s3-dot-1-3">
            <a:extLst>
              <a:ext uri="{FF2B5EF4-FFF2-40B4-BE49-F238E27FC236}">
                <a16:creationId xmlns:a16="http://schemas.microsoft.com/office/drawing/2014/main" id="{56FFCD60-3172-4324-BFB9-6E045460C59A}"/>
              </a:ext>
            </a:extLst>
          </p:cNvPr>
          <p:cNvSpPr>
            <a:spLocks noGrp="1"/>
          </p:cNvSpPr>
          <p:nvPr/>
        </p:nvSpPr>
        <p:spPr>
          <a:xfrm>
            <a:off x="9334500" y="3362325"/>
            <a:ext cx="228600" cy="228600"/>
          </a:xfrm>
          <a:prstGeom prst="ellipse">
            <a:avLst/>
          </a:prstGeom>
          <a:solidFill>
            <a:srgbClr val="51B9D3"/>
          </a:solidFill>
          <a:ln w="0">
            <a:solidFill>
              <a:srgbClr val="51B9D3"/>
            </a:solidFill>
            <a:prstDash val="solid"/>
          </a:ln>
        </p:spPr>
      </p:sp>
      <p:sp>
        <p:nvSpPr>
          <p:cNvPr id="34" name="s3-value-1-3">
            <a:extLst>
              <a:ext uri="{FF2B5EF4-FFF2-40B4-BE49-F238E27FC236}">
                <a16:creationId xmlns:a16="http://schemas.microsoft.com/office/drawing/2014/main" id="{CB20F24D-0354-4AA2-94E7-85B2422341F9}"/>
              </a:ext>
            </a:extLst>
          </p:cNvPr>
          <p:cNvSpPr>
            <a:spLocks noGrp="1"/>
          </p:cNvSpPr>
          <p:nvPr/>
        </p:nvSpPr>
        <p:spPr>
          <a:xfrm>
            <a:off x="8715375" y="2857500"/>
            <a:ext cx="1476375" cy="514350"/>
          </a:xfrm>
          <a:prstGeom prst="rect">
            <a:avLst/>
          </a:prstGeom>
          <a:noFill/>
          <a:ln w="0">
            <a:noFill/>
            <a:prstDash val="solid"/>
          </a:ln>
        </p:spPr>
        <p:txBody>
          <a:bodyPr wrap="square" lIns="66675" tIns="47625" rIns="66675" bIns="47625" anchor="b">
            <a:normAutofit/>
          </a:bodyPr>
          <a:lstStyle/>
          <a:p>
            <a:pPr algn="ctr">
              <a:defRPr sz="1425">
                <a:solidFill>
                  <a:srgbClr val="18141E"/>
                </a:solidFill>
                <a:latin typeface="Arial"/>
                <a:ea typeface="Arial"/>
                <a:cs typeface="Arial"/>
              </a:defRPr>
            </a:pPr>
            <a:r>
              <a:rPr dirty="0"/>
              <a:t>&gt;</a:t>
            </a:r>
            <a:r>
              <a:rPr lang="fr-FR" dirty="0"/>
              <a:t> </a:t>
            </a:r>
            <a:r>
              <a:rPr dirty="0"/>
              <a:t>30</a:t>
            </a:r>
            <a:r>
              <a:rPr lang="fr-FR" dirty="0"/>
              <a:t> </a:t>
            </a:r>
            <a:r>
              <a:rPr dirty="0"/>
              <a:t>000</a:t>
            </a:r>
            <a:r>
              <a:rPr lang="fr-FR" dirty="0"/>
              <a:t> </a:t>
            </a:r>
            <a:r>
              <a:rPr dirty="0"/>
              <a:t>K</a:t>
            </a:r>
          </a:p>
        </p:txBody>
      </p:sp>
      <p:sp>
        <p:nvSpPr>
          <p:cNvPr id="35" name="s3-caption-1-3">
            <a:extLst>
              <a:ext uri="{FF2B5EF4-FFF2-40B4-BE49-F238E27FC236}">
                <a16:creationId xmlns:a16="http://schemas.microsoft.com/office/drawing/2014/main" id="{8C27169B-C241-4BD1-B984-FA5B54F30192}"/>
              </a:ext>
            </a:extLst>
          </p:cNvPr>
          <p:cNvSpPr>
            <a:spLocks noGrp="1"/>
          </p:cNvSpPr>
          <p:nvPr/>
        </p:nvSpPr>
        <p:spPr>
          <a:xfrm>
            <a:off x="8677275" y="3590925"/>
            <a:ext cx="1552575" cy="238125"/>
          </a:xfrm>
          <a:prstGeom prst="rect">
            <a:avLst/>
          </a:prstGeom>
          <a:noFill/>
          <a:ln w="0">
            <a:noFill/>
            <a:prstDash val="solid"/>
          </a:ln>
        </p:spPr>
        <p:txBody>
          <a:bodyPr wrap="square" lIns="66675" tIns="47625" rIns="66675" bIns="47625" anchor="t">
            <a:normAutofit fontScale="96786" lnSpcReduction="10000"/>
          </a:bodyPr>
          <a:lstStyle/>
          <a:p>
            <a:pPr algn="ctr">
              <a:defRPr sz="1050">
                <a:solidFill>
                  <a:srgbClr val="635E69"/>
                </a:solidFill>
                <a:latin typeface="Arial"/>
                <a:ea typeface="Arial"/>
                <a:cs typeface="Arial"/>
              </a:defRPr>
            </a:pPr>
            <a:r>
              <a:t>étoiles bleues O</a:t>
            </a:r>
          </a:p>
        </p:txBody>
      </p:sp>
      <p:sp>
        <p:nvSpPr>
          <p:cNvPr id="36" name="s3-label-2">
            <a:extLst>
              <a:ext uri="{FF2B5EF4-FFF2-40B4-BE49-F238E27FC236}">
                <a16:creationId xmlns:a16="http://schemas.microsoft.com/office/drawing/2014/main" id="{31CBF5B5-236E-47C8-9A31-4B567A4D50BC}"/>
              </a:ext>
            </a:extLst>
          </p:cNvPr>
          <p:cNvSpPr>
            <a:spLocks noGrp="1"/>
          </p:cNvSpPr>
          <p:nvPr/>
        </p:nvSpPr>
        <p:spPr>
          <a:xfrm>
            <a:off x="1190625" y="4105275"/>
            <a:ext cx="1571625" cy="476250"/>
          </a:xfrm>
          <a:prstGeom prst="rect">
            <a:avLst/>
          </a:prstGeom>
          <a:noFill/>
          <a:ln w="0">
            <a:noFill/>
            <a:prstDash val="solid"/>
          </a:ln>
        </p:spPr>
        <p:txBody>
          <a:bodyPr wrap="square" lIns="66675" tIns="47625" rIns="66675" bIns="47625" anchor="ctr">
            <a:normAutofit/>
          </a:bodyPr>
          <a:lstStyle/>
          <a:p>
            <a:pPr algn="r">
              <a:defRPr sz="1350" b="1">
                <a:solidFill>
                  <a:srgbClr val="55378F"/>
                </a:solidFill>
                <a:latin typeface="Arial"/>
                <a:ea typeface="Arial"/>
                <a:cs typeface="Arial"/>
              </a:defRPr>
            </a:pPr>
            <a:r>
              <a:t>LUMINOSITÉ</a:t>
            </a:r>
          </a:p>
        </p:txBody>
      </p:sp>
      <p:sp>
        <p:nvSpPr>
          <p:cNvPr id="37" name="s3-line-2">
            <a:extLst>
              <a:ext uri="{FF2B5EF4-FFF2-40B4-BE49-F238E27FC236}">
                <a16:creationId xmlns:a16="http://schemas.microsoft.com/office/drawing/2014/main" id="{A2448785-A803-4C69-BCFD-FE9B99B65108}"/>
              </a:ext>
            </a:extLst>
          </p:cNvPr>
          <p:cNvSpPr>
            <a:spLocks noGrp="1"/>
          </p:cNvSpPr>
          <p:nvPr/>
        </p:nvSpPr>
        <p:spPr>
          <a:xfrm>
            <a:off x="3143250" y="4524375"/>
            <a:ext cx="7191375" cy="0"/>
          </a:xfrm>
          <a:prstGeom prst="line">
            <a:avLst/>
          </a:prstGeom>
          <a:noFill/>
          <a:ln w="66675">
            <a:solidFill>
              <a:srgbClr val="EEE8F8"/>
            </a:solidFill>
            <a:prstDash val="solid"/>
          </a:ln>
        </p:spPr>
      </p:sp>
      <p:sp>
        <p:nvSpPr>
          <p:cNvPr id="38" name="s3-dot-2-0">
            <a:extLst>
              <a:ext uri="{FF2B5EF4-FFF2-40B4-BE49-F238E27FC236}">
                <a16:creationId xmlns:a16="http://schemas.microsoft.com/office/drawing/2014/main" id="{81D175CB-5E3A-4E3D-BA21-6B3297C04A05}"/>
              </a:ext>
            </a:extLst>
          </p:cNvPr>
          <p:cNvSpPr>
            <a:spLocks noGrp="1"/>
          </p:cNvSpPr>
          <p:nvPr/>
        </p:nvSpPr>
        <p:spPr>
          <a:xfrm>
            <a:off x="3524250" y="4410075"/>
            <a:ext cx="228600" cy="228600"/>
          </a:xfrm>
          <a:prstGeom prst="ellipse">
            <a:avLst/>
          </a:prstGeom>
          <a:solidFill>
            <a:srgbClr val="C94242"/>
          </a:solidFill>
          <a:ln w="0">
            <a:solidFill>
              <a:srgbClr val="C94242"/>
            </a:solidFill>
            <a:prstDash val="solid"/>
          </a:ln>
        </p:spPr>
      </p:sp>
      <p:sp>
        <p:nvSpPr>
          <p:cNvPr id="39" name="s3-value-2-0">
            <a:extLst>
              <a:ext uri="{FF2B5EF4-FFF2-40B4-BE49-F238E27FC236}">
                <a16:creationId xmlns:a16="http://schemas.microsoft.com/office/drawing/2014/main" id="{FE5D6BD6-9B51-4720-B00E-6E193422F119}"/>
              </a:ext>
            </a:extLst>
          </p:cNvPr>
          <p:cNvSpPr>
            <a:spLocks noGrp="1"/>
          </p:cNvSpPr>
          <p:nvPr/>
        </p:nvSpPr>
        <p:spPr>
          <a:xfrm>
            <a:off x="2905125" y="3905250"/>
            <a:ext cx="1476375" cy="514350"/>
          </a:xfrm>
          <a:prstGeom prst="rect">
            <a:avLst/>
          </a:prstGeom>
          <a:noFill/>
          <a:ln w="0">
            <a:noFill/>
            <a:prstDash val="solid"/>
          </a:ln>
        </p:spPr>
        <p:txBody>
          <a:bodyPr wrap="square" lIns="66675" tIns="47625" rIns="66675" bIns="47625" anchor="b">
            <a:normAutofit/>
          </a:bodyPr>
          <a:lstStyle/>
          <a:p>
            <a:pPr algn="ctr">
              <a:defRPr sz="1425">
                <a:solidFill>
                  <a:srgbClr val="18141E"/>
                </a:solidFill>
                <a:latin typeface="Arial"/>
                <a:ea typeface="Arial"/>
                <a:cs typeface="Arial"/>
              </a:defRPr>
            </a:pPr>
            <a:r>
              <a:rPr dirty="0"/>
              <a:t>≈</a:t>
            </a:r>
            <a:r>
              <a:rPr lang="fr-FR" dirty="0"/>
              <a:t> </a:t>
            </a:r>
            <a:r>
              <a:rPr dirty="0"/>
              <a:t>10⁻⁴–10⁻¹</a:t>
            </a:r>
            <a:r>
              <a:rPr lang="fr-FR" dirty="0"/>
              <a:t> </a:t>
            </a:r>
            <a:r>
              <a:rPr dirty="0"/>
              <a:t>L☉</a:t>
            </a:r>
          </a:p>
        </p:txBody>
      </p:sp>
      <p:sp>
        <p:nvSpPr>
          <p:cNvPr id="40" name="s3-caption-2-0">
            <a:extLst>
              <a:ext uri="{FF2B5EF4-FFF2-40B4-BE49-F238E27FC236}">
                <a16:creationId xmlns:a16="http://schemas.microsoft.com/office/drawing/2014/main" id="{F1F42D93-4F5C-4884-8314-97B7C6A38AAF}"/>
              </a:ext>
            </a:extLst>
          </p:cNvPr>
          <p:cNvSpPr>
            <a:spLocks noGrp="1"/>
          </p:cNvSpPr>
          <p:nvPr/>
        </p:nvSpPr>
        <p:spPr>
          <a:xfrm>
            <a:off x="2867025" y="4638675"/>
            <a:ext cx="1552575" cy="238125"/>
          </a:xfrm>
          <a:prstGeom prst="rect">
            <a:avLst/>
          </a:prstGeom>
          <a:noFill/>
          <a:ln w="0">
            <a:noFill/>
            <a:prstDash val="solid"/>
          </a:ln>
        </p:spPr>
        <p:txBody>
          <a:bodyPr wrap="square" lIns="66675" tIns="47625" rIns="66675" bIns="47625" anchor="t">
            <a:normAutofit fontScale="96786" lnSpcReduction="10000"/>
          </a:bodyPr>
          <a:lstStyle/>
          <a:p>
            <a:pPr algn="ctr">
              <a:defRPr sz="1050">
                <a:solidFill>
                  <a:srgbClr val="635E69"/>
                </a:solidFill>
                <a:latin typeface="Arial"/>
                <a:ea typeface="Arial"/>
                <a:cs typeface="Arial"/>
              </a:defRPr>
            </a:pPr>
            <a:r>
              <a:t>naines rouges</a:t>
            </a:r>
          </a:p>
        </p:txBody>
      </p:sp>
      <p:sp>
        <p:nvSpPr>
          <p:cNvPr id="41" name="s3-dot-2-1">
            <a:extLst>
              <a:ext uri="{FF2B5EF4-FFF2-40B4-BE49-F238E27FC236}">
                <a16:creationId xmlns:a16="http://schemas.microsoft.com/office/drawing/2014/main" id="{5A543214-DEF9-456D-BD3A-C10EE901157D}"/>
              </a:ext>
            </a:extLst>
          </p:cNvPr>
          <p:cNvSpPr>
            <a:spLocks noGrp="1"/>
          </p:cNvSpPr>
          <p:nvPr/>
        </p:nvSpPr>
        <p:spPr>
          <a:xfrm>
            <a:off x="5524500" y="4410075"/>
            <a:ext cx="228600" cy="228600"/>
          </a:xfrm>
          <a:prstGeom prst="ellipse">
            <a:avLst/>
          </a:prstGeom>
          <a:solidFill>
            <a:srgbClr val="F3CA45"/>
          </a:solidFill>
          <a:ln w="0">
            <a:solidFill>
              <a:srgbClr val="F3CA45"/>
            </a:solidFill>
            <a:prstDash val="solid"/>
          </a:ln>
        </p:spPr>
      </p:sp>
      <p:sp>
        <p:nvSpPr>
          <p:cNvPr id="42" name="s3-value-2-1">
            <a:extLst>
              <a:ext uri="{FF2B5EF4-FFF2-40B4-BE49-F238E27FC236}">
                <a16:creationId xmlns:a16="http://schemas.microsoft.com/office/drawing/2014/main" id="{CF6602A8-9B0E-4959-BAED-40E5AEF59290}"/>
              </a:ext>
            </a:extLst>
          </p:cNvPr>
          <p:cNvSpPr>
            <a:spLocks noGrp="1"/>
          </p:cNvSpPr>
          <p:nvPr/>
        </p:nvSpPr>
        <p:spPr>
          <a:xfrm>
            <a:off x="4905375" y="3905250"/>
            <a:ext cx="1476375" cy="514350"/>
          </a:xfrm>
          <a:prstGeom prst="rect">
            <a:avLst/>
          </a:prstGeom>
          <a:noFill/>
          <a:ln w="0">
            <a:noFill/>
            <a:prstDash val="solid"/>
          </a:ln>
        </p:spPr>
        <p:txBody>
          <a:bodyPr wrap="square" lIns="66675" tIns="47625" rIns="66675" bIns="47625" anchor="b">
            <a:normAutofit/>
          </a:bodyPr>
          <a:lstStyle/>
          <a:p>
            <a:pPr algn="ctr">
              <a:defRPr sz="1425" b="1">
                <a:solidFill>
                  <a:srgbClr val="55378F"/>
                </a:solidFill>
                <a:latin typeface="Arial"/>
                <a:ea typeface="Arial"/>
                <a:cs typeface="Arial"/>
              </a:defRPr>
            </a:pPr>
            <a:r>
              <a:rPr dirty="0"/>
              <a:t>1</a:t>
            </a:r>
            <a:r>
              <a:rPr lang="fr-FR" dirty="0"/>
              <a:t> </a:t>
            </a:r>
            <a:r>
              <a:rPr dirty="0"/>
              <a:t>L☉</a:t>
            </a:r>
          </a:p>
        </p:txBody>
      </p:sp>
      <p:sp>
        <p:nvSpPr>
          <p:cNvPr id="43" name="s3-caption-2-1">
            <a:extLst>
              <a:ext uri="{FF2B5EF4-FFF2-40B4-BE49-F238E27FC236}">
                <a16:creationId xmlns:a16="http://schemas.microsoft.com/office/drawing/2014/main" id="{52499DB4-7D4E-4BBB-939C-0C2AAB629C4B}"/>
              </a:ext>
            </a:extLst>
          </p:cNvPr>
          <p:cNvSpPr>
            <a:spLocks noGrp="1"/>
          </p:cNvSpPr>
          <p:nvPr/>
        </p:nvSpPr>
        <p:spPr>
          <a:xfrm>
            <a:off x="4867275" y="4638675"/>
            <a:ext cx="1552575" cy="238125"/>
          </a:xfrm>
          <a:prstGeom prst="rect">
            <a:avLst/>
          </a:prstGeom>
          <a:noFill/>
          <a:ln w="0">
            <a:noFill/>
            <a:prstDash val="solid"/>
          </a:ln>
        </p:spPr>
        <p:txBody>
          <a:bodyPr wrap="square" lIns="66675" tIns="47625" rIns="66675" bIns="47625" anchor="t">
            <a:normAutofit fontScale="96786" lnSpcReduction="10000"/>
          </a:bodyPr>
          <a:lstStyle/>
          <a:p>
            <a:pPr algn="ctr">
              <a:defRPr sz="1050">
                <a:solidFill>
                  <a:srgbClr val="635E69"/>
                </a:solidFill>
                <a:latin typeface="Arial"/>
                <a:ea typeface="Arial"/>
                <a:cs typeface="Arial"/>
              </a:defRPr>
            </a:pPr>
            <a:r>
              <a:t>Soleil</a:t>
            </a:r>
          </a:p>
        </p:txBody>
      </p:sp>
      <p:sp>
        <p:nvSpPr>
          <p:cNvPr id="44" name="s3-dot-2-2">
            <a:extLst>
              <a:ext uri="{FF2B5EF4-FFF2-40B4-BE49-F238E27FC236}">
                <a16:creationId xmlns:a16="http://schemas.microsoft.com/office/drawing/2014/main" id="{B827DC55-C45A-47B9-876C-8B272D57759D}"/>
              </a:ext>
            </a:extLst>
          </p:cNvPr>
          <p:cNvSpPr>
            <a:spLocks noGrp="1"/>
          </p:cNvSpPr>
          <p:nvPr/>
        </p:nvSpPr>
        <p:spPr>
          <a:xfrm>
            <a:off x="7334250" y="4410075"/>
            <a:ext cx="228600" cy="228600"/>
          </a:xfrm>
          <a:prstGeom prst="ellipse">
            <a:avLst/>
          </a:prstGeom>
          <a:solidFill>
            <a:srgbClr val="E39138"/>
          </a:solidFill>
          <a:ln w="0">
            <a:solidFill>
              <a:srgbClr val="E39138"/>
            </a:solidFill>
            <a:prstDash val="solid"/>
          </a:ln>
        </p:spPr>
      </p:sp>
      <p:sp>
        <p:nvSpPr>
          <p:cNvPr id="45" name="s3-value-2-2">
            <a:extLst>
              <a:ext uri="{FF2B5EF4-FFF2-40B4-BE49-F238E27FC236}">
                <a16:creationId xmlns:a16="http://schemas.microsoft.com/office/drawing/2014/main" id="{B608A347-3B98-433E-B360-4254507BA8C0}"/>
              </a:ext>
            </a:extLst>
          </p:cNvPr>
          <p:cNvSpPr>
            <a:spLocks noGrp="1"/>
          </p:cNvSpPr>
          <p:nvPr/>
        </p:nvSpPr>
        <p:spPr>
          <a:xfrm>
            <a:off x="6715125" y="3905250"/>
            <a:ext cx="1476375" cy="514350"/>
          </a:xfrm>
          <a:prstGeom prst="rect">
            <a:avLst/>
          </a:prstGeom>
          <a:noFill/>
          <a:ln w="0">
            <a:noFill/>
            <a:prstDash val="solid"/>
          </a:ln>
        </p:spPr>
        <p:txBody>
          <a:bodyPr wrap="square" lIns="66675" tIns="47625" rIns="66675" bIns="47625" anchor="b">
            <a:normAutofit/>
          </a:bodyPr>
          <a:lstStyle/>
          <a:p>
            <a:pPr algn="ctr">
              <a:defRPr sz="1425">
                <a:solidFill>
                  <a:srgbClr val="18141E"/>
                </a:solidFill>
                <a:latin typeface="Arial"/>
                <a:ea typeface="Arial"/>
                <a:cs typeface="Arial"/>
              </a:defRPr>
            </a:pPr>
            <a:r>
              <a:rPr dirty="0"/>
              <a:t>≈</a:t>
            </a:r>
            <a:r>
              <a:rPr lang="fr-FR" dirty="0"/>
              <a:t> </a:t>
            </a:r>
            <a:r>
              <a:rPr dirty="0"/>
              <a:t>10²–10³</a:t>
            </a:r>
            <a:r>
              <a:rPr lang="fr-FR" dirty="0"/>
              <a:t> </a:t>
            </a:r>
            <a:r>
              <a:rPr dirty="0"/>
              <a:t>L☉</a:t>
            </a:r>
          </a:p>
        </p:txBody>
      </p:sp>
      <p:sp>
        <p:nvSpPr>
          <p:cNvPr id="46" name="s3-caption-2-2">
            <a:extLst>
              <a:ext uri="{FF2B5EF4-FFF2-40B4-BE49-F238E27FC236}">
                <a16:creationId xmlns:a16="http://schemas.microsoft.com/office/drawing/2014/main" id="{CCA33D8F-62ED-44B9-9C0A-2B39F0CC5990}"/>
              </a:ext>
            </a:extLst>
          </p:cNvPr>
          <p:cNvSpPr>
            <a:spLocks noGrp="1"/>
          </p:cNvSpPr>
          <p:nvPr/>
        </p:nvSpPr>
        <p:spPr>
          <a:xfrm>
            <a:off x="6677025" y="4638675"/>
            <a:ext cx="1552575" cy="238125"/>
          </a:xfrm>
          <a:prstGeom prst="rect">
            <a:avLst/>
          </a:prstGeom>
          <a:noFill/>
          <a:ln w="0">
            <a:noFill/>
            <a:prstDash val="solid"/>
          </a:ln>
        </p:spPr>
        <p:txBody>
          <a:bodyPr wrap="square" lIns="66675" tIns="47625" rIns="66675" bIns="47625" anchor="t">
            <a:normAutofit fontScale="96786" lnSpcReduction="10000"/>
          </a:bodyPr>
          <a:lstStyle/>
          <a:p>
            <a:pPr algn="ctr">
              <a:defRPr sz="1050">
                <a:solidFill>
                  <a:srgbClr val="635E69"/>
                </a:solidFill>
                <a:latin typeface="Arial"/>
                <a:ea typeface="Arial"/>
                <a:cs typeface="Arial"/>
              </a:defRPr>
            </a:pPr>
            <a:r>
              <a:t>géantes</a:t>
            </a:r>
          </a:p>
        </p:txBody>
      </p:sp>
      <p:sp>
        <p:nvSpPr>
          <p:cNvPr id="47" name="s3-dot-2-3">
            <a:extLst>
              <a:ext uri="{FF2B5EF4-FFF2-40B4-BE49-F238E27FC236}">
                <a16:creationId xmlns:a16="http://schemas.microsoft.com/office/drawing/2014/main" id="{EB6AA05D-32D8-421F-AE3F-30C3BE8222CC}"/>
              </a:ext>
            </a:extLst>
          </p:cNvPr>
          <p:cNvSpPr>
            <a:spLocks noGrp="1"/>
          </p:cNvSpPr>
          <p:nvPr/>
        </p:nvSpPr>
        <p:spPr>
          <a:xfrm>
            <a:off x="9334500" y="4410075"/>
            <a:ext cx="228600" cy="228600"/>
          </a:xfrm>
          <a:prstGeom prst="ellipse">
            <a:avLst/>
          </a:prstGeom>
          <a:solidFill>
            <a:srgbClr val="765BB0"/>
          </a:solidFill>
          <a:ln w="0">
            <a:solidFill>
              <a:srgbClr val="765BB0"/>
            </a:solidFill>
            <a:prstDash val="solid"/>
          </a:ln>
        </p:spPr>
      </p:sp>
      <p:sp>
        <p:nvSpPr>
          <p:cNvPr id="48" name="s3-value-2-3">
            <a:extLst>
              <a:ext uri="{FF2B5EF4-FFF2-40B4-BE49-F238E27FC236}">
                <a16:creationId xmlns:a16="http://schemas.microsoft.com/office/drawing/2014/main" id="{64053B21-A718-4117-AB21-EDE2C14B865A}"/>
              </a:ext>
            </a:extLst>
          </p:cNvPr>
          <p:cNvSpPr>
            <a:spLocks noGrp="1"/>
          </p:cNvSpPr>
          <p:nvPr/>
        </p:nvSpPr>
        <p:spPr>
          <a:xfrm>
            <a:off x="8715375" y="3905250"/>
            <a:ext cx="1476375" cy="514350"/>
          </a:xfrm>
          <a:prstGeom prst="rect">
            <a:avLst/>
          </a:prstGeom>
          <a:noFill/>
          <a:ln w="0">
            <a:noFill/>
            <a:prstDash val="solid"/>
          </a:ln>
        </p:spPr>
        <p:txBody>
          <a:bodyPr wrap="square" lIns="66675" tIns="47625" rIns="66675" bIns="47625" anchor="b">
            <a:normAutofit/>
          </a:bodyPr>
          <a:lstStyle/>
          <a:p>
            <a:pPr algn="ctr">
              <a:defRPr sz="1425">
                <a:solidFill>
                  <a:srgbClr val="18141E"/>
                </a:solidFill>
                <a:latin typeface="Arial"/>
                <a:ea typeface="Arial"/>
                <a:cs typeface="Arial"/>
              </a:defRPr>
            </a:pPr>
            <a:r>
              <a:rPr dirty="0"/>
              <a:t>≈</a:t>
            </a:r>
            <a:r>
              <a:rPr lang="fr-FR" dirty="0"/>
              <a:t> </a:t>
            </a:r>
            <a:r>
              <a:rPr dirty="0"/>
              <a:t>10⁴–10⁶</a:t>
            </a:r>
            <a:r>
              <a:rPr lang="fr-FR" dirty="0"/>
              <a:t> </a:t>
            </a:r>
            <a:r>
              <a:rPr dirty="0"/>
              <a:t>L☉</a:t>
            </a:r>
          </a:p>
        </p:txBody>
      </p:sp>
      <p:sp>
        <p:nvSpPr>
          <p:cNvPr id="49" name="s3-caption-2-3">
            <a:extLst>
              <a:ext uri="{FF2B5EF4-FFF2-40B4-BE49-F238E27FC236}">
                <a16:creationId xmlns:a16="http://schemas.microsoft.com/office/drawing/2014/main" id="{9AD3D4E0-A38A-4D91-9CE5-11AD14BE7618}"/>
              </a:ext>
            </a:extLst>
          </p:cNvPr>
          <p:cNvSpPr>
            <a:spLocks noGrp="1"/>
          </p:cNvSpPr>
          <p:nvPr/>
        </p:nvSpPr>
        <p:spPr>
          <a:xfrm>
            <a:off x="8677275" y="4638675"/>
            <a:ext cx="1552575" cy="238125"/>
          </a:xfrm>
          <a:prstGeom prst="rect">
            <a:avLst/>
          </a:prstGeom>
          <a:noFill/>
          <a:ln w="0">
            <a:noFill/>
            <a:prstDash val="solid"/>
          </a:ln>
        </p:spPr>
        <p:txBody>
          <a:bodyPr wrap="square" lIns="66675" tIns="47625" rIns="66675" bIns="47625" anchor="t">
            <a:normAutofit fontScale="96786" lnSpcReduction="10000"/>
          </a:bodyPr>
          <a:lstStyle/>
          <a:p>
            <a:pPr algn="ctr">
              <a:defRPr sz="1050">
                <a:solidFill>
                  <a:srgbClr val="635E69"/>
                </a:solidFill>
                <a:latin typeface="Arial"/>
                <a:ea typeface="Arial"/>
                <a:cs typeface="Arial"/>
              </a:defRPr>
            </a:pPr>
            <a:r>
              <a:t>supergéantes</a:t>
            </a:r>
          </a:p>
        </p:txBody>
      </p:sp>
      <p:sp>
        <p:nvSpPr>
          <p:cNvPr id="50" name="s3-pop-title">
            <a:extLst>
              <a:ext uri="{FF2B5EF4-FFF2-40B4-BE49-F238E27FC236}">
                <a16:creationId xmlns:a16="http://schemas.microsoft.com/office/drawing/2014/main" id="{C2F1CFB8-61CB-4A26-9D7A-68189925391F}"/>
              </a:ext>
            </a:extLst>
          </p:cNvPr>
          <p:cNvSpPr>
            <a:spLocks noGrp="1"/>
          </p:cNvSpPr>
          <p:nvPr/>
        </p:nvSpPr>
        <p:spPr>
          <a:xfrm>
            <a:off x="1238250" y="5000625"/>
            <a:ext cx="9620250" cy="295275"/>
          </a:xfrm>
          <a:prstGeom prst="rect">
            <a:avLst/>
          </a:prstGeom>
          <a:noFill/>
          <a:ln w="0">
            <a:noFill/>
            <a:prstDash val="solid"/>
          </a:ln>
        </p:spPr>
        <p:txBody>
          <a:bodyPr wrap="square" lIns="66675" tIns="47625" rIns="66675" bIns="47625" anchor="ctr">
            <a:normAutofit fontScale="89025"/>
          </a:bodyPr>
          <a:lstStyle/>
          <a:p>
            <a:pPr algn="ctr">
              <a:defRPr sz="1350" b="1">
                <a:solidFill>
                  <a:srgbClr val="18141E"/>
                </a:solidFill>
                <a:latin typeface="Arial"/>
                <a:ea typeface="Arial"/>
                <a:cs typeface="Arial"/>
              </a:defRPr>
            </a:pPr>
            <a:r>
              <a:rPr lang="fr-FR" dirty="0"/>
              <a:t>Dans la Voie lactée : ≈ 73 % de naines rouges M · 13 % d’étoiles K · 6 % d’étoiles G comme le Soleil · ≈ 8 % d’autres types</a:t>
            </a:r>
          </a:p>
        </p:txBody>
      </p:sp>
      <p:sp>
        <p:nvSpPr>
          <p:cNvPr id="51" name="s3-pop-0">
            <a:extLst>
              <a:ext uri="{FF2B5EF4-FFF2-40B4-BE49-F238E27FC236}">
                <a16:creationId xmlns:a16="http://schemas.microsoft.com/office/drawing/2014/main" id="{37E6C5FB-2547-4AB4-BC9E-27A5827A5061}"/>
              </a:ext>
            </a:extLst>
          </p:cNvPr>
          <p:cNvSpPr>
            <a:spLocks noGrp="1"/>
          </p:cNvSpPr>
          <p:nvPr/>
        </p:nvSpPr>
        <p:spPr>
          <a:xfrm>
            <a:off x="1762125" y="5381625"/>
            <a:ext cx="6327458" cy="323850"/>
          </a:xfrm>
          <a:prstGeom prst="rect">
            <a:avLst/>
          </a:prstGeom>
          <a:solidFill>
            <a:srgbClr val="C94242"/>
          </a:solidFill>
          <a:ln w="9525">
            <a:solidFill>
              <a:srgbClr val="FFFFFF"/>
            </a:solidFill>
            <a:prstDash val="solid"/>
          </a:ln>
        </p:spPr>
        <p:txBody>
          <a:bodyPr lIns="9525" tIns="0" rIns="9525" bIns="0" anchor="ctr">
            <a:normAutofit/>
          </a:bodyPr>
          <a:lstStyle/>
          <a:p>
            <a:pPr algn="ctr">
              <a:defRPr sz="1125" b="1">
                <a:solidFill>
                  <a:srgbClr val="FFFFFF"/>
                </a:solidFill>
                <a:latin typeface="Arial"/>
                <a:ea typeface="Arial"/>
                <a:cs typeface="Arial"/>
              </a:defRPr>
            </a:pPr>
            <a:r>
              <a:rPr sz="1125" b="1" dirty="0">
                <a:solidFill>
                  <a:srgbClr val="FFFFFF"/>
                </a:solidFill>
                <a:latin typeface="Arial"/>
                <a:ea typeface="Arial"/>
                <a:cs typeface="Arial"/>
              </a:rPr>
              <a:t>73</a:t>
            </a:r>
            <a:r>
              <a:rPr lang="fr-FR" sz="1125" b="1" dirty="0">
                <a:solidFill>
                  <a:srgbClr val="FFFFFF"/>
                </a:solidFill>
                <a:latin typeface="Arial"/>
                <a:ea typeface="Arial"/>
                <a:cs typeface="Arial"/>
              </a:rPr>
              <a:t> </a:t>
            </a:r>
            <a:r>
              <a:rPr sz="1125" b="1" dirty="0">
                <a:solidFill>
                  <a:srgbClr val="FFFFFF"/>
                </a:solidFill>
                <a:latin typeface="Arial"/>
                <a:ea typeface="Arial"/>
                <a:cs typeface="Arial"/>
              </a:rPr>
              <a:t>%</a:t>
            </a:r>
            <a:r>
              <a:rPr lang="fr-FR" sz="1125" b="1" dirty="0">
                <a:solidFill>
                  <a:srgbClr val="FFFFFF"/>
                </a:solidFill>
                <a:latin typeface="Arial"/>
                <a:ea typeface="Arial"/>
                <a:cs typeface="Arial"/>
              </a:rPr>
              <a:t> </a:t>
            </a:r>
            <a:r>
              <a:rPr sz="1125" b="1" dirty="0">
                <a:solidFill>
                  <a:srgbClr val="FFFFFF"/>
                </a:solidFill>
                <a:latin typeface="Arial"/>
                <a:ea typeface="Arial"/>
                <a:cs typeface="Arial"/>
              </a:rPr>
              <a:t>M</a:t>
            </a:r>
          </a:p>
        </p:txBody>
      </p:sp>
      <p:sp>
        <p:nvSpPr>
          <p:cNvPr id="52" name="s3-pop-1">
            <a:extLst>
              <a:ext uri="{FF2B5EF4-FFF2-40B4-BE49-F238E27FC236}">
                <a16:creationId xmlns:a16="http://schemas.microsoft.com/office/drawing/2014/main" id="{2ADB9650-9ACB-4B87-AD30-D2AC87ED881D}"/>
              </a:ext>
            </a:extLst>
          </p:cNvPr>
          <p:cNvSpPr>
            <a:spLocks noGrp="1"/>
          </p:cNvSpPr>
          <p:nvPr/>
        </p:nvSpPr>
        <p:spPr>
          <a:xfrm>
            <a:off x="8089583" y="5381625"/>
            <a:ext cx="1126808" cy="323850"/>
          </a:xfrm>
          <a:prstGeom prst="rect">
            <a:avLst/>
          </a:prstGeom>
          <a:solidFill>
            <a:srgbClr val="E39138"/>
          </a:solidFill>
          <a:ln w="9525">
            <a:solidFill>
              <a:srgbClr val="FFFFFF"/>
            </a:solidFill>
            <a:prstDash val="solid"/>
          </a:ln>
        </p:spPr>
        <p:txBody>
          <a:bodyPr lIns="9525" tIns="0" rIns="9525" bIns="0" anchor="ctr">
            <a:normAutofit/>
          </a:bodyPr>
          <a:lstStyle/>
          <a:p>
            <a:pPr algn="ctr">
              <a:defRPr sz="1125" b="1">
                <a:solidFill>
                  <a:srgbClr val="FFFFFF"/>
                </a:solidFill>
                <a:latin typeface="Arial"/>
                <a:ea typeface="Arial"/>
                <a:cs typeface="Arial"/>
              </a:defRPr>
            </a:pPr>
            <a:r>
              <a:rPr sz="1125" b="1" dirty="0">
                <a:solidFill>
                  <a:srgbClr val="FFFFFF"/>
                </a:solidFill>
                <a:latin typeface="Arial"/>
                <a:ea typeface="Arial"/>
                <a:cs typeface="Arial"/>
              </a:rPr>
              <a:t>13</a:t>
            </a:r>
            <a:r>
              <a:rPr lang="fr-FR" sz="1125" b="1" dirty="0">
                <a:solidFill>
                  <a:srgbClr val="FFFFFF"/>
                </a:solidFill>
                <a:latin typeface="Arial"/>
                <a:ea typeface="Arial"/>
                <a:cs typeface="Arial"/>
              </a:rPr>
              <a:t> </a:t>
            </a:r>
            <a:r>
              <a:rPr sz="1125" b="1" dirty="0">
                <a:solidFill>
                  <a:srgbClr val="FFFFFF"/>
                </a:solidFill>
                <a:latin typeface="Arial"/>
                <a:ea typeface="Arial"/>
                <a:cs typeface="Arial"/>
              </a:rPr>
              <a:t>%</a:t>
            </a:r>
            <a:r>
              <a:rPr lang="fr-FR" sz="1125" b="1" dirty="0">
                <a:solidFill>
                  <a:srgbClr val="FFFFFF"/>
                </a:solidFill>
                <a:latin typeface="Arial"/>
                <a:ea typeface="Arial"/>
                <a:cs typeface="Arial"/>
              </a:rPr>
              <a:t> </a:t>
            </a:r>
            <a:r>
              <a:rPr sz="1125" b="1" dirty="0">
                <a:solidFill>
                  <a:srgbClr val="FFFFFF"/>
                </a:solidFill>
                <a:latin typeface="Arial"/>
                <a:ea typeface="Arial"/>
                <a:cs typeface="Arial"/>
              </a:rPr>
              <a:t>K</a:t>
            </a:r>
          </a:p>
        </p:txBody>
      </p:sp>
      <p:sp>
        <p:nvSpPr>
          <p:cNvPr id="53" name="s3-pop-2">
            <a:extLst>
              <a:ext uri="{FF2B5EF4-FFF2-40B4-BE49-F238E27FC236}">
                <a16:creationId xmlns:a16="http://schemas.microsoft.com/office/drawing/2014/main" id="{EB2CCE7A-58B9-4575-A9BB-8437D1F4AB10}"/>
              </a:ext>
            </a:extLst>
          </p:cNvPr>
          <p:cNvSpPr>
            <a:spLocks noGrp="1"/>
          </p:cNvSpPr>
          <p:nvPr/>
        </p:nvSpPr>
        <p:spPr>
          <a:xfrm>
            <a:off x="9216390" y="5381625"/>
            <a:ext cx="520065" cy="323850"/>
          </a:xfrm>
          <a:prstGeom prst="rect">
            <a:avLst/>
          </a:prstGeom>
          <a:solidFill>
            <a:srgbClr val="F3CA45"/>
          </a:solidFill>
          <a:ln w="9525">
            <a:solidFill>
              <a:srgbClr val="FFFFFF"/>
            </a:solidFill>
            <a:prstDash val="solid"/>
          </a:ln>
        </p:spPr>
        <p:txBody>
          <a:bodyPr lIns="9525" tIns="0" rIns="9525" bIns="0" anchor="ctr">
            <a:normAutofit/>
          </a:bodyPr>
          <a:lstStyle/>
          <a:p>
            <a:pPr algn="ctr">
              <a:defRPr sz="900" b="1">
                <a:solidFill>
                  <a:srgbClr val="18141E"/>
                </a:solidFill>
                <a:latin typeface="Arial"/>
                <a:ea typeface="Arial"/>
                <a:cs typeface="Arial"/>
              </a:defRPr>
            </a:pPr>
            <a:r>
              <a:rPr sz="900" b="1" dirty="0">
                <a:solidFill>
                  <a:srgbClr val="18141E"/>
                </a:solidFill>
                <a:latin typeface="Arial"/>
                <a:ea typeface="Arial"/>
                <a:cs typeface="Arial"/>
              </a:rPr>
              <a:t>6</a:t>
            </a:r>
            <a:r>
              <a:rPr lang="fr-FR" sz="900" b="1" dirty="0">
                <a:solidFill>
                  <a:srgbClr val="18141E"/>
                </a:solidFill>
                <a:latin typeface="Arial"/>
                <a:ea typeface="Arial"/>
                <a:cs typeface="Arial"/>
              </a:rPr>
              <a:t> </a:t>
            </a:r>
            <a:r>
              <a:rPr sz="900" b="1" dirty="0">
                <a:solidFill>
                  <a:srgbClr val="18141E"/>
                </a:solidFill>
                <a:latin typeface="Arial"/>
                <a:ea typeface="Arial"/>
                <a:cs typeface="Arial"/>
              </a:rPr>
              <a:t>%</a:t>
            </a:r>
            <a:r>
              <a:rPr lang="fr-FR" sz="900" b="1" dirty="0">
                <a:solidFill>
                  <a:srgbClr val="18141E"/>
                </a:solidFill>
                <a:latin typeface="Arial"/>
                <a:ea typeface="Arial"/>
                <a:cs typeface="Arial"/>
              </a:rPr>
              <a:t> </a:t>
            </a:r>
            <a:r>
              <a:rPr sz="900" b="1" dirty="0">
                <a:solidFill>
                  <a:srgbClr val="18141E"/>
                </a:solidFill>
                <a:latin typeface="Arial"/>
                <a:ea typeface="Arial"/>
                <a:cs typeface="Arial"/>
              </a:rPr>
              <a:t>G</a:t>
            </a:r>
          </a:p>
        </p:txBody>
      </p:sp>
      <p:sp>
        <p:nvSpPr>
          <p:cNvPr id="54" name="s3-pop-3">
            <a:extLst>
              <a:ext uri="{FF2B5EF4-FFF2-40B4-BE49-F238E27FC236}">
                <a16:creationId xmlns:a16="http://schemas.microsoft.com/office/drawing/2014/main" id="{79A4C2FB-4FC9-413E-A89A-C1AFAE878D8A}"/>
              </a:ext>
            </a:extLst>
          </p:cNvPr>
          <p:cNvSpPr>
            <a:spLocks noGrp="1"/>
          </p:cNvSpPr>
          <p:nvPr/>
        </p:nvSpPr>
        <p:spPr>
          <a:xfrm>
            <a:off x="9736455" y="5381625"/>
            <a:ext cx="693420" cy="323850"/>
          </a:xfrm>
          <a:prstGeom prst="rect">
            <a:avLst/>
          </a:prstGeom>
          <a:solidFill>
            <a:srgbClr val="765BB0"/>
          </a:solidFill>
          <a:ln w="9525">
            <a:solidFill>
              <a:srgbClr val="FFFFFF"/>
            </a:solidFill>
            <a:prstDash val="solid"/>
          </a:ln>
        </p:spPr>
        <p:txBody>
          <a:bodyPr lIns="9525" tIns="0" rIns="9525" bIns="0" anchor="ctr">
            <a:normAutofit fontScale="94444" lnSpcReduction="10000"/>
          </a:bodyPr>
          <a:lstStyle/>
          <a:p>
            <a:pPr algn="ctr">
              <a:defRPr sz="1125" b="1">
                <a:solidFill>
                  <a:srgbClr val="FFFFFF"/>
                </a:solidFill>
                <a:latin typeface="Arial"/>
                <a:ea typeface="Arial"/>
                <a:cs typeface="Arial"/>
              </a:defRPr>
            </a:pPr>
            <a:r>
              <a:rPr lang="fr-FR" sz="1125" b="1" dirty="0">
                <a:solidFill>
                  <a:srgbClr val="FFFFFF"/>
                </a:solidFill>
                <a:latin typeface="Arial"/>
                <a:ea typeface="Arial"/>
                <a:cs typeface="Arial"/>
              </a:rPr>
              <a:t>8 % autres</a:t>
            </a:r>
          </a:p>
        </p:txBody>
      </p:sp>
      <p:sp>
        <p:nvSpPr>
          <p:cNvPr id="55" name="s3-conclusion">
            <a:extLst>
              <a:ext uri="{FF2B5EF4-FFF2-40B4-BE49-F238E27FC236}">
                <a16:creationId xmlns:a16="http://schemas.microsoft.com/office/drawing/2014/main" id="{4E8FBB0C-0BC7-448F-9057-0753526F005B}"/>
              </a:ext>
            </a:extLst>
          </p:cNvPr>
          <p:cNvSpPr>
            <a:spLocks noGrp="1"/>
          </p:cNvSpPr>
          <p:nvPr/>
        </p:nvSpPr>
        <p:spPr>
          <a:xfrm>
            <a:off x="1571625" y="5810250"/>
            <a:ext cx="9048750" cy="400050"/>
          </a:xfrm>
          <a:prstGeom prst="rect">
            <a:avLst/>
          </a:prstGeom>
          <a:solidFill>
            <a:srgbClr val="FFF6D8"/>
          </a:solidFill>
          <a:ln w="0">
            <a:noFill/>
            <a:prstDash val="solid"/>
          </a:ln>
        </p:spPr>
        <p:txBody>
          <a:bodyPr wrap="square" lIns="66675" tIns="47625" rIns="66675" bIns="47625" anchor="ctr">
            <a:normAutofit fontScale="97698"/>
          </a:bodyPr>
          <a:lstStyle/>
          <a:p>
            <a:pPr algn="ctr">
              <a:defRPr sz="1575" b="1">
                <a:solidFill>
                  <a:srgbClr val="55378F"/>
                </a:solidFill>
                <a:latin typeface="Arial"/>
                <a:ea typeface="Arial"/>
                <a:cs typeface="Arial"/>
              </a:defRPr>
            </a:pPr>
            <a:r>
              <a:rPr lang="fr-FR" dirty="0"/>
              <a:t>Le Soleil est intermédiaire parmi les extrêmes, mais plus lumineux que la majorité des étoiles.</a:t>
            </a:r>
          </a:p>
        </p:txBody>
      </p:sp>
    </p:spTree>
    <p:extLst>
      <p:ext uri="{BB962C8B-B14F-4D97-AF65-F5344CB8AC3E}">
        <p14:creationId xmlns:p14="http://schemas.microsoft.com/office/powerpoint/2010/main" val="547375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015250B1-CA93-9F49-B4BD-BE633D0306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42735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4A79353F-784F-8D41-B1A7-EBB162828C1B}"/>
              </a:ext>
            </a:extLst>
          </p:cNvPr>
          <p:cNvSpPr>
            <a:spLocks noGrp="1"/>
          </p:cNvSpPr>
          <p:nvPr>
            <p:ph type="title"/>
          </p:nvPr>
        </p:nvSpPr>
        <p:spPr>
          <a:xfrm>
            <a:off x="838200" y="365125"/>
            <a:ext cx="10515600" cy="1325563"/>
          </a:xfrm>
        </p:spPr>
        <p:txBody>
          <a:bodyPr>
            <a:normAutofit/>
          </a:bodyPr>
          <a:lstStyle/>
          <a:p>
            <a:pPr algn="ctr">
              <a:buNone/>
            </a:pPr>
            <a:r>
              <a:rPr b="1">
                <a:ln w="38100">
                  <a:solidFill>
                    <a:schemeClr val="tx1"/>
                  </a:solidFill>
                </a:ln>
                <a:latin typeface="Montserrat Thin"/>
                <a:ea typeface="Montserrat Thin"/>
                <a:cs typeface="Montserrat Thin"/>
              </a:rPr>
              <a:t>Du Soleil divin au Soleil central</a:t>
            </a:r>
          </a:p>
        </p:txBody>
      </p:sp>
      <p:sp>
        <p:nvSpPr>
          <p:cNvPr id="5" name="s5-sub">
            <a:extLst>
              <a:ext uri="{FF2B5EF4-FFF2-40B4-BE49-F238E27FC236}">
                <a16:creationId xmlns:a16="http://schemas.microsoft.com/office/drawing/2014/main" id="{76E67BDD-7D82-43B1-A2B3-5F7E7A45B50E}"/>
              </a:ext>
            </a:extLst>
          </p:cNvPr>
          <p:cNvSpPr>
            <a:spLocks noGrp="1"/>
          </p:cNvSpPr>
          <p:nvPr/>
        </p:nvSpPr>
        <p:spPr>
          <a:xfrm>
            <a:off x="1524000" y="1504950"/>
            <a:ext cx="9144000" cy="457200"/>
          </a:xfrm>
          <a:prstGeom prst="rect">
            <a:avLst/>
          </a:prstGeom>
          <a:noFill/>
          <a:ln w="0">
            <a:noFill/>
            <a:prstDash val="solid"/>
          </a:ln>
        </p:spPr>
        <p:txBody>
          <a:bodyPr wrap="square" lIns="66675" tIns="47625" rIns="66675" bIns="47625" anchor="ctr">
            <a:normAutofit fontScale="87802"/>
          </a:bodyPr>
          <a:lstStyle/>
          <a:p>
            <a:pPr algn="ctr">
              <a:defRPr sz="1950" b="1">
                <a:solidFill>
                  <a:srgbClr val="55378F"/>
                </a:solidFill>
                <a:latin typeface="Arial"/>
                <a:ea typeface="Arial"/>
                <a:cs typeface="Arial"/>
              </a:defRPr>
            </a:pPr>
            <a:r>
              <a:t>Le passage d’un monde centré sur la Terre à un système planétaire centré sur le Soleil.</a:t>
            </a:r>
          </a:p>
        </p:txBody>
      </p:sp>
      <p:sp>
        <p:nvSpPr>
          <p:cNvPr id="6" name="s5-timeline">
            <a:extLst>
              <a:ext uri="{FF2B5EF4-FFF2-40B4-BE49-F238E27FC236}">
                <a16:creationId xmlns:a16="http://schemas.microsoft.com/office/drawing/2014/main" id="{7C19084C-01A2-4632-814E-029BE0416544}"/>
              </a:ext>
            </a:extLst>
          </p:cNvPr>
          <p:cNvSpPr>
            <a:spLocks noGrp="1"/>
          </p:cNvSpPr>
          <p:nvPr/>
        </p:nvSpPr>
        <p:spPr>
          <a:xfrm>
            <a:off x="2190750" y="2362200"/>
            <a:ext cx="0" cy="2714625"/>
          </a:xfrm>
          <a:prstGeom prst="line">
            <a:avLst/>
          </a:prstGeom>
          <a:noFill/>
          <a:ln w="66675">
            <a:solidFill>
              <a:srgbClr val="EEE8F8"/>
            </a:solidFill>
            <a:prstDash val="solid"/>
          </a:ln>
        </p:spPr>
      </p:sp>
      <p:sp>
        <p:nvSpPr>
          <p:cNvPr id="7" name="s5-dot-0">
            <a:extLst>
              <a:ext uri="{FF2B5EF4-FFF2-40B4-BE49-F238E27FC236}">
                <a16:creationId xmlns:a16="http://schemas.microsoft.com/office/drawing/2014/main" id="{08E8BA06-7F49-43DC-A971-F5A2B9F53FC9}"/>
              </a:ext>
            </a:extLst>
          </p:cNvPr>
          <p:cNvSpPr>
            <a:spLocks noGrp="1"/>
          </p:cNvSpPr>
          <p:nvPr/>
        </p:nvSpPr>
        <p:spPr>
          <a:xfrm>
            <a:off x="1943100" y="2371725"/>
            <a:ext cx="495300" cy="495300"/>
          </a:xfrm>
          <a:prstGeom prst="ellipse">
            <a:avLst/>
          </a:prstGeom>
          <a:solidFill>
            <a:srgbClr val="F3CA45"/>
          </a:solidFill>
          <a:ln w="0">
            <a:solidFill>
              <a:srgbClr val="F3CA45"/>
            </a:solidFill>
            <a:prstDash val="solid"/>
          </a:ln>
        </p:spPr>
        <p:txBody>
          <a:bodyPr lIns="0" tIns="0" rIns="0" bIns="0" anchor="ctr"/>
          <a:lstStyle/>
          <a:p>
            <a:pPr algn="ctr">
              <a:defRPr sz="1638" b="1">
                <a:solidFill>
                  <a:srgbClr val="FFFFFF"/>
                </a:solidFill>
                <a:latin typeface="Arial"/>
                <a:ea typeface="Arial"/>
                <a:cs typeface="Arial"/>
              </a:defRPr>
            </a:pPr>
            <a:r>
              <a:rPr sz="1638" b="1">
                <a:solidFill>
                  <a:srgbClr val="FFFFFF"/>
                </a:solidFill>
                <a:latin typeface="Arial"/>
                <a:ea typeface="Arial"/>
                <a:cs typeface="Arial"/>
              </a:rPr>
              <a:t>1</a:t>
            </a:r>
          </a:p>
        </p:txBody>
      </p:sp>
      <p:sp>
        <p:nvSpPr>
          <p:cNvPr id="8" name="s5-date-0">
            <a:extLst>
              <a:ext uri="{FF2B5EF4-FFF2-40B4-BE49-F238E27FC236}">
                <a16:creationId xmlns:a16="http://schemas.microsoft.com/office/drawing/2014/main" id="{AB5120B6-6CB0-4610-9B00-D792DCB53E65}"/>
              </a:ext>
            </a:extLst>
          </p:cNvPr>
          <p:cNvSpPr>
            <a:spLocks noGrp="1"/>
          </p:cNvSpPr>
          <p:nvPr/>
        </p:nvSpPr>
        <p:spPr>
          <a:xfrm>
            <a:off x="2714625" y="2143125"/>
            <a:ext cx="2476500" cy="285750"/>
          </a:xfrm>
          <a:prstGeom prst="rect">
            <a:avLst/>
          </a:prstGeom>
          <a:noFill/>
          <a:ln w="0">
            <a:noFill/>
            <a:prstDash val="solid"/>
          </a:ln>
        </p:spPr>
        <p:txBody>
          <a:bodyPr wrap="square" lIns="66675" tIns="47625" rIns="66675" bIns="47625" anchor="ctr">
            <a:normAutofit/>
          </a:bodyPr>
          <a:lstStyle/>
          <a:p>
            <a:pPr algn="l">
              <a:defRPr sz="1200" b="1">
                <a:solidFill>
                  <a:srgbClr val="55378F"/>
                </a:solidFill>
                <a:latin typeface="Arial"/>
                <a:ea typeface="Arial"/>
                <a:cs typeface="Arial"/>
              </a:defRPr>
            </a:pPr>
            <a:r>
              <a:t>ANTIQUITÉ</a:t>
            </a:r>
          </a:p>
        </p:txBody>
      </p:sp>
      <p:sp>
        <p:nvSpPr>
          <p:cNvPr id="9" name="s5-text-0">
            <a:extLst>
              <a:ext uri="{FF2B5EF4-FFF2-40B4-BE49-F238E27FC236}">
                <a16:creationId xmlns:a16="http://schemas.microsoft.com/office/drawing/2014/main" id="{0E7034C2-9692-4B5F-B690-8BCA42EC4B83}"/>
              </a:ext>
            </a:extLst>
          </p:cNvPr>
          <p:cNvSpPr>
            <a:spLocks noGrp="1"/>
          </p:cNvSpPr>
          <p:nvPr/>
        </p:nvSpPr>
        <p:spPr>
          <a:xfrm>
            <a:off x="2714625" y="2428875"/>
            <a:ext cx="7524750" cy="742950"/>
          </a:xfrm>
          <a:prstGeom prst="rect">
            <a:avLst/>
          </a:prstGeom>
          <a:noFill/>
          <a:ln w="0">
            <a:noFill/>
            <a:prstDash val="solid"/>
          </a:ln>
        </p:spPr>
        <p:txBody>
          <a:bodyPr wrap="square" lIns="66675" tIns="47625" rIns="66675" bIns="47625" anchor="ctr">
            <a:normAutofit/>
          </a:bodyPr>
          <a:lstStyle/>
          <a:p>
            <a:pPr algn="l">
              <a:defRPr sz="1650">
                <a:solidFill>
                  <a:srgbClr val="18141E"/>
                </a:solidFill>
                <a:latin typeface="Arial"/>
                <a:ea typeface="Arial"/>
                <a:cs typeface="Arial"/>
              </a:defRPr>
            </a:pPr>
            <a:r>
              <a:rPr lang="fr-FR" b="1" dirty="0">
                <a:solidFill>
                  <a:srgbClr val="55378F"/>
                </a:solidFill>
              </a:rPr>
              <a:t>Des repères célestes — </a:t>
            </a:r>
            <a:r>
              <a:rPr lang="fr-FR" dirty="0"/>
              <a:t>Le Soleil rythme les jours, les saisons et les calendriers ; les modèles géocentriques dominent.</a:t>
            </a:r>
          </a:p>
        </p:txBody>
      </p:sp>
      <p:sp>
        <p:nvSpPr>
          <p:cNvPr id="10" name="s5-dot-1">
            <a:extLst>
              <a:ext uri="{FF2B5EF4-FFF2-40B4-BE49-F238E27FC236}">
                <a16:creationId xmlns:a16="http://schemas.microsoft.com/office/drawing/2014/main" id="{F9516B69-228F-4580-B808-525F360698F5}"/>
              </a:ext>
            </a:extLst>
          </p:cNvPr>
          <p:cNvSpPr>
            <a:spLocks noGrp="1"/>
          </p:cNvSpPr>
          <p:nvPr/>
        </p:nvSpPr>
        <p:spPr>
          <a:xfrm>
            <a:off x="1943100" y="3562350"/>
            <a:ext cx="495300" cy="495300"/>
          </a:xfrm>
          <a:prstGeom prst="ellipse">
            <a:avLst/>
          </a:prstGeom>
          <a:solidFill>
            <a:srgbClr val="765BB0"/>
          </a:solidFill>
          <a:ln w="0">
            <a:solidFill>
              <a:srgbClr val="765BB0"/>
            </a:solidFill>
            <a:prstDash val="solid"/>
          </a:ln>
        </p:spPr>
        <p:txBody>
          <a:bodyPr lIns="0" tIns="0" rIns="0" bIns="0" anchor="ctr"/>
          <a:lstStyle/>
          <a:p>
            <a:pPr algn="ctr">
              <a:defRPr sz="1638" b="1">
                <a:solidFill>
                  <a:srgbClr val="FFFFFF"/>
                </a:solidFill>
                <a:latin typeface="Arial"/>
                <a:ea typeface="Arial"/>
                <a:cs typeface="Arial"/>
              </a:defRPr>
            </a:pPr>
            <a:r>
              <a:rPr sz="1638" b="1">
                <a:solidFill>
                  <a:srgbClr val="FFFFFF"/>
                </a:solidFill>
                <a:latin typeface="Arial"/>
                <a:ea typeface="Arial"/>
                <a:cs typeface="Arial"/>
              </a:rPr>
              <a:t>2</a:t>
            </a:r>
          </a:p>
        </p:txBody>
      </p:sp>
      <p:sp>
        <p:nvSpPr>
          <p:cNvPr id="11" name="s5-date-1">
            <a:extLst>
              <a:ext uri="{FF2B5EF4-FFF2-40B4-BE49-F238E27FC236}">
                <a16:creationId xmlns:a16="http://schemas.microsoft.com/office/drawing/2014/main" id="{E6DAF983-97FF-400C-8982-69E45A7B4662}"/>
              </a:ext>
            </a:extLst>
          </p:cNvPr>
          <p:cNvSpPr>
            <a:spLocks noGrp="1"/>
          </p:cNvSpPr>
          <p:nvPr/>
        </p:nvSpPr>
        <p:spPr>
          <a:xfrm>
            <a:off x="2714625" y="3333750"/>
            <a:ext cx="2476500" cy="285750"/>
          </a:xfrm>
          <a:prstGeom prst="rect">
            <a:avLst/>
          </a:prstGeom>
          <a:noFill/>
          <a:ln w="0">
            <a:noFill/>
            <a:prstDash val="solid"/>
          </a:ln>
        </p:spPr>
        <p:txBody>
          <a:bodyPr wrap="square" lIns="66675" tIns="47625" rIns="66675" bIns="47625" anchor="ctr">
            <a:normAutofit/>
          </a:bodyPr>
          <a:lstStyle/>
          <a:p>
            <a:pPr algn="l">
              <a:defRPr sz="1200" b="1">
                <a:solidFill>
                  <a:srgbClr val="55378F"/>
                </a:solidFill>
                <a:latin typeface="Arial"/>
                <a:ea typeface="Arial"/>
                <a:cs typeface="Arial"/>
              </a:defRPr>
            </a:pPr>
            <a:r>
              <a:rPr dirty="0"/>
              <a:t>IIIᵉ SIÈCLE AV. </a:t>
            </a:r>
            <a:r>
              <a:rPr lang="fr-FR" dirty="0"/>
              <a:t>JC</a:t>
            </a:r>
            <a:endParaRPr dirty="0"/>
          </a:p>
        </p:txBody>
      </p:sp>
      <p:sp>
        <p:nvSpPr>
          <p:cNvPr id="12" name="s5-text-1">
            <a:extLst>
              <a:ext uri="{FF2B5EF4-FFF2-40B4-BE49-F238E27FC236}">
                <a16:creationId xmlns:a16="http://schemas.microsoft.com/office/drawing/2014/main" id="{138EE8C3-2CFB-4829-8131-2CE7F61261BB}"/>
              </a:ext>
            </a:extLst>
          </p:cNvPr>
          <p:cNvSpPr>
            <a:spLocks noGrp="1"/>
          </p:cNvSpPr>
          <p:nvPr/>
        </p:nvSpPr>
        <p:spPr>
          <a:xfrm>
            <a:off x="2714625" y="3619500"/>
            <a:ext cx="7524750" cy="742950"/>
          </a:xfrm>
          <a:prstGeom prst="rect">
            <a:avLst/>
          </a:prstGeom>
          <a:noFill/>
          <a:ln w="0">
            <a:noFill/>
            <a:prstDash val="solid"/>
          </a:ln>
        </p:spPr>
        <p:txBody>
          <a:bodyPr wrap="square" lIns="66675" tIns="47625" rIns="66675" bIns="47625" anchor="ctr">
            <a:normAutofit/>
          </a:bodyPr>
          <a:lstStyle/>
          <a:p>
            <a:pPr algn="l">
              <a:defRPr sz="1650">
                <a:solidFill>
                  <a:srgbClr val="18141E"/>
                </a:solidFill>
                <a:latin typeface="Arial"/>
                <a:ea typeface="Arial"/>
                <a:cs typeface="Arial"/>
              </a:defRPr>
            </a:pPr>
            <a:r>
              <a:rPr lang="fr-FR" b="1" dirty="0">
                <a:solidFill>
                  <a:srgbClr val="55378F"/>
                </a:solidFill>
              </a:rPr>
              <a:t>L’intuition d’Aristarque — </a:t>
            </a:r>
            <a:r>
              <a:rPr lang="fr-FR" dirty="0"/>
              <a:t>Il propose que la Terre tourne autour du Soleil : une idée sans preuve suffisante à l’époque.</a:t>
            </a:r>
          </a:p>
        </p:txBody>
      </p:sp>
      <p:sp>
        <p:nvSpPr>
          <p:cNvPr id="13" name="s5-dot-2">
            <a:extLst>
              <a:ext uri="{FF2B5EF4-FFF2-40B4-BE49-F238E27FC236}">
                <a16:creationId xmlns:a16="http://schemas.microsoft.com/office/drawing/2014/main" id="{47AD1D0F-3D6D-454B-A1C7-34F259B5D020}"/>
              </a:ext>
            </a:extLst>
          </p:cNvPr>
          <p:cNvSpPr>
            <a:spLocks noGrp="1"/>
          </p:cNvSpPr>
          <p:nvPr/>
        </p:nvSpPr>
        <p:spPr>
          <a:xfrm>
            <a:off x="1943100" y="4752975"/>
            <a:ext cx="495300" cy="495300"/>
          </a:xfrm>
          <a:prstGeom prst="ellipse">
            <a:avLst/>
          </a:prstGeom>
          <a:solidFill>
            <a:srgbClr val="E39138"/>
          </a:solidFill>
          <a:ln w="0">
            <a:solidFill>
              <a:srgbClr val="E39138"/>
            </a:solidFill>
            <a:prstDash val="solid"/>
          </a:ln>
        </p:spPr>
        <p:txBody>
          <a:bodyPr lIns="0" tIns="0" rIns="0" bIns="0" anchor="ctr"/>
          <a:lstStyle/>
          <a:p>
            <a:pPr algn="ctr">
              <a:defRPr sz="1638" b="1">
                <a:solidFill>
                  <a:srgbClr val="FFFFFF"/>
                </a:solidFill>
                <a:latin typeface="Arial"/>
                <a:ea typeface="Arial"/>
                <a:cs typeface="Arial"/>
              </a:defRPr>
            </a:pPr>
            <a:r>
              <a:rPr sz="1638" b="1" dirty="0">
                <a:solidFill>
                  <a:srgbClr val="FFFFFF"/>
                </a:solidFill>
                <a:latin typeface="Arial"/>
                <a:ea typeface="Arial"/>
                <a:cs typeface="Arial"/>
              </a:rPr>
              <a:t>3</a:t>
            </a:r>
          </a:p>
        </p:txBody>
      </p:sp>
      <p:sp>
        <p:nvSpPr>
          <p:cNvPr id="14" name="s5-date-2">
            <a:extLst>
              <a:ext uri="{FF2B5EF4-FFF2-40B4-BE49-F238E27FC236}">
                <a16:creationId xmlns:a16="http://schemas.microsoft.com/office/drawing/2014/main" id="{12816E50-C9E0-4979-9D01-C32F2178F93E}"/>
              </a:ext>
            </a:extLst>
          </p:cNvPr>
          <p:cNvSpPr>
            <a:spLocks noGrp="1"/>
          </p:cNvSpPr>
          <p:nvPr/>
        </p:nvSpPr>
        <p:spPr>
          <a:xfrm>
            <a:off x="2714625" y="4524375"/>
            <a:ext cx="2476500" cy="285750"/>
          </a:xfrm>
          <a:prstGeom prst="rect">
            <a:avLst/>
          </a:prstGeom>
          <a:noFill/>
          <a:ln w="0">
            <a:noFill/>
            <a:prstDash val="solid"/>
          </a:ln>
        </p:spPr>
        <p:txBody>
          <a:bodyPr wrap="square" lIns="66675" tIns="47625" rIns="66675" bIns="47625" anchor="ctr">
            <a:normAutofit/>
          </a:bodyPr>
          <a:lstStyle/>
          <a:p>
            <a:pPr algn="l">
              <a:defRPr sz="1200" b="1">
                <a:solidFill>
                  <a:srgbClr val="55378F"/>
                </a:solidFill>
                <a:latin typeface="Arial"/>
                <a:ea typeface="Arial"/>
                <a:cs typeface="Arial"/>
              </a:defRPr>
            </a:pPr>
            <a:r>
              <a:t>1543</a:t>
            </a:r>
          </a:p>
        </p:txBody>
      </p:sp>
      <p:sp>
        <p:nvSpPr>
          <p:cNvPr id="15" name="s5-text-2">
            <a:extLst>
              <a:ext uri="{FF2B5EF4-FFF2-40B4-BE49-F238E27FC236}">
                <a16:creationId xmlns:a16="http://schemas.microsoft.com/office/drawing/2014/main" id="{DE7AB033-998F-476D-8878-1F1D4DE4D4F7}"/>
              </a:ext>
            </a:extLst>
          </p:cNvPr>
          <p:cNvSpPr>
            <a:spLocks noGrp="1"/>
          </p:cNvSpPr>
          <p:nvPr/>
        </p:nvSpPr>
        <p:spPr>
          <a:xfrm>
            <a:off x="2714625" y="4810125"/>
            <a:ext cx="7524750" cy="742950"/>
          </a:xfrm>
          <a:prstGeom prst="rect">
            <a:avLst/>
          </a:prstGeom>
          <a:noFill/>
          <a:ln w="0">
            <a:noFill/>
            <a:prstDash val="solid"/>
          </a:ln>
        </p:spPr>
        <p:txBody>
          <a:bodyPr wrap="square" lIns="66675" tIns="47625" rIns="66675" bIns="47625" anchor="ctr">
            <a:normAutofit/>
          </a:bodyPr>
          <a:lstStyle/>
          <a:p>
            <a:pPr algn="l">
              <a:defRPr sz="1650">
                <a:solidFill>
                  <a:srgbClr val="18141E"/>
                </a:solidFill>
                <a:latin typeface="Arial"/>
                <a:ea typeface="Arial"/>
                <a:cs typeface="Arial"/>
              </a:defRPr>
            </a:pPr>
            <a:r>
              <a:rPr b="1">
                <a:solidFill>
                  <a:srgbClr val="55378F"/>
                </a:solidFill>
              </a:rPr>
              <a:t>Le modèle de Copernic — </a:t>
            </a:r>
            <a:r>
              <a:t>La Terre devient une planète parmi les autres, en orbite autour du Soleil.</a:t>
            </a:r>
          </a:p>
        </p:txBody>
      </p:sp>
      <p:sp>
        <p:nvSpPr>
          <p:cNvPr id="16" name="s5-conclusion">
            <a:extLst>
              <a:ext uri="{FF2B5EF4-FFF2-40B4-BE49-F238E27FC236}">
                <a16:creationId xmlns:a16="http://schemas.microsoft.com/office/drawing/2014/main" id="{79772F33-B53E-4C59-A6CD-7220D07B5E1E}"/>
              </a:ext>
            </a:extLst>
          </p:cNvPr>
          <p:cNvSpPr>
            <a:spLocks noGrp="1"/>
          </p:cNvSpPr>
          <p:nvPr/>
        </p:nvSpPr>
        <p:spPr>
          <a:xfrm>
            <a:off x="2381250" y="5619750"/>
            <a:ext cx="7429500" cy="438150"/>
          </a:xfrm>
          <a:prstGeom prst="rect">
            <a:avLst/>
          </a:prstGeom>
          <a:solidFill>
            <a:srgbClr val="FFF6D8"/>
          </a:solidFill>
          <a:ln w="0">
            <a:noFill/>
            <a:prstDash val="solid"/>
          </a:ln>
        </p:spPr>
        <p:txBody>
          <a:bodyPr wrap="square" lIns="66675" tIns="47625" rIns="66675" bIns="47625" anchor="ctr">
            <a:normAutofit fontScale="90000" lnSpcReduction="20000"/>
          </a:bodyPr>
          <a:lstStyle/>
          <a:p>
            <a:pPr algn="ctr">
              <a:defRPr sz="1500" b="1">
                <a:solidFill>
                  <a:srgbClr val="55378F"/>
                </a:solidFill>
                <a:latin typeface="Arial"/>
                <a:ea typeface="Arial"/>
                <a:cs typeface="Arial"/>
              </a:defRPr>
            </a:pPr>
            <a:r>
              <a:rPr lang="fr-FR" dirty="0"/>
              <a:t>Une nouvelle architecture du Système solaire, que les observations et la physique devront encore confirmer.</a:t>
            </a:r>
          </a:p>
        </p:txBody>
      </p:sp>
    </p:spTree>
    <p:extLst>
      <p:ext uri="{BB962C8B-B14F-4D97-AF65-F5344CB8AC3E}">
        <p14:creationId xmlns:p14="http://schemas.microsoft.com/office/powerpoint/2010/main" val="3867339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91B67E32-11F9-2648-9D27-31B66BD1572B}"/>
              </a:ext>
            </a:extLst>
          </p:cNvPr>
          <p:cNvSpPr>
            <a:spLocks noGrp="1"/>
          </p:cNvSpPr>
          <p:nvPr>
            <p:ph type="title"/>
          </p:nvPr>
        </p:nvSpPr>
        <p:spPr>
          <a:xfrm>
            <a:off x="838200" y="365125"/>
            <a:ext cx="10515600" cy="1325563"/>
          </a:xfrm>
        </p:spPr>
        <p:txBody>
          <a:bodyPr>
            <a:normAutofit/>
          </a:bodyPr>
          <a:lstStyle/>
          <a:p>
            <a:pPr algn="ctr">
              <a:buNone/>
            </a:pPr>
            <a:r>
              <a:rPr lang="fr-FR" b="1" dirty="0">
                <a:ln w="38100">
                  <a:solidFill>
                    <a:schemeClr val="tx1"/>
                  </a:solidFill>
                </a:ln>
                <a:latin typeface="Montserrat Thin"/>
                <a:ea typeface="Montserrat Thin"/>
                <a:cs typeface="Montserrat Thin"/>
              </a:rPr>
              <a:t>Le Soleil devient un objet de science</a:t>
            </a:r>
          </a:p>
        </p:txBody>
      </p:sp>
      <p:pic>
        <p:nvPicPr>
          <p:cNvPr id="20" name="Image 19"/>
          <p:cNvPicPr>
            <a:picLocks noChangeAspect="1"/>
          </p:cNvPicPr>
          <p:nvPr/>
        </p:nvPicPr>
        <p:blipFill>
          <a:blip r:embed="rId3"/>
          <a:srcRect l="7692" r="7692"/>
          <a:stretch>
            <a:fillRect/>
          </a:stretch>
        </p:blipFill>
        <p:spPr>
          <a:xfrm>
            <a:off x="1428750" y="1666875"/>
            <a:ext cx="3143250" cy="3714750"/>
          </a:xfrm>
          <a:prstGeom prst="roundRect">
            <a:avLst>
              <a:gd name="adj" fmla="val 4242"/>
            </a:avLst>
          </a:prstGeom>
        </p:spPr>
      </p:pic>
      <p:sp>
        <p:nvSpPr>
          <p:cNvPr id="6" name="s6-credit">
            <a:extLst>
              <a:ext uri="{FF2B5EF4-FFF2-40B4-BE49-F238E27FC236}">
                <a16:creationId xmlns:a16="http://schemas.microsoft.com/office/drawing/2014/main" id="{52779014-C61F-468A-B088-76ACAD4E841E}"/>
              </a:ext>
            </a:extLst>
          </p:cNvPr>
          <p:cNvSpPr>
            <a:spLocks noGrp="1"/>
          </p:cNvSpPr>
          <p:nvPr/>
        </p:nvSpPr>
        <p:spPr>
          <a:xfrm>
            <a:off x="1428750" y="5410200"/>
            <a:ext cx="3143250" cy="419100"/>
          </a:xfrm>
          <a:prstGeom prst="rect">
            <a:avLst/>
          </a:prstGeom>
          <a:noFill/>
          <a:ln w="0">
            <a:noFill/>
            <a:prstDash val="solid"/>
          </a:ln>
        </p:spPr>
        <p:txBody>
          <a:bodyPr wrap="square" lIns="66675" tIns="47625" rIns="66675" bIns="47625" anchor="ctr">
            <a:normAutofit/>
          </a:bodyPr>
          <a:lstStyle/>
          <a:p>
            <a:pPr algn="ctr">
              <a:defRPr sz="900">
                <a:solidFill>
                  <a:srgbClr val="635E69"/>
                </a:solidFill>
                <a:latin typeface="Arial"/>
                <a:ea typeface="Arial"/>
                <a:cs typeface="Arial"/>
              </a:defRPr>
            </a:pPr>
            <a:r>
              <a:rPr lang="fr-FR" dirty="0"/>
              <a:t>Taches solaires dessinées par Galilée, 23 juin 1612</a:t>
            </a:r>
          </a:p>
          <a:p>
            <a:pPr algn="ctr">
              <a:defRPr sz="900">
                <a:solidFill>
                  <a:srgbClr val="635E69"/>
                </a:solidFill>
                <a:latin typeface="Arial"/>
                <a:ea typeface="Arial"/>
                <a:cs typeface="Arial"/>
              </a:defRPr>
            </a:pPr>
            <a:r>
              <a:rPr lang="fr-FR" dirty="0"/>
              <a:t>The Galileo Project, </a:t>
            </a:r>
            <a:r>
              <a:rPr lang="fr-FR" dirty="0" err="1"/>
              <a:t>Rice</a:t>
            </a:r>
            <a:r>
              <a:rPr lang="fr-FR" dirty="0"/>
              <a:t> </a:t>
            </a:r>
            <a:r>
              <a:rPr lang="fr-FR" dirty="0" err="1"/>
              <a:t>University</a:t>
            </a:r>
            <a:r>
              <a:rPr lang="fr-FR" dirty="0"/>
              <a:t> / Owen </a:t>
            </a:r>
            <a:r>
              <a:rPr lang="fr-FR" dirty="0" err="1"/>
              <a:t>Gingerich</a:t>
            </a:r>
            <a:endParaRPr lang="fr-FR" dirty="0"/>
          </a:p>
        </p:txBody>
      </p:sp>
      <p:sp>
        <p:nvSpPr>
          <p:cNvPr id="7" name="s6-dot-0">
            <a:extLst>
              <a:ext uri="{FF2B5EF4-FFF2-40B4-BE49-F238E27FC236}">
                <a16:creationId xmlns:a16="http://schemas.microsoft.com/office/drawing/2014/main" id="{B78A12CB-D468-4824-9B44-577C76722AA1}"/>
              </a:ext>
            </a:extLst>
          </p:cNvPr>
          <p:cNvSpPr>
            <a:spLocks noGrp="1"/>
          </p:cNvSpPr>
          <p:nvPr/>
        </p:nvSpPr>
        <p:spPr>
          <a:xfrm>
            <a:off x="4953000" y="1762125"/>
            <a:ext cx="476250" cy="476250"/>
          </a:xfrm>
          <a:prstGeom prst="ellipse">
            <a:avLst/>
          </a:prstGeom>
          <a:solidFill>
            <a:srgbClr val="F3CA45"/>
          </a:solidFill>
          <a:ln w="0">
            <a:solidFill>
              <a:srgbClr val="F3CA45"/>
            </a:solidFill>
            <a:prstDash val="solid"/>
          </a:ln>
        </p:spPr>
        <p:txBody>
          <a:bodyPr lIns="0" tIns="0" rIns="0" bIns="0" anchor="ctr"/>
          <a:lstStyle/>
          <a:p>
            <a:pPr algn="ctr">
              <a:defRPr sz="1575" b="1">
                <a:solidFill>
                  <a:srgbClr val="FFFFFF"/>
                </a:solidFill>
                <a:latin typeface="Arial"/>
                <a:ea typeface="Arial"/>
                <a:cs typeface="Arial"/>
              </a:defRPr>
            </a:pPr>
            <a:r>
              <a:rPr sz="1575" b="1">
                <a:solidFill>
                  <a:srgbClr val="FFFFFF"/>
                </a:solidFill>
                <a:latin typeface="Arial"/>
                <a:ea typeface="Arial"/>
                <a:cs typeface="Arial"/>
              </a:rPr>
              <a:t>1</a:t>
            </a:r>
          </a:p>
        </p:txBody>
      </p:sp>
      <p:sp>
        <p:nvSpPr>
          <p:cNvPr id="8" name="s6-date-0">
            <a:extLst>
              <a:ext uri="{FF2B5EF4-FFF2-40B4-BE49-F238E27FC236}">
                <a16:creationId xmlns:a16="http://schemas.microsoft.com/office/drawing/2014/main" id="{4B059E29-4AB3-4C50-B7B8-92EDA2CDC43C}"/>
              </a:ext>
            </a:extLst>
          </p:cNvPr>
          <p:cNvSpPr>
            <a:spLocks noGrp="1"/>
          </p:cNvSpPr>
          <p:nvPr/>
        </p:nvSpPr>
        <p:spPr>
          <a:xfrm>
            <a:off x="5619750" y="1666875"/>
            <a:ext cx="1619250" cy="323850"/>
          </a:xfrm>
          <a:prstGeom prst="rect">
            <a:avLst/>
          </a:prstGeom>
          <a:noFill/>
          <a:ln w="0">
            <a:noFill/>
            <a:prstDash val="solid"/>
          </a:ln>
        </p:spPr>
        <p:txBody>
          <a:bodyPr wrap="square" lIns="66675" tIns="47625" rIns="66675" bIns="47625" anchor="ctr">
            <a:normAutofit/>
          </a:bodyPr>
          <a:lstStyle/>
          <a:p>
            <a:pPr algn="l">
              <a:defRPr sz="1350" b="1">
                <a:solidFill>
                  <a:srgbClr val="55378F"/>
                </a:solidFill>
                <a:latin typeface="Arial"/>
                <a:ea typeface="Arial"/>
                <a:cs typeface="Arial"/>
              </a:defRPr>
            </a:pPr>
            <a:r>
              <a:rPr dirty="0"/>
              <a:t>1610–1613</a:t>
            </a:r>
          </a:p>
        </p:txBody>
      </p:sp>
      <p:sp>
        <p:nvSpPr>
          <p:cNvPr id="9" name="s6-head-0">
            <a:extLst>
              <a:ext uri="{FF2B5EF4-FFF2-40B4-BE49-F238E27FC236}">
                <a16:creationId xmlns:a16="http://schemas.microsoft.com/office/drawing/2014/main" id="{ABA0B9B1-4746-4AA7-89CF-B7A04F8004C8}"/>
              </a:ext>
            </a:extLst>
          </p:cNvPr>
          <p:cNvSpPr>
            <a:spLocks noGrp="1"/>
          </p:cNvSpPr>
          <p:nvPr/>
        </p:nvSpPr>
        <p:spPr>
          <a:xfrm>
            <a:off x="5619750" y="1990725"/>
            <a:ext cx="4762500" cy="333375"/>
          </a:xfrm>
          <a:prstGeom prst="rect">
            <a:avLst/>
          </a:prstGeom>
          <a:noFill/>
          <a:ln w="0">
            <a:noFill/>
            <a:prstDash val="solid"/>
          </a:ln>
        </p:spPr>
        <p:txBody>
          <a:bodyPr wrap="square" lIns="66675" tIns="47625" rIns="66675" bIns="47625" anchor="ctr">
            <a:normAutofit fontScale="90833" lnSpcReduction="10000"/>
          </a:bodyPr>
          <a:lstStyle/>
          <a:p>
            <a:pPr algn="l">
              <a:defRPr sz="1875" b="1">
                <a:solidFill>
                  <a:srgbClr val="18141E"/>
                </a:solidFill>
                <a:latin typeface="Arial"/>
                <a:ea typeface="Arial"/>
                <a:cs typeface="Arial"/>
              </a:defRPr>
            </a:pPr>
            <a:r>
              <a:rPr lang="fr-FR" dirty="0"/>
              <a:t>Taches solaires</a:t>
            </a:r>
          </a:p>
        </p:txBody>
      </p:sp>
      <p:sp>
        <p:nvSpPr>
          <p:cNvPr id="10" name="s6-body-0">
            <a:extLst>
              <a:ext uri="{FF2B5EF4-FFF2-40B4-BE49-F238E27FC236}">
                <a16:creationId xmlns:a16="http://schemas.microsoft.com/office/drawing/2014/main" id="{4F0E14BB-FFA1-400B-B416-563030C0F7E8}"/>
              </a:ext>
            </a:extLst>
          </p:cNvPr>
          <p:cNvSpPr>
            <a:spLocks noGrp="1"/>
          </p:cNvSpPr>
          <p:nvPr/>
        </p:nvSpPr>
        <p:spPr>
          <a:xfrm>
            <a:off x="5619750" y="2333625"/>
            <a:ext cx="4857750" cy="609600"/>
          </a:xfrm>
          <a:prstGeom prst="rect">
            <a:avLst/>
          </a:prstGeom>
          <a:noFill/>
          <a:ln w="0">
            <a:noFill/>
            <a:prstDash val="solid"/>
          </a:ln>
        </p:spPr>
        <p:txBody>
          <a:bodyPr wrap="square" lIns="66675" tIns="47625" rIns="66675" bIns="47625" anchor="t">
            <a:normAutofit/>
          </a:bodyPr>
          <a:lstStyle/>
          <a:p>
            <a:pPr algn="l">
              <a:defRPr sz="1425">
                <a:solidFill>
                  <a:srgbClr val="635E69"/>
                </a:solidFill>
                <a:latin typeface="Arial"/>
                <a:ea typeface="Arial"/>
                <a:cs typeface="Arial"/>
              </a:defRPr>
            </a:pPr>
            <a:r>
              <a:rPr lang="fr-FR" dirty="0"/>
              <a:t>Harriot, Fabricius, Scheiner et Galilée observent les taches. Leur déplacement révèle la rotation solaire.</a:t>
            </a:r>
          </a:p>
        </p:txBody>
      </p:sp>
      <p:sp>
        <p:nvSpPr>
          <p:cNvPr id="11" name="s6-dot-1">
            <a:extLst>
              <a:ext uri="{FF2B5EF4-FFF2-40B4-BE49-F238E27FC236}">
                <a16:creationId xmlns:a16="http://schemas.microsoft.com/office/drawing/2014/main" id="{5DF97609-2B2A-46AD-BAAF-E912B74E7B09}"/>
              </a:ext>
            </a:extLst>
          </p:cNvPr>
          <p:cNvSpPr>
            <a:spLocks noGrp="1"/>
          </p:cNvSpPr>
          <p:nvPr/>
        </p:nvSpPr>
        <p:spPr>
          <a:xfrm>
            <a:off x="4953000" y="3143250"/>
            <a:ext cx="476250" cy="476250"/>
          </a:xfrm>
          <a:prstGeom prst="ellipse">
            <a:avLst/>
          </a:prstGeom>
          <a:solidFill>
            <a:srgbClr val="765BB0"/>
          </a:solidFill>
          <a:ln w="0">
            <a:solidFill>
              <a:srgbClr val="765BB0"/>
            </a:solidFill>
            <a:prstDash val="solid"/>
          </a:ln>
        </p:spPr>
        <p:txBody>
          <a:bodyPr lIns="0" tIns="0" rIns="0" bIns="0" anchor="ctr"/>
          <a:lstStyle/>
          <a:p>
            <a:pPr algn="ctr">
              <a:defRPr sz="1575" b="1">
                <a:solidFill>
                  <a:srgbClr val="FFFFFF"/>
                </a:solidFill>
                <a:latin typeface="Arial"/>
                <a:ea typeface="Arial"/>
                <a:cs typeface="Arial"/>
              </a:defRPr>
            </a:pPr>
            <a:r>
              <a:rPr sz="1575" b="1">
                <a:solidFill>
                  <a:srgbClr val="FFFFFF"/>
                </a:solidFill>
                <a:latin typeface="Arial"/>
                <a:ea typeface="Arial"/>
                <a:cs typeface="Arial"/>
              </a:rPr>
              <a:t>2</a:t>
            </a:r>
          </a:p>
        </p:txBody>
      </p:sp>
      <p:sp>
        <p:nvSpPr>
          <p:cNvPr id="12" name="s6-date-1">
            <a:extLst>
              <a:ext uri="{FF2B5EF4-FFF2-40B4-BE49-F238E27FC236}">
                <a16:creationId xmlns:a16="http://schemas.microsoft.com/office/drawing/2014/main" id="{CFDE9CE8-FBBF-4432-A526-4A09939AA23F}"/>
              </a:ext>
            </a:extLst>
          </p:cNvPr>
          <p:cNvSpPr>
            <a:spLocks noGrp="1"/>
          </p:cNvSpPr>
          <p:nvPr/>
        </p:nvSpPr>
        <p:spPr>
          <a:xfrm>
            <a:off x="5619750" y="3048000"/>
            <a:ext cx="1619250" cy="323850"/>
          </a:xfrm>
          <a:prstGeom prst="rect">
            <a:avLst/>
          </a:prstGeom>
          <a:noFill/>
          <a:ln w="0">
            <a:noFill/>
            <a:prstDash val="solid"/>
          </a:ln>
        </p:spPr>
        <p:txBody>
          <a:bodyPr wrap="square" lIns="66675" tIns="47625" rIns="66675" bIns="47625" anchor="ctr">
            <a:normAutofit/>
          </a:bodyPr>
          <a:lstStyle/>
          <a:p>
            <a:pPr algn="l">
              <a:defRPr sz="1350" b="1">
                <a:solidFill>
                  <a:srgbClr val="55378F"/>
                </a:solidFill>
                <a:latin typeface="Arial"/>
                <a:ea typeface="Arial"/>
                <a:cs typeface="Arial"/>
              </a:defRPr>
            </a:pPr>
            <a:r>
              <a:t>1814–1859</a:t>
            </a:r>
          </a:p>
        </p:txBody>
      </p:sp>
      <p:sp>
        <p:nvSpPr>
          <p:cNvPr id="13" name="s6-head-1">
            <a:extLst>
              <a:ext uri="{FF2B5EF4-FFF2-40B4-BE49-F238E27FC236}">
                <a16:creationId xmlns:a16="http://schemas.microsoft.com/office/drawing/2014/main" id="{6B0DB54B-300B-4FDC-975C-E7BA4D55105B}"/>
              </a:ext>
            </a:extLst>
          </p:cNvPr>
          <p:cNvSpPr>
            <a:spLocks noGrp="1"/>
          </p:cNvSpPr>
          <p:nvPr/>
        </p:nvSpPr>
        <p:spPr>
          <a:xfrm>
            <a:off x="5619750" y="3371850"/>
            <a:ext cx="4762500" cy="333375"/>
          </a:xfrm>
          <a:prstGeom prst="rect">
            <a:avLst/>
          </a:prstGeom>
          <a:noFill/>
          <a:ln w="0">
            <a:noFill/>
            <a:prstDash val="solid"/>
          </a:ln>
        </p:spPr>
        <p:txBody>
          <a:bodyPr wrap="square" lIns="66675" tIns="47625" rIns="66675" bIns="47625" anchor="ctr">
            <a:normAutofit fontScale="83333" lnSpcReduction="10000"/>
          </a:bodyPr>
          <a:lstStyle/>
          <a:p>
            <a:pPr algn="l">
              <a:defRPr sz="1875" b="1">
                <a:solidFill>
                  <a:srgbClr val="18141E"/>
                </a:solidFill>
                <a:latin typeface="Arial"/>
                <a:ea typeface="Arial"/>
                <a:cs typeface="Arial"/>
              </a:defRPr>
            </a:pPr>
            <a:r>
              <a:t>Le spectre devient un outil</a:t>
            </a:r>
          </a:p>
        </p:txBody>
      </p:sp>
      <p:sp>
        <p:nvSpPr>
          <p:cNvPr id="14" name="s6-body-1">
            <a:extLst>
              <a:ext uri="{FF2B5EF4-FFF2-40B4-BE49-F238E27FC236}">
                <a16:creationId xmlns:a16="http://schemas.microsoft.com/office/drawing/2014/main" id="{FAB7D748-1F9A-4890-BA27-CFDCB883D15A}"/>
              </a:ext>
            </a:extLst>
          </p:cNvPr>
          <p:cNvSpPr>
            <a:spLocks noGrp="1"/>
          </p:cNvSpPr>
          <p:nvPr/>
        </p:nvSpPr>
        <p:spPr>
          <a:xfrm>
            <a:off x="5619750" y="3714750"/>
            <a:ext cx="4857750" cy="609600"/>
          </a:xfrm>
          <a:prstGeom prst="rect">
            <a:avLst/>
          </a:prstGeom>
          <a:noFill/>
          <a:ln w="0">
            <a:noFill/>
            <a:prstDash val="solid"/>
          </a:ln>
        </p:spPr>
        <p:txBody>
          <a:bodyPr wrap="square" lIns="66675" tIns="47625" rIns="66675" bIns="47625" anchor="t">
            <a:normAutofit/>
          </a:bodyPr>
          <a:lstStyle/>
          <a:p>
            <a:pPr algn="l">
              <a:defRPr sz="1425">
                <a:solidFill>
                  <a:srgbClr val="635E69"/>
                </a:solidFill>
                <a:latin typeface="Arial"/>
                <a:ea typeface="Arial"/>
                <a:cs typeface="Arial"/>
              </a:defRPr>
            </a:pPr>
            <a:r>
              <a:rPr lang="fr-FR" dirty="0"/>
              <a:t>Fraunhofer cartographie les raies sombres ; Kirchhoff et Bunsen les relient aux éléments chimiques.</a:t>
            </a:r>
          </a:p>
        </p:txBody>
      </p:sp>
      <p:sp>
        <p:nvSpPr>
          <p:cNvPr id="15" name="s6-dot-2">
            <a:extLst>
              <a:ext uri="{FF2B5EF4-FFF2-40B4-BE49-F238E27FC236}">
                <a16:creationId xmlns:a16="http://schemas.microsoft.com/office/drawing/2014/main" id="{ED274484-B258-4BE3-AE45-BA837DEA9A48}"/>
              </a:ext>
            </a:extLst>
          </p:cNvPr>
          <p:cNvSpPr>
            <a:spLocks noGrp="1"/>
          </p:cNvSpPr>
          <p:nvPr/>
        </p:nvSpPr>
        <p:spPr>
          <a:xfrm>
            <a:off x="4953000" y="4524375"/>
            <a:ext cx="476250" cy="476250"/>
          </a:xfrm>
          <a:prstGeom prst="ellipse">
            <a:avLst/>
          </a:prstGeom>
          <a:solidFill>
            <a:srgbClr val="E39138"/>
          </a:solidFill>
          <a:ln w="0">
            <a:solidFill>
              <a:srgbClr val="E39138"/>
            </a:solidFill>
            <a:prstDash val="solid"/>
          </a:ln>
        </p:spPr>
        <p:txBody>
          <a:bodyPr lIns="0" tIns="0" rIns="0" bIns="0" anchor="ctr"/>
          <a:lstStyle/>
          <a:p>
            <a:pPr algn="ctr">
              <a:defRPr sz="1575" b="1">
                <a:solidFill>
                  <a:srgbClr val="FFFFFF"/>
                </a:solidFill>
                <a:latin typeface="Arial"/>
                <a:ea typeface="Arial"/>
                <a:cs typeface="Arial"/>
              </a:defRPr>
            </a:pPr>
            <a:r>
              <a:rPr sz="1575" b="1">
                <a:solidFill>
                  <a:srgbClr val="FFFFFF"/>
                </a:solidFill>
                <a:latin typeface="Arial"/>
                <a:ea typeface="Arial"/>
                <a:cs typeface="Arial"/>
              </a:rPr>
              <a:t>3</a:t>
            </a:r>
          </a:p>
        </p:txBody>
      </p:sp>
      <p:sp>
        <p:nvSpPr>
          <p:cNvPr id="16" name="s6-date-2">
            <a:extLst>
              <a:ext uri="{FF2B5EF4-FFF2-40B4-BE49-F238E27FC236}">
                <a16:creationId xmlns:a16="http://schemas.microsoft.com/office/drawing/2014/main" id="{3A6F5B71-EA84-4495-915A-0BAB349BB18C}"/>
              </a:ext>
            </a:extLst>
          </p:cNvPr>
          <p:cNvSpPr>
            <a:spLocks noGrp="1"/>
          </p:cNvSpPr>
          <p:nvPr/>
        </p:nvSpPr>
        <p:spPr>
          <a:xfrm>
            <a:off x="5619750" y="4429125"/>
            <a:ext cx="1619250" cy="323850"/>
          </a:xfrm>
          <a:prstGeom prst="rect">
            <a:avLst/>
          </a:prstGeom>
          <a:noFill/>
          <a:ln w="0">
            <a:noFill/>
            <a:prstDash val="solid"/>
          </a:ln>
        </p:spPr>
        <p:txBody>
          <a:bodyPr wrap="square" lIns="66675" tIns="47625" rIns="66675" bIns="47625" anchor="ctr">
            <a:normAutofit/>
          </a:bodyPr>
          <a:lstStyle/>
          <a:p>
            <a:pPr algn="l">
              <a:defRPr sz="1350" b="1">
                <a:solidFill>
                  <a:srgbClr val="55378F"/>
                </a:solidFill>
                <a:latin typeface="Arial"/>
                <a:ea typeface="Arial"/>
                <a:cs typeface="Arial"/>
              </a:defRPr>
            </a:pPr>
            <a:r>
              <a:t>1868</a:t>
            </a:r>
          </a:p>
        </p:txBody>
      </p:sp>
      <p:sp>
        <p:nvSpPr>
          <p:cNvPr id="17" name="s6-head-2">
            <a:extLst>
              <a:ext uri="{FF2B5EF4-FFF2-40B4-BE49-F238E27FC236}">
                <a16:creationId xmlns:a16="http://schemas.microsoft.com/office/drawing/2014/main" id="{B61AC9B5-ECDC-4642-80A4-F6E55880C432}"/>
              </a:ext>
            </a:extLst>
          </p:cNvPr>
          <p:cNvSpPr>
            <a:spLocks noGrp="1"/>
          </p:cNvSpPr>
          <p:nvPr/>
        </p:nvSpPr>
        <p:spPr>
          <a:xfrm>
            <a:off x="5619750" y="4752975"/>
            <a:ext cx="4762500" cy="333375"/>
          </a:xfrm>
          <a:prstGeom prst="rect">
            <a:avLst/>
          </a:prstGeom>
          <a:noFill/>
          <a:ln w="0">
            <a:noFill/>
            <a:prstDash val="solid"/>
          </a:ln>
        </p:spPr>
        <p:txBody>
          <a:bodyPr wrap="square" lIns="66675" tIns="47625" rIns="66675" bIns="47625" anchor="ctr">
            <a:normAutofit fontScale="83333" lnSpcReduction="10000"/>
          </a:bodyPr>
          <a:lstStyle/>
          <a:p>
            <a:pPr algn="l">
              <a:defRPr sz="1875" b="1">
                <a:solidFill>
                  <a:srgbClr val="18141E"/>
                </a:solidFill>
                <a:latin typeface="Arial"/>
                <a:ea typeface="Arial"/>
                <a:cs typeface="Arial"/>
              </a:defRPr>
            </a:pPr>
            <a:r>
              <a:t>L’hélium, d’abord dans le Soleil</a:t>
            </a:r>
          </a:p>
        </p:txBody>
      </p:sp>
      <p:sp>
        <p:nvSpPr>
          <p:cNvPr id="18" name="s6-body-2">
            <a:extLst>
              <a:ext uri="{FF2B5EF4-FFF2-40B4-BE49-F238E27FC236}">
                <a16:creationId xmlns:a16="http://schemas.microsoft.com/office/drawing/2014/main" id="{5DEF0A0C-0D4D-44B5-8AEC-03ACA1281E1A}"/>
              </a:ext>
            </a:extLst>
          </p:cNvPr>
          <p:cNvSpPr>
            <a:spLocks noGrp="1"/>
          </p:cNvSpPr>
          <p:nvPr/>
        </p:nvSpPr>
        <p:spPr>
          <a:xfrm>
            <a:off x="5619750" y="5095875"/>
            <a:ext cx="4857750" cy="609600"/>
          </a:xfrm>
          <a:prstGeom prst="rect">
            <a:avLst/>
          </a:prstGeom>
          <a:noFill/>
          <a:ln w="0">
            <a:noFill/>
            <a:prstDash val="solid"/>
          </a:ln>
        </p:spPr>
        <p:txBody>
          <a:bodyPr wrap="square" lIns="66675" tIns="47625" rIns="66675" bIns="47625" anchor="t">
            <a:normAutofit/>
          </a:bodyPr>
          <a:lstStyle/>
          <a:p>
            <a:pPr algn="l">
              <a:defRPr sz="1425">
                <a:solidFill>
                  <a:srgbClr val="635E69"/>
                </a:solidFill>
                <a:latin typeface="Arial"/>
                <a:ea typeface="Arial"/>
                <a:cs typeface="Arial"/>
              </a:defRPr>
            </a:pPr>
            <a:r>
              <a:rPr lang="fr-FR" dirty="0"/>
              <a:t>Janssen et Lockyer détectent une raie inconnue pendant une éclipse, avant l’identification de l’hélium sur Terre.</a:t>
            </a:r>
          </a:p>
        </p:txBody>
      </p:sp>
    </p:spTree>
    <p:extLst>
      <p:ext uri="{BB962C8B-B14F-4D97-AF65-F5344CB8AC3E}">
        <p14:creationId xmlns:p14="http://schemas.microsoft.com/office/powerpoint/2010/main" val="2607828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A5B18D12-6F17-1E42-ACAA-4505E7B69EBB}"/>
              </a:ext>
            </a:extLst>
          </p:cNvPr>
          <p:cNvSpPr>
            <a:spLocks noGrp="1"/>
          </p:cNvSpPr>
          <p:nvPr>
            <p:ph type="title"/>
          </p:nvPr>
        </p:nvSpPr>
        <p:spPr>
          <a:xfrm>
            <a:off x="838200" y="365125"/>
            <a:ext cx="10515600" cy="1325563"/>
          </a:xfrm>
        </p:spPr>
        <p:txBody>
          <a:bodyPr>
            <a:normAutofit/>
          </a:bodyPr>
          <a:lstStyle/>
          <a:p>
            <a:pPr algn="ctr">
              <a:buNone/>
            </a:pPr>
            <a:r>
              <a:rPr lang="fr-FR" sz="4000" b="1" dirty="0">
                <a:ln w="38100">
                  <a:solidFill>
                    <a:schemeClr val="tx1"/>
                  </a:solidFill>
                </a:ln>
                <a:latin typeface="Montserrat Thin"/>
                <a:ea typeface="Montserrat Thin"/>
                <a:cs typeface="Montserrat Thin"/>
              </a:rPr>
              <a:t>Comment le Soleil produit sa lumière ?</a:t>
            </a:r>
          </a:p>
        </p:txBody>
      </p:sp>
      <p:sp>
        <p:nvSpPr>
          <p:cNvPr id="5" name="s7-intro">
            <a:extLst>
              <a:ext uri="{FF2B5EF4-FFF2-40B4-BE49-F238E27FC236}">
                <a16:creationId xmlns:a16="http://schemas.microsoft.com/office/drawing/2014/main" id="{3549D7D4-E8DD-4334-9167-B7331639F49D}"/>
              </a:ext>
            </a:extLst>
          </p:cNvPr>
          <p:cNvSpPr>
            <a:spLocks noGrp="1"/>
          </p:cNvSpPr>
          <p:nvPr/>
        </p:nvSpPr>
        <p:spPr>
          <a:xfrm>
            <a:off x="1476375" y="1504950"/>
            <a:ext cx="9239250" cy="457200"/>
          </a:xfrm>
          <a:prstGeom prst="rect">
            <a:avLst/>
          </a:prstGeom>
          <a:noFill/>
          <a:ln w="0">
            <a:noFill/>
            <a:prstDash val="solid"/>
          </a:ln>
        </p:spPr>
        <p:txBody>
          <a:bodyPr wrap="square" lIns="66675" tIns="47625" rIns="66675" bIns="47625" anchor="ctr">
            <a:normAutofit fontScale="90165"/>
          </a:bodyPr>
          <a:lstStyle/>
          <a:p>
            <a:pPr algn="ctr">
              <a:defRPr sz="2025" b="1">
                <a:solidFill>
                  <a:srgbClr val="55378F"/>
                </a:solidFill>
                <a:latin typeface="Arial"/>
                <a:ea typeface="Arial"/>
                <a:cs typeface="Arial"/>
              </a:defRPr>
            </a:pPr>
            <a:r>
              <a:rPr lang="fr-FR" dirty="0"/>
              <a:t>Le Soleil ne « brûle » pas : son énergie vient de la fusion nucléaire dans son cœur</a:t>
            </a:r>
          </a:p>
        </p:txBody>
      </p:sp>
      <p:sp>
        <p:nvSpPr>
          <p:cNvPr id="6" name="s7-box-0">
            <a:extLst>
              <a:ext uri="{FF2B5EF4-FFF2-40B4-BE49-F238E27FC236}">
                <a16:creationId xmlns:a16="http://schemas.microsoft.com/office/drawing/2014/main" id="{665A1BED-8DF3-4173-9B7C-8960EBB3B280}"/>
              </a:ext>
            </a:extLst>
          </p:cNvPr>
          <p:cNvSpPr>
            <a:spLocks noGrp="1"/>
          </p:cNvSpPr>
          <p:nvPr/>
        </p:nvSpPr>
        <p:spPr>
          <a:xfrm>
            <a:off x="1381125" y="2286000"/>
            <a:ext cx="2952750" cy="2000250"/>
          </a:xfrm>
          <a:prstGeom prst="roundRect">
            <a:avLst>
              <a:gd name="adj" fmla="val 8571"/>
            </a:avLst>
          </a:prstGeom>
          <a:solidFill>
            <a:srgbClr val="F6F2FB"/>
          </a:solidFill>
          <a:ln w="0">
            <a:noFill/>
            <a:prstDash val="solid"/>
          </a:ln>
        </p:spPr>
        <p:txBody>
          <a:bodyPr wrap="square" lIns="209550" tIns="171450" rIns="209550" bIns="152400" anchor="ctr">
            <a:normAutofit/>
          </a:bodyPr>
          <a:lstStyle/>
          <a:p>
            <a:pPr algn="ctr">
              <a:spcBef>
                <a:spcPts val="52"/>
              </a:spcBef>
              <a:spcAft>
                <a:spcPts val="20"/>
              </a:spcAft>
              <a:defRPr sz="1425">
                <a:solidFill>
                  <a:srgbClr val="18141E"/>
                </a:solidFill>
                <a:latin typeface="Arial"/>
                <a:ea typeface="Arial"/>
                <a:cs typeface="Arial"/>
              </a:defRPr>
            </a:pPr>
            <a:r>
              <a:rPr lang="fr-CA" sz="1800" b="1" dirty="0">
                <a:solidFill>
                  <a:srgbClr val="18141E"/>
                </a:solidFill>
              </a:rPr>
              <a:t>Conditions extrêmes</a:t>
            </a:r>
          </a:p>
          <a:p>
            <a:pPr algn="ctr">
              <a:defRPr sz="1425">
                <a:solidFill>
                  <a:srgbClr val="18141E"/>
                </a:solidFill>
                <a:latin typeface="Arial"/>
                <a:ea typeface="Arial"/>
                <a:cs typeface="Arial"/>
              </a:defRPr>
            </a:pPr>
            <a:r>
              <a:rPr lang="fr-CA" sz="1425" dirty="0">
                <a:solidFill>
                  <a:srgbClr val="635E69"/>
                </a:solidFill>
              </a:rPr>
              <a:t>≈ 15 millions de degrés, forte densité et forte pression.</a:t>
            </a:r>
          </a:p>
        </p:txBody>
      </p:sp>
      <p:sp>
        <p:nvSpPr>
          <p:cNvPr id="7" name="s7-n-0">
            <a:extLst>
              <a:ext uri="{FF2B5EF4-FFF2-40B4-BE49-F238E27FC236}">
                <a16:creationId xmlns:a16="http://schemas.microsoft.com/office/drawing/2014/main" id="{84A67F3E-C2DC-4F96-B707-76F2DF4F7DED}"/>
              </a:ext>
            </a:extLst>
          </p:cNvPr>
          <p:cNvSpPr>
            <a:spLocks noGrp="1"/>
          </p:cNvSpPr>
          <p:nvPr/>
        </p:nvSpPr>
        <p:spPr>
          <a:xfrm>
            <a:off x="2505075" y="2047875"/>
            <a:ext cx="704850" cy="704850"/>
          </a:xfrm>
          <a:prstGeom prst="ellipse">
            <a:avLst/>
          </a:prstGeom>
          <a:solidFill>
            <a:srgbClr val="765BB0"/>
          </a:solidFill>
          <a:ln w="0">
            <a:solidFill>
              <a:srgbClr val="765BB0"/>
            </a:solidFill>
            <a:prstDash val="solid"/>
          </a:ln>
        </p:spPr>
        <p:txBody>
          <a:bodyPr lIns="0" tIns="0" rIns="0" bIns="0" anchor="ctr"/>
          <a:lstStyle/>
          <a:p>
            <a:pPr algn="ctr">
              <a:defRPr sz="2331" b="1">
                <a:solidFill>
                  <a:srgbClr val="FFFFFF"/>
                </a:solidFill>
                <a:latin typeface="Arial"/>
                <a:ea typeface="Arial"/>
                <a:cs typeface="Arial"/>
              </a:defRPr>
            </a:pPr>
            <a:r>
              <a:rPr sz="2331" b="1">
                <a:solidFill>
                  <a:srgbClr val="FFFFFF"/>
                </a:solidFill>
                <a:latin typeface="Arial"/>
                <a:ea typeface="Arial"/>
                <a:cs typeface="Arial"/>
              </a:rPr>
              <a:t>1</a:t>
            </a:r>
          </a:p>
        </p:txBody>
      </p:sp>
      <p:sp>
        <p:nvSpPr>
          <p:cNvPr id="8" name="s7-box-1">
            <a:extLst>
              <a:ext uri="{FF2B5EF4-FFF2-40B4-BE49-F238E27FC236}">
                <a16:creationId xmlns:a16="http://schemas.microsoft.com/office/drawing/2014/main" id="{548CD846-4306-457B-9CDD-A352B5B821A4}"/>
              </a:ext>
            </a:extLst>
          </p:cNvPr>
          <p:cNvSpPr>
            <a:spLocks noGrp="1"/>
          </p:cNvSpPr>
          <p:nvPr/>
        </p:nvSpPr>
        <p:spPr>
          <a:xfrm>
            <a:off x="4619625" y="2286000"/>
            <a:ext cx="2952750" cy="2000250"/>
          </a:xfrm>
          <a:prstGeom prst="roundRect">
            <a:avLst>
              <a:gd name="adj" fmla="val 8571"/>
            </a:avLst>
          </a:prstGeom>
          <a:solidFill>
            <a:srgbClr val="FFF6D8"/>
          </a:solidFill>
          <a:ln w="0">
            <a:noFill/>
            <a:prstDash val="solid"/>
          </a:ln>
        </p:spPr>
        <p:txBody>
          <a:bodyPr wrap="square" lIns="209550" tIns="171450" rIns="209550" bIns="152400" anchor="ctr">
            <a:normAutofit/>
          </a:bodyPr>
          <a:lstStyle/>
          <a:p>
            <a:pPr algn="ctr">
              <a:spcBef>
                <a:spcPts val="52"/>
              </a:spcBef>
              <a:spcAft>
                <a:spcPts val="20"/>
              </a:spcAft>
              <a:defRPr sz="1425">
                <a:solidFill>
                  <a:srgbClr val="18141E"/>
                </a:solidFill>
                <a:latin typeface="Arial"/>
                <a:ea typeface="Arial"/>
                <a:cs typeface="Arial"/>
              </a:defRPr>
            </a:pPr>
            <a:r>
              <a:rPr lang="fr-FR" sz="1800" b="1" dirty="0">
                <a:solidFill>
                  <a:srgbClr val="18141E"/>
                </a:solidFill>
              </a:rPr>
              <a:t>Chaîne proton-proton</a:t>
            </a:r>
          </a:p>
          <a:p>
            <a:pPr algn="ctr">
              <a:defRPr sz="1425">
                <a:solidFill>
                  <a:srgbClr val="18141E"/>
                </a:solidFill>
                <a:latin typeface="Arial"/>
                <a:ea typeface="Arial"/>
                <a:cs typeface="Arial"/>
              </a:defRPr>
            </a:pPr>
            <a:r>
              <a:rPr lang="fr-FR" sz="1425" dirty="0">
                <a:solidFill>
                  <a:srgbClr val="635E69"/>
                </a:solidFill>
              </a:rPr>
              <a:t>Bilan net : quatre protons forment un noyau d’hélium-4.</a:t>
            </a:r>
          </a:p>
        </p:txBody>
      </p:sp>
      <p:sp>
        <p:nvSpPr>
          <p:cNvPr id="9" name="s7-n-1">
            <a:extLst>
              <a:ext uri="{FF2B5EF4-FFF2-40B4-BE49-F238E27FC236}">
                <a16:creationId xmlns:a16="http://schemas.microsoft.com/office/drawing/2014/main" id="{2E61C386-DA39-40BE-BD38-42717C7747E2}"/>
              </a:ext>
            </a:extLst>
          </p:cNvPr>
          <p:cNvSpPr>
            <a:spLocks noGrp="1"/>
          </p:cNvSpPr>
          <p:nvPr/>
        </p:nvSpPr>
        <p:spPr>
          <a:xfrm>
            <a:off x="5743575" y="2047875"/>
            <a:ext cx="704850" cy="704850"/>
          </a:xfrm>
          <a:prstGeom prst="ellipse">
            <a:avLst/>
          </a:prstGeom>
          <a:solidFill>
            <a:srgbClr val="E39138"/>
          </a:solidFill>
          <a:ln w="0">
            <a:solidFill>
              <a:srgbClr val="E39138"/>
            </a:solidFill>
            <a:prstDash val="solid"/>
          </a:ln>
        </p:spPr>
        <p:txBody>
          <a:bodyPr lIns="0" tIns="0" rIns="0" bIns="0" anchor="ctr"/>
          <a:lstStyle/>
          <a:p>
            <a:pPr algn="ctr">
              <a:defRPr sz="2331" b="1">
                <a:solidFill>
                  <a:srgbClr val="FFFFFF"/>
                </a:solidFill>
                <a:latin typeface="Arial"/>
                <a:ea typeface="Arial"/>
                <a:cs typeface="Arial"/>
              </a:defRPr>
            </a:pPr>
            <a:r>
              <a:rPr sz="2331" b="1">
                <a:solidFill>
                  <a:srgbClr val="FFFFFF"/>
                </a:solidFill>
                <a:latin typeface="Arial"/>
                <a:ea typeface="Arial"/>
                <a:cs typeface="Arial"/>
              </a:rPr>
              <a:t>2</a:t>
            </a:r>
          </a:p>
        </p:txBody>
      </p:sp>
      <p:sp>
        <p:nvSpPr>
          <p:cNvPr id="10" name="s7-box-2">
            <a:extLst>
              <a:ext uri="{FF2B5EF4-FFF2-40B4-BE49-F238E27FC236}">
                <a16:creationId xmlns:a16="http://schemas.microsoft.com/office/drawing/2014/main" id="{A785BF42-D2B7-4116-95D4-FE0D1B8C7E95}"/>
              </a:ext>
            </a:extLst>
          </p:cNvPr>
          <p:cNvSpPr>
            <a:spLocks noGrp="1"/>
          </p:cNvSpPr>
          <p:nvPr/>
        </p:nvSpPr>
        <p:spPr>
          <a:xfrm>
            <a:off x="7858125" y="2286000"/>
            <a:ext cx="2952750" cy="2000250"/>
          </a:xfrm>
          <a:prstGeom prst="roundRect">
            <a:avLst>
              <a:gd name="adj" fmla="val 8571"/>
            </a:avLst>
          </a:prstGeom>
          <a:solidFill>
            <a:srgbClr val="F6F2FB"/>
          </a:solidFill>
          <a:ln w="0">
            <a:noFill/>
            <a:prstDash val="solid"/>
          </a:ln>
        </p:spPr>
        <p:txBody>
          <a:bodyPr wrap="square" lIns="209550" tIns="171450" rIns="209550" bIns="152400" anchor="ctr">
            <a:normAutofit/>
          </a:bodyPr>
          <a:lstStyle/>
          <a:p>
            <a:pPr algn="ctr">
              <a:spcBef>
                <a:spcPts val="52"/>
              </a:spcBef>
              <a:spcAft>
                <a:spcPts val="20"/>
              </a:spcAft>
              <a:defRPr sz="1425">
                <a:solidFill>
                  <a:srgbClr val="18141E"/>
                </a:solidFill>
                <a:latin typeface="Arial"/>
                <a:ea typeface="Arial"/>
                <a:cs typeface="Arial"/>
              </a:defRPr>
            </a:pPr>
            <a:r>
              <a:rPr lang="fr-FR" sz="1800" b="1" dirty="0">
                <a:solidFill>
                  <a:srgbClr val="18141E"/>
                </a:solidFill>
              </a:rPr>
              <a:t>Masse → énergie</a:t>
            </a:r>
          </a:p>
          <a:p>
            <a:pPr algn="ctr">
              <a:defRPr sz="1425">
                <a:solidFill>
                  <a:srgbClr val="18141E"/>
                </a:solidFill>
                <a:latin typeface="Arial"/>
                <a:ea typeface="Arial"/>
                <a:cs typeface="Arial"/>
              </a:defRPr>
            </a:pPr>
            <a:r>
              <a:rPr lang="fr-FR" sz="1425" dirty="0">
                <a:solidFill>
                  <a:srgbClr val="635E69"/>
                </a:solidFill>
              </a:rPr>
              <a:t>Le noyau final est un peu moins massif : la différence devient de l’énergie.</a:t>
            </a:r>
          </a:p>
        </p:txBody>
      </p:sp>
      <p:sp>
        <p:nvSpPr>
          <p:cNvPr id="11" name="s7-n-2">
            <a:extLst>
              <a:ext uri="{FF2B5EF4-FFF2-40B4-BE49-F238E27FC236}">
                <a16:creationId xmlns:a16="http://schemas.microsoft.com/office/drawing/2014/main" id="{ED7AD5C7-535E-40D6-85CF-3C9C85E0844F}"/>
              </a:ext>
            </a:extLst>
          </p:cNvPr>
          <p:cNvSpPr>
            <a:spLocks noGrp="1"/>
          </p:cNvSpPr>
          <p:nvPr/>
        </p:nvSpPr>
        <p:spPr>
          <a:xfrm>
            <a:off x="8982075" y="2047875"/>
            <a:ext cx="704850" cy="704850"/>
          </a:xfrm>
          <a:prstGeom prst="ellipse">
            <a:avLst/>
          </a:prstGeom>
          <a:solidFill>
            <a:srgbClr val="2A6EBB"/>
          </a:solidFill>
          <a:ln w="0">
            <a:solidFill>
              <a:srgbClr val="2A6EBB"/>
            </a:solidFill>
            <a:prstDash val="solid"/>
          </a:ln>
        </p:spPr>
        <p:txBody>
          <a:bodyPr lIns="0" tIns="0" rIns="0" bIns="0" anchor="ctr"/>
          <a:lstStyle/>
          <a:p>
            <a:pPr algn="ctr">
              <a:defRPr sz="2331" b="1">
                <a:solidFill>
                  <a:srgbClr val="FFFFFF"/>
                </a:solidFill>
                <a:latin typeface="Arial"/>
                <a:ea typeface="Arial"/>
                <a:cs typeface="Arial"/>
              </a:defRPr>
            </a:pPr>
            <a:r>
              <a:rPr sz="2331" b="1">
                <a:solidFill>
                  <a:srgbClr val="FFFFFF"/>
                </a:solidFill>
                <a:latin typeface="Arial"/>
                <a:ea typeface="Arial"/>
                <a:cs typeface="Arial"/>
              </a:rPr>
              <a:t>3</a:t>
            </a:r>
          </a:p>
        </p:txBody>
      </p:sp>
      <p:sp>
        <p:nvSpPr>
          <p:cNvPr id="12" name="s7-equation">
            <a:extLst>
              <a:ext uri="{FF2B5EF4-FFF2-40B4-BE49-F238E27FC236}">
                <a16:creationId xmlns:a16="http://schemas.microsoft.com/office/drawing/2014/main" id="{1507E355-F5C2-40D0-8A14-DFCF5BCF5B38}"/>
              </a:ext>
            </a:extLst>
          </p:cNvPr>
          <p:cNvSpPr>
            <a:spLocks noGrp="1"/>
          </p:cNvSpPr>
          <p:nvPr/>
        </p:nvSpPr>
        <p:spPr>
          <a:xfrm>
            <a:off x="1571625" y="4591050"/>
            <a:ext cx="3333750" cy="876300"/>
          </a:xfrm>
          <a:prstGeom prst="rect">
            <a:avLst/>
          </a:prstGeom>
          <a:noFill/>
          <a:ln w="0">
            <a:noFill/>
            <a:prstDash val="solid"/>
          </a:ln>
        </p:spPr>
        <p:txBody>
          <a:bodyPr wrap="square" lIns="66675" tIns="47625" rIns="66675" bIns="47625" anchor="ctr">
            <a:normAutofit/>
          </a:bodyPr>
          <a:lstStyle/>
          <a:p>
            <a:pPr algn="ctr">
              <a:defRPr sz="3750" b="1">
                <a:solidFill>
                  <a:srgbClr val="55378F"/>
                </a:solidFill>
                <a:latin typeface="Arial"/>
                <a:ea typeface="Arial"/>
                <a:cs typeface="Arial"/>
              </a:defRPr>
            </a:pPr>
            <a:r>
              <a:rPr dirty="0"/>
              <a:t>E</a:t>
            </a:r>
            <a:r>
              <a:rPr lang="fr-FR" dirty="0"/>
              <a:t> </a:t>
            </a:r>
            <a:r>
              <a:rPr dirty="0"/>
              <a:t>=</a:t>
            </a:r>
            <a:r>
              <a:rPr lang="fr-FR" dirty="0"/>
              <a:t> </a:t>
            </a:r>
            <a:r>
              <a:rPr dirty="0"/>
              <a:t>mc²</a:t>
            </a:r>
          </a:p>
        </p:txBody>
      </p:sp>
      <p:sp>
        <p:nvSpPr>
          <p:cNvPr id="13" name="s7-number">
            <a:extLst>
              <a:ext uri="{FF2B5EF4-FFF2-40B4-BE49-F238E27FC236}">
                <a16:creationId xmlns:a16="http://schemas.microsoft.com/office/drawing/2014/main" id="{86C2996C-B498-47F9-B73B-322C2D082E7A}"/>
              </a:ext>
            </a:extLst>
          </p:cNvPr>
          <p:cNvSpPr>
            <a:spLocks noGrp="1"/>
          </p:cNvSpPr>
          <p:nvPr/>
        </p:nvSpPr>
        <p:spPr>
          <a:xfrm>
            <a:off x="4953000" y="4591050"/>
            <a:ext cx="5715000" cy="876300"/>
          </a:xfrm>
          <a:prstGeom prst="rect">
            <a:avLst/>
          </a:prstGeom>
          <a:solidFill>
            <a:srgbClr val="FFF6D8"/>
          </a:solidFill>
          <a:ln w="0">
            <a:noFill/>
            <a:prstDash val="solid"/>
          </a:ln>
        </p:spPr>
        <p:txBody>
          <a:bodyPr wrap="square" lIns="190500" tIns="123825" rIns="190500" bIns="123825" anchor="ctr">
            <a:normAutofit fontScale="90833" lnSpcReduction="10000"/>
          </a:bodyPr>
          <a:lstStyle/>
          <a:p>
            <a:pPr algn="l">
              <a:defRPr sz="1650">
                <a:solidFill>
                  <a:srgbClr val="18141E"/>
                </a:solidFill>
                <a:latin typeface="Arial"/>
                <a:ea typeface="Arial"/>
                <a:cs typeface="Arial"/>
              </a:defRPr>
            </a:pPr>
            <a:r>
              <a:rPr lang="fr-FR" b="1" dirty="0">
                <a:solidFill>
                  <a:srgbClr val="55378F"/>
                </a:solidFill>
              </a:rPr>
              <a:t>Chaque seconde : </a:t>
            </a:r>
            <a:r>
              <a:rPr lang="fr-FR" dirty="0"/>
              <a:t>≈ 600 millions de tonnes d’hydrogène → 596 millions de tonnes d’hélium ; ≈ 4 millions de tonnes de masse deviennent de l’énergie.</a:t>
            </a:r>
          </a:p>
        </p:txBody>
      </p:sp>
    </p:spTree>
    <p:extLst>
      <p:ext uri="{BB962C8B-B14F-4D97-AF65-F5344CB8AC3E}">
        <p14:creationId xmlns:p14="http://schemas.microsoft.com/office/powerpoint/2010/main" val="2921810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2D962A2B-6453-264A-A985-5BBD345C19D7}"/>
              </a:ext>
            </a:extLst>
          </p:cNvPr>
          <p:cNvSpPr>
            <a:spLocks noGrp="1"/>
          </p:cNvSpPr>
          <p:nvPr>
            <p:ph type="title"/>
          </p:nvPr>
        </p:nvSpPr>
        <p:spPr>
          <a:xfrm>
            <a:off x="838200" y="365125"/>
            <a:ext cx="10515600" cy="1325563"/>
          </a:xfrm>
        </p:spPr>
        <p:txBody>
          <a:bodyPr>
            <a:normAutofit/>
          </a:bodyPr>
          <a:lstStyle/>
          <a:p>
            <a:pPr algn="ctr">
              <a:buNone/>
            </a:pPr>
            <a:r>
              <a:rPr b="1">
                <a:ln w="38100">
                  <a:solidFill>
                    <a:schemeClr val="tx1"/>
                  </a:solidFill>
                </a:ln>
                <a:latin typeface="Montserrat Thin"/>
                <a:ea typeface="Montserrat Thin"/>
                <a:cs typeface="Montserrat Thin"/>
              </a:rPr>
              <a:t>Du cœur à la lumière</a:t>
            </a:r>
          </a:p>
        </p:txBody>
      </p:sp>
      <p:sp>
        <p:nvSpPr>
          <p:cNvPr id="5" name="s8-sub">
            <a:extLst>
              <a:ext uri="{FF2B5EF4-FFF2-40B4-BE49-F238E27FC236}">
                <a16:creationId xmlns:a16="http://schemas.microsoft.com/office/drawing/2014/main" id="{1EBE878B-8987-4C8E-877E-A4C889D5CC70}"/>
              </a:ext>
            </a:extLst>
          </p:cNvPr>
          <p:cNvSpPr>
            <a:spLocks noGrp="1"/>
          </p:cNvSpPr>
          <p:nvPr/>
        </p:nvSpPr>
        <p:spPr>
          <a:xfrm>
            <a:off x="1476375" y="1476375"/>
            <a:ext cx="9239250" cy="428625"/>
          </a:xfrm>
          <a:prstGeom prst="rect">
            <a:avLst/>
          </a:prstGeom>
          <a:noFill/>
          <a:ln w="0">
            <a:noFill/>
            <a:prstDash val="solid"/>
          </a:ln>
        </p:spPr>
        <p:txBody>
          <a:bodyPr wrap="square" lIns="66675" tIns="47625" rIns="66675" bIns="47625" anchor="ctr">
            <a:normAutofit fontScale="88702"/>
          </a:bodyPr>
          <a:lstStyle/>
          <a:p>
            <a:pPr algn="ctr">
              <a:defRPr sz="1950" b="1">
                <a:solidFill>
                  <a:srgbClr val="55378F"/>
                </a:solidFill>
                <a:latin typeface="Arial"/>
                <a:ea typeface="Arial"/>
                <a:cs typeface="Arial"/>
              </a:defRPr>
            </a:pPr>
            <a:r>
              <a:rPr lang="fr-FR" dirty="0"/>
              <a:t>L’énergie est produite très vite… mais elle met énormément de temps à sortir du Soleil</a:t>
            </a:r>
          </a:p>
        </p:txBody>
      </p:sp>
      <p:sp>
        <p:nvSpPr>
          <p:cNvPr id="6" name="s8-box-0">
            <a:extLst>
              <a:ext uri="{FF2B5EF4-FFF2-40B4-BE49-F238E27FC236}">
                <a16:creationId xmlns:a16="http://schemas.microsoft.com/office/drawing/2014/main" id="{31F978C0-CDA2-4313-AADE-3F779E4ED575}"/>
              </a:ext>
            </a:extLst>
          </p:cNvPr>
          <p:cNvSpPr>
            <a:spLocks noGrp="1"/>
          </p:cNvSpPr>
          <p:nvPr/>
        </p:nvSpPr>
        <p:spPr>
          <a:xfrm>
            <a:off x="1285875" y="2333625"/>
            <a:ext cx="2905125" cy="2381250"/>
          </a:xfrm>
          <a:prstGeom prst="roundRect">
            <a:avLst>
              <a:gd name="adj" fmla="val 7200"/>
            </a:avLst>
          </a:prstGeom>
          <a:solidFill>
            <a:srgbClr val="FFF6D8"/>
          </a:solidFill>
          <a:ln w="0">
            <a:noFill/>
            <a:prstDash val="solid"/>
          </a:ln>
        </p:spPr>
        <p:txBody>
          <a:bodyPr wrap="square" lIns="247650" tIns="247650" rIns="247650" bIns="209550" anchor="t" anchorCtr="0">
            <a:normAutofit/>
          </a:bodyPr>
          <a:lstStyle/>
          <a:p>
            <a:pPr algn="ctr">
              <a:spcAft>
                <a:spcPts val="26"/>
              </a:spcAft>
              <a:defRPr sz="1425">
                <a:solidFill>
                  <a:srgbClr val="18141E"/>
                </a:solidFill>
                <a:latin typeface="Arial"/>
                <a:ea typeface="Arial"/>
                <a:cs typeface="Arial"/>
              </a:defRPr>
            </a:pPr>
            <a:r>
              <a:rPr lang="fr-FR" sz="1125" b="1" dirty="0">
                <a:solidFill>
                  <a:srgbClr val="55378F"/>
                </a:solidFill>
              </a:rPr>
              <a:t>CŒUR</a:t>
            </a:r>
          </a:p>
          <a:p>
            <a:pPr algn="ctr">
              <a:spcAft>
                <a:spcPts val="26"/>
              </a:spcAft>
              <a:defRPr sz="1425">
                <a:solidFill>
                  <a:srgbClr val="18141E"/>
                </a:solidFill>
                <a:latin typeface="Arial"/>
                <a:ea typeface="Arial"/>
                <a:cs typeface="Arial"/>
              </a:defRPr>
            </a:pPr>
            <a:endParaRPr lang="fr-FR" sz="1125" b="1" dirty="0">
              <a:solidFill>
                <a:srgbClr val="55378F"/>
              </a:solidFill>
            </a:endParaRPr>
          </a:p>
          <a:p>
            <a:pPr algn="ctr">
              <a:spcAft>
                <a:spcPts val="24"/>
              </a:spcAft>
              <a:defRPr sz="1425">
                <a:solidFill>
                  <a:srgbClr val="18141E"/>
                </a:solidFill>
                <a:latin typeface="Arial"/>
                <a:ea typeface="Arial"/>
                <a:cs typeface="Arial"/>
              </a:defRPr>
            </a:pPr>
            <a:r>
              <a:rPr lang="fr-FR" sz="1950" b="1" dirty="0">
                <a:solidFill>
                  <a:srgbClr val="18141E"/>
                </a:solidFill>
              </a:rPr>
              <a:t>Fusion</a:t>
            </a:r>
          </a:p>
          <a:p>
            <a:pPr algn="ctr">
              <a:defRPr sz="1425">
                <a:solidFill>
                  <a:srgbClr val="18141E"/>
                </a:solidFill>
                <a:latin typeface="Arial"/>
                <a:ea typeface="Arial"/>
                <a:cs typeface="Arial"/>
              </a:defRPr>
            </a:pPr>
            <a:r>
              <a:rPr lang="fr-FR" sz="1425" dirty="0">
                <a:solidFill>
                  <a:srgbClr val="635E69"/>
                </a:solidFill>
              </a:rPr>
              <a:t>L’énergie naît sous forme de rayonnement et de mouvement des particules.</a:t>
            </a:r>
          </a:p>
        </p:txBody>
      </p:sp>
      <p:sp>
        <p:nvSpPr>
          <p:cNvPr id="7" name="s8-arrow-0">
            <a:extLst>
              <a:ext uri="{FF2B5EF4-FFF2-40B4-BE49-F238E27FC236}">
                <a16:creationId xmlns:a16="http://schemas.microsoft.com/office/drawing/2014/main" id="{721703B3-888B-4375-889A-B408C60F2CDF}"/>
              </a:ext>
            </a:extLst>
          </p:cNvPr>
          <p:cNvSpPr>
            <a:spLocks noGrp="1"/>
          </p:cNvSpPr>
          <p:nvPr/>
        </p:nvSpPr>
        <p:spPr>
          <a:xfrm>
            <a:off x="4191000" y="3190875"/>
            <a:ext cx="381000" cy="533400"/>
          </a:xfrm>
          <a:prstGeom prst="rect">
            <a:avLst/>
          </a:prstGeom>
          <a:noFill/>
          <a:ln w="0">
            <a:noFill/>
            <a:prstDash val="solid"/>
          </a:ln>
        </p:spPr>
        <p:txBody>
          <a:bodyPr wrap="square" lIns="66675" tIns="47625" rIns="66675" bIns="47625" anchor="ctr">
            <a:normAutofit fontScale="99016"/>
          </a:bodyPr>
          <a:lstStyle/>
          <a:p>
            <a:pPr algn="ctr">
              <a:defRPr sz="2550" b="1">
                <a:solidFill>
                  <a:srgbClr val="765BB0"/>
                </a:solidFill>
                <a:latin typeface="Arial"/>
                <a:ea typeface="Arial"/>
                <a:cs typeface="Arial"/>
              </a:defRPr>
            </a:pPr>
            <a:r>
              <a:t>→</a:t>
            </a:r>
          </a:p>
        </p:txBody>
      </p:sp>
      <p:sp>
        <p:nvSpPr>
          <p:cNvPr id="8" name="s8-box-1">
            <a:extLst>
              <a:ext uri="{FF2B5EF4-FFF2-40B4-BE49-F238E27FC236}">
                <a16:creationId xmlns:a16="http://schemas.microsoft.com/office/drawing/2014/main" id="{C4961E35-CBFD-4A85-A0D7-4294E59B511F}"/>
              </a:ext>
            </a:extLst>
          </p:cNvPr>
          <p:cNvSpPr>
            <a:spLocks noGrp="1"/>
          </p:cNvSpPr>
          <p:nvPr/>
        </p:nvSpPr>
        <p:spPr>
          <a:xfrm>
            <a:off x="4572000" y="2333625"/>
            <a:ext cx="2905125" cy="2381250"/>
          </a:xfrm>
          <a:prstGeom prst="roundRect">
            <a:avLst>
              <a:gd name="adj" fmla="val 7200"/>
            </a:avLst>
          </a:prstGeom>
          <a:solidFill>
            <a:srgbClr val="F6F2FB"/>
          </a:solidFill>
          <a:ln w="0">
            <a:noFill/>
            <a:prstDash val="solid"/>
          </a:ln>
        </p:spPr>
        <p:txBody>
          <a:bodyPr wrap="square" lIns="247650" tIns="247650" rIns="247650" bIns="209550" anchor="t" anchorCtr="0">
            <a:normAutofit/>
          </a:bodyPr>
          <a:lstStyle/>
          <a:p>
            <a:pPr algn="ctr">
              <a:spcAft>
                <a:spcPts val="26"/>
              </a:spcAft>
              <a:defRPr sz="1425">
                <a:solidFill>
                  <a:srgbClr val="18141E"/>
                </a:solidFill>
                <a:latin typeface="Arial"/>
                <a:ea typeface="Arial"/>
                <a:cs typeface="Arial"/>
              </a:defRPr>
            </a:pPr>
            <a:r>
              <a:rPr lang="fr-FR" sz="1125" b="1" dirty="0">
                <a:solidFill>
                  <a:srgbClr val="55378F"/>
                </a:solidFill>
              </a:rPr>
              <a:t>ZONE RADIATIVE</a:t>
            </a:r>
          </a:p>
          <a:p>
            <a:pPr algn="ctr">
              <a:spcAft>
                <a:spcPts val="26"/>
              </a:spcAft>
              <a:defRPr sz="1425">
                <a:solidFill>
                  <a:srgbClr val="18141E"/>
                </a:solidFill>
                <a:latin typeface="Arial"/>
                <a:ea typeface="Arial"/>
                <a:cs typeface="Arial"/>
              </a:defRPr>
            </a:pPr>
            <a:endParaRPr lang="fr-FR" sz="1125" b="1" dirty="0">
              <a:solidFill>
                <a:srgbClr val="55378F"/>
              </a:solidFill>
            </a:endParaRPr>
          </a:p>
          <a:p>
            <a:pPr algn="ctr">
              <a:spcAft>
                <a:spcPts val="24"/>
              </a:spcAft>
              <a:defRPr sz="1425">
                <a:solidFill>
                  <a:srgbClr val="18141E"/>
                </a:solidFill>
                <a:latin typeface="Arial"/>
                <a:ea typeface="Arial"/>
                <a:cs typeface="Arial"/>
              </a:defRPr>
            </a:pPr>
            <a:r>
              <a:rPr lang="fr-FR" sz="1950" b="1" dirty="0">
                <a:solidFill>
                  <a:srgbClr val="18141E"/>
                </a:solidFill>
              </a:rPr>
              <a:t>Un trajet au hasard</a:t>
            </a:r>
          </a:p>
          <a:p>
            <a:pPr algn="ctr">
              <a:defRPr sz="1425">
                <a:solidFill>
                  <a:srgbClr val="18141E"/>
                </a:solidFill>
                <a:latin typeface="Arial"/>
                <a:ea typeface="Arial"/>
                <a:cs typeface="Arial"/>
              </a:defRPr>
            </a:pPr>
            <a:r>
              <a:rPr lang="fr-FR" sz="1425" dirty="0">
                <a:solidFill>
                  <a:srgbClr val="635E69"/>
                </a:solidFill>
              </a:rPr>
              <a:t>Les photons sont absorbés puis réémis d’innombrables fois : ordre de grandeur ≈ 170 000 ans.</a:t>
            </a:r>
          </a:p>
        </p:txBody>
      </p:sp>
      <p:sp>
        <p:nvSpPr>
          <p:cNvPr id="9" name="s8-arrow-1">
            <a:extLst>
              <a:ext uri="{FF2B5EF4-FFF2-40B4-BE49-F238E27FC236}">
                <a16:creationId xmlns:a16="http://schemas.microsoft.com/office/drawing/2014/main" id="{B6E989AB-5FA3-4E52-A78E-8DD88909D666}"/>
              </a:ext>
            </a:extLst>
          </p:cNvPr>
          <p:cNvSpPr>
            <a:spLocks noGrp="1"/>
          </p:cNvSpPr>
          <p:nvPr/>
        </p:nvSpPr>
        <p:spPr>
          <a:xfrm>
            <a:off x="7477125" y="3190875"/>
            <a:ext cx="381000" cy="533400"/>
          </a:xfrm>
          <a:prstGeom prst="rect">
            <a:avLst/>
          </a:prstGeom>
          <a:noFill/>
          <a:ln w="0">
            <a:noFill/>
            <a:prstDash val="solid"/>
          </a:ln>
        </p:spPr>
        <p:txBody>
          <a:bodyPr wrap="square" lIns="66675" tIns="47625" rIns="66675" bIns="47625" anchor="ctr">
            <a:normAutofit fontScale="99016"/>
          </a:bodyPr>
          <a:lstStyle/>
          <a:p>
            <a:pPr algn="ctr">
              <a:defRPr sz="2550" b="1">
                <a:solidFill>
                  <a:srgbClr val="765BB0"/>
                </a:solidFill>
                <a:latin typeface="Arial"/>
                <a:ea typeface="Arial"/>
                <a:cs typeface="Arial"/>
              </a:defRPr>
            </a:pPr>
            <a:r>
              <a:t>→</a:t>
            </a:r>
          </a:p>
        </p:txBody>
      </p:sp>
      <p:sp>
        <p:nvSpPr>
          <p:cNvPr id="10" name="s8-box-2">
            <a:extLst>
              <a:ext uri="{FF2B5EF4-FFF2-40B4-BE49-F238E27FC236}">
                <a16:creationId xmlns:a16="http://schemas.microsoft.com/office/drawing/2014/main" id="{DC673E48-BDF1-4FAE-BBCA-85E1BB9E7D17}"/>
              </a:ext>
            </a:extLst>
          </p:cNvPr>
          <p:cNvSpPr>
            <a:spLocks noGrp="1"/>
          </p:cNvSpPr>
          <p:nvPr/>
        </p:nvSpPr>
        <p:spPr>
          <a:xfrm>
            <a:off x="7858125" y="2333625"/>
            <a:ext cx="2960129" cy="2381250"/>
          </a:xfrm>
          <a:prstGeom prst="roundRect">
            <a:avLst>
              <a:gd name="adj" fmla="val 7200"/>
            </a:avLst>
          </a:prstGeom>
          <a:solidFill>
            <a:srgbClr val="EAF5F8"/>
          </a:solidFill>
          <a:ln w="0">
            <a:noFill/>
            <a:prstDash val="solid"/>
          </a:ln>
        </p:spPr>
        <p:txBody>
          <a:bodyPr wrap="square" lIns="247650" tIns="247650" rIns="247650" bIns="209550" anchor="t" anchorCtr="0">
            <a:normAutofit/>
          </a:bodyPr>
          <a:lstStyle/>
          <a:p>
            <a:pPr algn="ctr">
              <a:spcAft>
                <a:spcPts val="26"/>
              </a:spcAft>
              <a:defRPr sz="1425">
                <a:solidFill>
                  <a:srgbClr val="18141E"/>
                </a:solidFill>
                <a:latin typeface="Arial"/>
                <a:ea typeface="Arial"/>
                <a:cs typeface="Arial"/>
              </a:defRPr>
            </a:pPr>
            <a:r>
              <a:rPr lang="fr-FR" sz="1125" b="1" dirty="0">
                <a:solidFill>
                  <a:srgbClr val="55378F"/>
                </a:solidFill>
              </a:rPr>
              <a:t>ZONE CONVECTIVE</a:t>
            </a:r>
          </a:p>
          <a:p>
            <a:pPr algn="ctr">
              <a:spcAft>
                <a:spcPts val="26"/>
              </a:spcAft>
              <a:defRPr sz="1425">
                <a:solidFill>
                  <a:srgbClr val="18141E"/>
                </a:solidFill>
                <a:latin typeface="Arial"/>
                <a:ea typeface="Arial"/>
                <a:cs typeface="Arial"/>
              </a:defRPr>
            </a:pPr>
            <a:endParaRPr lang="fr-FR" sz="1125" b="1" dirty="0">
              <a:solidFill>
                <a:srgbClr val="55378F"/>
              </a:solidFill>
            </a:endParaRPr>
          </a:p>
          <a:p>
            <a:pPr algn="ctr">
              <a:spcAft>
                <a:spcPts val="24"/>
              </a:spcAft>
              <a:defRPr sz="1425">
                <a:solidFill>
                  <a:srgbClr val="18141E"/>
                </a:solidFill>
                <a:latin typeface="Arial"/>
                <a:ea typeface="Arial"/>
                <a:cs typeface="Arial"/>
              </a:defRPr>
            </a:pPr>
            <a:r>
              <a:rPr lang="fr-FR" sz="1950" b="1" dirty="0">
                <a:solidFill>
                  <a:srgbClr val="18141E"/>
                </a:solidFill>
              </a:rPr>
              <a:t>Le plasma transporte l’énergie</a:t>
            </a:r>
          </a:p>
          <a:p>
            <a:pPr algn="ctr">
              <a:defRPr sz="1425">
                <a:solidFill>
                  <a:srgbClr val="18141E"/>
                </a:solidFill>
                <a:latin typeface="Arial"/>
                <a:ea typeface="Arial"/>
                <a:cs typeface="Arial"/>
              </a:defRPr>
            </a:pPr>
            <a:r>
              <a:rPr lang="fr-FR" sz="1425" dirty="0">
                <a:solidFill>
                  <a:srgbClr val="635E69"/>
                </a:solidFill>
              </a:rPr>
              <a:t>Le plasma chaud monte ; plus froid, il redescend. L’énergie atteint la photosphère.</a:t>
            </a:r>
          </a:p>
        </p:txBody>
      </p:sp>
      <p:sp>
        <p:nvSpPr>
          <p:cNvPr id="11" name="s8-travel">
            <a:extLst>
              <a:ext uri="{FF2B5EF4-FFF2-40B4-BE49-F238E27FC236}">
                <a16:creationId xmlns:a16="http://schemas.microsoft.com/office/drawing/2014/main" id="{60EE62FD-1E4D-4614-B08E-C54B316CD7DF}"/>
              </a:ext>
            </a:extLst>
          </p:cNvPr>
          <p:cNvSpPr>
            <a:spLocks noGrp="1"/>
          </p:cNvSpPr>
          <p:nvPr/>
        </p:nvSpPr>
        <p:spPr>
          <a:xfrm>
            <a:off x="2047875" y="5095875"/>
            <a:ext cx="8096250" cy="714375"/>
          </a:xfrm>
          <a:prstGeom prst="rect">
            <a:avLst/>
          </a:prstGeom>
          <a:solidFill>
            <a:srgbClr val="FFF6D8"/>
          </a:solidFill>
          <a:ln w="0">
            <a:noFill/>
            <a:prstDash val="solid"/>
          </a:ln>
        </p:spPr>
        <p:txBody>
          <a:bodyPr wrap="square" lIns="190500" tIns="114300" rIns="190500" bIns="114300" anchor="ctr">
            <a:normAutofit fontScale="92391" lnSpcReduction="10000"/>
          </a:bodyPr>
          <a:lstStyle/>
          <a:p>
            <a:pPr algn="ctr">
              <a:defRPr sz="1725">
                <a:solidFill>
                  <a:srgbClr val="18141E"/>
                </a:solidFill>
                <a:latin typeface="Arial"/>
                <a:ea typeface="Arial"/>
                <a:cs typeface="Arial"/>
              </a:defRPr>
            </a:pPr>
            <a:r>
              <a:rPr lang="fr-FR" b="1" dirty="0">
                <a:solidFill>
                  <a:srgbClr val="55378F"/>
                </a:solidFill>
              </a:rPr>
              <a:t>Une fois la lumière échappée de la photosphère : </a:t>
            </a:r>
            <a:r>
              <a:rPr lang="fr-FR" dirty="0"/>
              <a:t>8 min 20 s seulement pour parcourir les 149,6 millions de kilomètres jusqu’à la Terre.</a:t>
            </a:r>
          </a:p>
        </p:txBody>
      </p:sp>
    </p:spTree>
    <p:extLst>
      <p:ext uri="{BB962C8B-B14F-4D97-AF65-F5344CB8AC3E}">
        <p14:creationId xmlns:p14="http://schemas.microsoft.com/office/powerpoint/2010/main" val="2722512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4"/>
          <p:cNvPicPr>
            <a:picLocks noChangeAspect="1"/>
          </p:cNvPicPr>
          <p:nvPr/>
        </p:nvPicPr>
        <p:blipFill>
          <a:blip r:embed="rId3"/>
          <a:stretch>
            <a:fillRect/>
          </a:stretch>
        </p:blipFill>
        <p:spPr>
          <a:xfrm>
            <a:off x="0" y="1823"/>
            <a:ext cx="12192000" cy="6854354"/>
          </a:xfrm>
          <a:prstGeom prst="rect">
            <a:avLst/>
          </a:prstGeom>
        </p:spPr>
      </p:pic>
      <p:sp>
        <p:nvSpPr>
          <p:cNvPr id="3" name="ZoneTexte 2">
            <a:extLst>
              <a:ext uri="{FF2B5EF4-FFF2-40B4-BE49-F238E27FC236}">
                <a16:creationId xmlns:a16="http://schemas.microsoft.com/office/drawing/2014/main" id="{0716B8CA-8EAD-FD4C-AEEE-37C8DA870090}"/>
              </a:ext>
            </a:extLst>
          </p:cNvPr>
          <p:cNvSpPr txBox="1"/>
          <p:nvPr/>
        </p:nvSpPr>
        <p:spPr>
          <a:xfrm>
            <a:off x="0" y="6625345"/>
            <a:ext cx="2194832" cy="230832"/>
          </a:xfrm>
          <a:prstGeom prst="rect">
            <a:avLst/>
          </a:prstGeom>
          <a:noFill/>
        </p:spPr>
        <p:txBody>
          <a:bodyPr wrap="none" rtlCol="0">
            <a:spAutoFit/>
          </a:bodyPr>
          <a:lstStyle/>
          <a:p>
            <a:r>
              <a:rPr lang="fr-FR" sz="900" dirty="0">
                <a:solidFill>
                  <a:schemeClr val="bg1"/>
                </a:solidFill>
              </a:rPr>
              <a:t>Crédits : Clément Plantureux avec </a:t>
            </a:r>
            <a:r>
              <a:rPr lang="fr-FR" sz="900" dirty="0" err="1">
                <a:solidFill>
                  <a:schemeClr val="bg1"/>
                </a:solidFill>
              </a:rPr>
              <a:t>ChatGPT</a:t>
            </a:r>
            <a:endParaRPr lang="fr-FR" sz="900" dirty="0">
              <a:solidFill>
                <a:schemeClr val="bg1"/>
              </a:solidFill>
            </a:endParaRPr>
          </a:p>
        </p:txBody>
      </p:sp>
    </p:spTree>
    <p:extLst>
      <p:ext uri="{BB962C8B-B14F-4D97-AF65-F5344CB8AC3E}">
        <p14:creationId xmlns:p14="http://schemas.microsoft.com/office/powerpoint/2010/main" val="323907233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rotWithShape="1">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6350">
          <a:solidFill>
            <a:schemeClr val="phClr"/>
          </a:solidFill>
          <a:prstDash val="solid"/>
        </a:ln>
        <a:ln w="12700">
          <a:solidFill>
            <a:schemeClr val="phClr"/>
          </a:solidFill>
          <a:prstDash val="solid"/>
        </a:ln>
        <a:ln w="19050">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rotWithShape="1">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6350">
          <a:solidFill>
            <a:schemeClr val="phClr"/>
          </a:solidFill>
          <a:prstDash val="solid"/>
        </a:ln>
        <a:ln w="12700">
          <a:solidFill>
            <a:schemeClr val="phClr"/>
          </a:solidFill>
          <a:prstDash val="solid"/>
        </a:ln>
        <a:ln w="19050">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4409</TotalTime>
  <Words>3191</Words>
  <Application>Microsoft Macintosh PowerPoint</Application>
  <DocSecurity>0</DocSecurity>
  <PresentationFormat>Grand écran</PresentationFormat>
  <Paragraphs>308</Paragraphs>
  <Slides>17</Slides>
  <Notes>17</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17</vt:i4>
      </vt:variant>
    </vt:vector>
  </HeadingPairs>
  <TitlesOfParts>
    <vt:vector size="22" baseType="lpstr">
      <vt:lpstr>Arial</vt:lpstr>
      <vt:lpstr>Calibri</vt:lpstr>
      <vt:lpstr>Calibri Light</vt:lpstr>
      <vt:lpstr>Montserrat Thin</vt:lpstr>
      <vt:lpstr>Thème Office</vt:lpstr>
      <vt:lpstr>Présentation PowerPoint</vt:lpstr>
      <vt:lpstr>Le thème des Nuits : le Soleil</vt:lpstr>
      <vt:lpstr>Le Soleil, entre les extrêmes</vt:lpstr>
      <vt:lpstr>Présentation PowerPoint</vt:lpstr>
      <vt:lpstr>Du Soleil divin au Soleil central</vt:lpstr>
      <vt:lpstr>Le Soleil devient un objet de science</vt:lpstr>
      <vt:lpstr>Comment le Soleil produit sa lumière ?</vt:lpstr>
      <vt:lpstr>Du cœur à la lumière</vt:lpstr>
      <vt:lpstr>Présentation PowerPoint</vt:lpstr>
      <vt:lpstr>Un Soleil actif et magnétique</vt:lpstr>
      <vt:lpstr>Présentation PowerPoint</vt:lpstr>
      <vt:lpstr>Le Soleil et la Terre : une relation directe</vt:lpstr>
      <vt:lpstr>Observer le Soleil sans danger</vt:lpstr>
      <vt:lpstr>Que voir pendant les Nuits des étoiles ?</vt:lpstr>
      <vt:lpstr>Présentation PowerPoint</vt:lpstr>
      <vt:lpstr>Quelques jours plus tard : l’éclipse</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Clément Plantureux</cp:lastModifiedBy>
  <cp:revision>20</cp:revision>
  <dcterms:created xsi:type="dcterms:W3CDTF">2026-07-26T13:17:54Z</dcterms:created>
  <dcterms:modified xsi:type="dcterms:W3CDTF">2026-07-30T16:48:44Z</dcterms:modified>
</cp:coreProperties>
</file>